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21"/>
  </p:notesMasterIdLst>
  <p:sldIdLst>
    <p:sldId id="256" r:id="rId5"/>
    <p:sldId id="764" r:id="rId6"/>
    <p:sldId id="687" r:id="rId7"/>
    <p:sldId id="349" r:id="rId8"/>
    <p:sldId id="351" r:id="rId9"/>
    <p:sldId id="352" r:id="rId10"/>
    <p:sldId id="353" r:id="rId11"/>
    <p:sldId id="354" r:id="rId12"/>
    <p:sldId id="359" r:id="rId13"/>
    <p:sldId id="640" r:id="rId14"/>
    <p:sldId id="355" r:id="rId15"/>
    <p:sldId id="624" r:id="rId16"/>
    <p:sldId id="641" r:id="rId17"/>
    <p:sldId id="623" r:id="rId18"/>
    <p:sldId id="603" r:id="rId19"/>
    <p:sldId id="604" r:id="rId20"/>
    <p:sldId id="606" r:id="rId21"/>
    <p:sldId id="605" r:id="rId22"/>
    <p:sldId id="706" r:id="rId23"/>
    <p:sldId id="599" r:id="rId24"/>
    <p:sldId id="642" r:id="rId25"/>
    <p:sldId id="601" r:id="rId26"/>
    <p:sldId id="600" r:id="rId27"/>
    <p:sldId id="608" r:id="rId28"/>
    <p:sldId id="610" r:id="rId29"/>
    <p:sldId id="611" r:id="rId30"/>
    <p:sldId id="612" r:id="rId31"/>
    <p:sldId id="707" r:id="rId32"/>
    <p:sldId id="614" r:id="rId33"/>
    <p:sldId id="613" r:id="rId34"/>
    <p:sldId id="644" r:id="rId35"/>
    <p:sldId id="357" r:id="rId36"/>
    <p:sldId id="366" r:id="rId37"/>
    <p:sldId id="367" r:id="rId38"/>
    <p:sldId id="368" r:id="rId39"/>
    <p:sldId id="717" r:id="rId40"/>
    <p:sldId id="356" r:id="rId41"/>
    <p:sldId id="615" r:id="rId42"/>
    <p:sldId id="645" r:id="rId43"/>
    <p:sldId id="616" r:id="rId44"/>
    <p:sldId id="619" r:id="rId45"/>
    <p:sldId id="618" r:id="rId46"/>
    <p:sldId id="620" r:id="rId47"/>
    <p:sldId id="369" r:id="rId48"/>
    <p:sldId id="646" r:id="rId49"/>
    <p:sldId id="627" r:id="rId50"/>
    <p:sldId id="649" r:id="rId51"/>
    <p:sldId id="372" r:id="rId52"/>
    <p:sldId id="374" r:id="rId53"/>
    <p:sldId id="708" r:id="rId54"/>
    <p:sldId id="375" r:id="rId55"/>
    <p:sldId id="379" r:id="rId56"/>
    <p:sldId id="378" r:id="rId57"/>
    <p:sldId id="628" r:id="rId58"/>
    <p:sldId id="377" r:id="rId59"/>
    <p:sldId id="376" r:id="rId60"/>
    <p:sldId id="650" r:id="rId61"/>
    <p:sldId id="384" r:id="rId62"/>
    <p:sldId id="709" r:id="rId63"/>
    <p:sldId id="385" r:id="rId64"/>
    <p:sldId id="710" r:id="rId65"/>
    <p:sldId id="711" r:id="rId66"/>
    <p:sldId id="386" r:id="rId67"/>
    <p:sldId id="631" r:id="rId68"/>
    <p:sldId id="387" r:id="rId69"/>
    <p:sldId id="655" r:id="rId70"/>
    <p:sldId id="636" r:id="rId71"/>
    <p:sldId id="656" r:id="rId72"/>
    <p:sldId id="398" r:id="rId73"/>
    <p:sldId id="635" r:id="rId74"/>
    <p:sldId id="399" r:id="rId75"/>
    <p:sldId id="401" r:id="rId76"/>
    <p:sldId id="402" r:id="rId77"/>
    <p:sldId id="403" r:id="rId78"/>
    <p:sldId id="657" r:id="rId79"/>
    <p:sldId id="404" r:id="rId80"/>
    <p:sldId id="405" r:id="rId81"/>
    <p:sldId id="406" r:id="rId82"/>
    <p:sldId id="410" r:id="rId83"/>
    <p:sldId id="658" r:id="rId84"/>
    <p:sldId id="411" r:id="rId85"/>
    <p:sldId id="412" r:id="rId86"/>
    <p:sldId id="416" r:id="rId87"/>
    <p:sldId id="415" r:id="rId88"/>
    <p:sldId id="414" r:id="rId89"/>
    <p:sldId id="659" r:id="rId90"/>
    <p:sldId id="419" r:id="rId91"/>
    <p:sldId id="739" r:id="rId92"/>
    <p:sldId id="420" r:id="rId93"/>
    <p:sldId id="421" r:id="rId94"/>
    <p:sldId id="740" r:id="rId95"/>
    <p:sldId id="741" r:id="rId96"/>
    <p:sldId id="660" r:id="rId97"/>
    <p:sldId id="423" r:id="rId98"/>
    <p:sldId id="638" r:id="rId99"/>
    <p:sldId id="424" r:id="rId100"/>
    <p:sldId id="661" r:id="rId101"/>
    <p:sldId id="426" r:id="rId102"/>
    <p:sldId id="427" r:id="rId103"/>
    <p:sldId id="428" r:id="rId104"/>
    <p:sldId id="429" r:id="rId105"/>
    <p:sldId id="430" r:id="rId106"/>
    <p:sldId id="662" r:id="rId107"/>
    <p:sldId id="431" r:id="rId108"/>
    <p:sldId id="726" r:id="rId109"/>
    <p:sldId id="639" r:id="rId110"/>
    <p:sldId id="727" r:id="rId111"/>
    <p:sldId id="432" r:id="rId112"/>
    <p:sldId id="433" r:id="rId113"/>
    <p:sldId id="434" r:id="rId114"/>
    <p:sldId id="728" r:id="rId115"/>
    <p:sldId id="435" r:id="rId116"/>
    <p:sldId id="436" r:id="rId117"/>
    <p:sldId id="437" r:id="rId118"/>
    <p:sldId id="438" r:id="rId119"/>
    <p:sldId id="439" r:id="rId120"/>
    <p:sldId id="440" r:id="rId121"/>
    <p:sldId id="761" r:id="rId122"/>
    <p:sldId id="760" r:id="rId123"/>
    <p:sldId id="729" r:id="rId124"/>
    <p:sldId id="443" r:id="rId125"/>
    <p:sldId id="730" r:id="rId126"/>
    <p:sldId id="444" r:id="rId127"/>
    <p:sldId id="731" r:id="rId128"/>
    <p:sldId id="445" r:id="rId129"/>
    <p:sldId id="736" r:id="rId130"/>
    <p:sldId id="734" r:id="rId131"/>
    <p:sldId id="735" r:id="rId132"/>
    <p:sldId id="732" r:id="rId133"/>
    <p:sldId id="446" r:id="rId134"/>
    <p:sldId id="447" r:id="rId135"/>
    <p:sldId id="448" r:id="rId136"/>
    <p:sldId id="762" r:id="rId137"/>
    <p:sldId id="738" r:id="rId138"/>
    <p:sldId id="449" r:id="rId139"/>
    <p:sldId id="450" r:id="rId140"/>
    <p:sldId id="452" r:id="rId141"/>
    <p:sldId id="451" r:id="rId142"/>
    <p:sldId id="663" r:id="rId143"/>
    <p:sldId id="685" r:id="rId144"/>
    <p:sldId id="453" r:id="rId145"/>
    <p:sldId id="746" r:id="rId146"/>
    <p:sldId id="454" r:id="rId147"/>
    <p:sldId id="455" r:id="rId148"/>
    <p:sldId id="456" r:id="rId149"/>
    <p:sldId id="457" r:id="rId150"/>
    <p:sldId id="458" r:id="rId151"/>
    <p:sldId id="459" r:id="rId152"/>
    <p:sldId id="745" r:id="rId153"/>
    <p:sldId id="460" r:id="rId154"/>
    <p:sldId id="461" r:id="rId155"/>
    <p:sldId id="462" r:id="rId156"/>
    <p:sldId id="743" r:id="rId157"/>
    <p:sldId id="464" r:id="rId158"/>
    <p:sldId id="467" r:id="rId159"/>
    <p:sldId id="463" r:id="rId160"/>
    <p:sldId id="465" r:id="rId161"/>
    <p:sldId id="466" r:id="rId162"/>
    <p:sldId id="468" r:id="rId163"/>
    <p:sldId id="469" r:id="rId164"/>
    <p:sldId id="470" r:id="rId165"/>
    <p:sldId id="471" r:id="rId166"/>
    <p:sldId id="472" r:id="rId167"/>
    <p:sldId id="473" r:id="rId168"/>
    <p:sldId id="737" r:id="rId169"/>
    <p:sldId id="744" r:id="rId170"/>
    <p:sldId id="474" r:id="rId171"/>
    <p:sldId id="476" r:id="rId172"/>
    <p:sldId id="475" r:id="rId173"/>
    <p:sldId id="479" r:id="rId174"/>
    <p:sldId id="480" r:id="rId175"/>
    <p:sldId id="481" r:id="rId176"/>
    <p:sldId id="482" r:id="rId177"/>
    <p:sldId id="483" r:id="rId178"/>
    <p:sldId id="484" r:id="rId179"/>
    <p:sldId id="485" r:id="rId180"/>
    <p:sldId id="691" r:id="rId181"/>
    <p:sldId id="690" r:id="rId182"/>
    <p:sldId id="668" r:id="rId183"/>
    <p:sldId id="688" r:id="rId184"/>
    <p:sldId id="747" r:id="rId185"/>
    <p:sldId id="488" r:id="rId186"/>
    <p:sldId id="489" r:id="rId187"/>
    <p:sldId id="490" r:id="rId188"/>
    <p:sldId id="491" r:id="rId189"/>
    <p:sldId id="695" r:id="rId190"/>
    <p:sldId id="493" r:id="rId191"/>
    <p:sldId id="494" r:id="rId192"/>
    <p:sldId id="748" r:id="rId193"/>
    <p:sldId id="495" r:id="rId194"/>
    <p:sldId id="496" r:id="rId195"/>
    <p:sldId id="497" r:id="rId196"/>
    <p:sldId id="749" r:id="rId197"/>
    <p:sldId id="498" r:id="rId198"/>
    <p:sldId id="499" r:id="rId199"/>
    <p:sldId id="500" r:id="rId200"/>
    <p:sldId id="501" r:id="rId201"/>
    <p:sldId id="502" r:id="rId202"/>
    <p:sldId id="503" r:id="rId203"/>
    <p:sldId id="696" r:id="rId204"/>
    <p:sldId id="504" r:id="rId205"/>
    <p:sldId id="505" r:id="rId206"/>
    <p:sldId id="506" r:id="rId207"/>
    <p:sldId id="697" r:id="rId208"/>
    <p:sldId id="750" r:id="rId209"/>
    <p:sldId id="508" r:id="rId210"/>
    <p:sldId id="509" r:id="rId211"/>
    <p:sldId id="510" r:id="rId212"/>
    <p:sldId id="511" r:id="rId213"/>
    <p:sldId id="512" r:id="rId214"/>
    <p:sldId id="513" r:id="rId215"/>
    <p:sldId id="514" r:id="rId216"/>
    <p:sldId id="515" r:id="rId217"/>
    <p:sldId id="516" r:id="rId218"/>
    <p:sldId id="517" r:id="rId219"/>
    <p:sldId id="518" r:id="rId220"/>
    <p:sldId id="692" r:id="rId221"/>
    <p:sldId id="673" r:id="rId222"/>
    <p:sldId id="689" r:id="rId223"/>
    <p:sldId id="751" r:id="rId224"/>
    <p:sldId id="519" r:id="rId225"/>
    <p:sldId id="520" r:id="rId226"/>
    <p:sldId id="521" r:id="rId227"/>
    <p:sldId id="522" r:id="rId228"/>
    <p:sldId id="523" r:id="rId229"/>
    <p:sldId id="524" r:id="rId230"/>
    <p:sldId id="526" r:id="rId231"/>
    <p:sldId id="527" r:id="rId232"/>
    <p:sldId id="528" r:id="rId233"/>
    <p:sldId id="752" r:id="rId234"/>
    <p:sldId id="529" r:id="rId235"/>
    <p:sldId id="530" r:id="rId236"/>
    <p:sldId id="701" r:id="rId237"/>
    <p:sldId id="531" r:id="rId238"/>
    <p:sldId id="532" r:id="rId239"/>
    <p:sldId id="533" r:id="rId240"/>
    <p:sldId id="753" r:id="rId241"/>
    <p:sldId id="535" r:id="rId242"/>
    <p:sldId id="536" r:id="rId243"/>
    <p:sldId id="537" r:id="rId244"/>
    <p:sldId id="538" r:id="rId245"/>
    <p:sldId id="539" r:id="rId246"/>
    <p:sldId id="540" r:id="rId247"/>
    <p:sldId id="754" r:id="rId248"/>
    <p:sldId id="541" r:id="rId249"/>
    <p:sldId id="542" r:id="rId250"/>
    <p:sldId id="543" r:id="rId251"/>
    <p:sldId id="544" r:id="rId252"/>
    <p:sldId id="545" r:id="rId253"/>
    <p:sldId id="693" r:id="rId254"/>
    <p:sldId id="678" r:id="rId255"/>
    <p:sldId id="698" r:id="rId256"/>
    <p:sldId id="755" r:id="rId257"/>
    <p:sldId id="546" r:id="rId258"/>
    <p:sldId id="547" r:id="rId259"/>
    <p:sldId id="548" r:id="rId260"/>
    <p:sldId id="549" r:id="rId261"/>
    <p:sldId id="550" r:id="rId262"/>
    <p:sldId id="551" r:id="rId263"/>
    <p:sldId id="552" r:id="rId264"/>
    <p:sldId id="558" r:id="rId265"/>
    <p:sldId id="557" r:id="rId266"/>
    <p:sldId id="553" r:id="rId267"/>
    <p:sldId id="564" r:id="rId268"/>
    <p:sldId id="563" r:id="rId269"/>
    <p:sldId id="562" r:id="rId270"/>
    <p:sldId id="561" r:id="rId271"/>
    <p:sldId id="560" r:id="rId272"/>
    <p:sldId id="756" r:id="rId273"/>
    <p:sldId id="559" r:id="rId274"/>
    <p:sldId id="565" r:id="rId275"/>
    <p:sldId id="567" r:id="rId276"/>
    <p:sldId id="568" r:id="rId277"/>
    <p:sldId id="569" r:id="rId278"/>
    <p:sldId id="566" r:id="rId279"/>
    <p:sldId id="570" r:id="rId280"/>
    <p:sldId id="571" r:id="rId281"/>
    <p:sldId id="757" r:id="rId282"/>
    <p:sldId id="572" r:id="rId283"/>
    <p:sldId id="573" r:id="rId284"/>
    <p:sldId id="702" r:id="rId285"/>
    <p:sldId id="574" r:id="rId286"/>
    <p:sldId id="575" r:id="rId287"/>
    <p:sldId id="578" r:id="rId288"/>
    <p:sldId id="758" r:id="rId289"/>
    <p:sldId id="577" r:id="rId290"/>
    <p:sldId id="576" r:id="rId291"/>
    <p:sldId id="581" r:id="rId292"/>
    <p:sldId id="703" r:id="rId293"/>
    <p:sldId id="580" r:id="rId294"/>
    <p:sldId id="579" r:id="rId295"/>
    <p:sldId id="582" r:id="rId296"/>
    <p:sldId id="583" r:id="rId297"/>
    <p:sldId id="585" r:id="rId298"/>
    <p:sldId id="584" r:id="rId299"/>
    <p:sldId id="759" r:id="rId300"/>
    <p:sldId id="587" r:id="rId301"/>
    <p:sldId id="588" r:id="rId302"/>
    <p:sldId id="589" r:id="rId303"/>
    <p:sldId id="718" r:id="rId304"/>
    <p:sldId id="590" r:id="rId305"/>
    <p:sldId id="591" r:id="rId306"/>
    <p:sldId id="592" r:id="rId307"/>
    <p:sldId id="593" r:id="rId308"/>
    <p:sldId id="594" r:id="rId309"/>
    <p:sldId id="595" r:id="rId310"/>
    <p:sldId id="694" r:id="rId311"/>
    <p:sldId id="621" r:id="rId312"/>
    <p:sldId id="700" r:id="rId313"/>
    <p:sldId id="596" r:id="rId314"/>
    <p:sldId id="622" r:id="rId315"/>
    <p:sldId id="705" r:id="rId316"/>
    <p:sldId id="597" r:id="rId317"/>
    <p:sldId id="637" r:id="rId318"/>
    <p:sldId id="763" r:id="rId319"/>
    <p:sldId id="704" r:id="rId3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 Overview" id="{5384F3A9-CCE4-4B1B-BEC5-02EE666422CF}">
          <p14:sldIdLst>
            <p14:sldId id="256"/>
            <p14:sldId id="764"/>
            <p14:sldId id="687"/>
            <p14:sldId id="349"/>
            <p14:sldId id="351"/>
            <p14:sldId id="352"/>
            <p14:sldId id="353"/>
            <p14:sldId id="354"/>
          </p14:sldIdLst>
        </p14:section>
        <p14:section name="II. Accessing Enrollment Manager" id="{66E7F983-1BDF-418D-8923-66A26091D251}">
          <p14:sldIdLst>
            <p14:sldId id="359"/>
          </p14:sldIdLst>
        </p14:section>
        <p14:section name="1. Accessing the VA Education Platform" id="{B82FC50E-CAC1-45C4-9B3B-C5469C41001E}">
          <p14:sldIdLst>
            <p14:sldId id="640"/>
            <p14:sldId id="355"/>
            <p14:sldId id="624"/>
          </p14:sldIdLst>
        </p14:section>
        <p14:section name="a.) Create an ID.me Account" id="{829A6727-2DF4-458A-B3D0-D53C4C787EB4}">
          <p14:sldIdLst>
            <p14:sldId id="641"/>
            <p14:sldId id="623"/>
            <p14:sldId id="603"/>
            <p14:sldId id="604"/>
            <p14:sldId id="606"/>
            <p14:sldId id="605"/>
            <p14:sldId id="706"/>
            <p14:sldId id="599"/>
          </p14:sldIdLst>
        </p14:section>
        <p14:section name="b.) Create a Login.gov Account" id="{94B0EBBF-C86E-406F-AE0B-9BFB9E61A17C}">
          <p14:sldIdLst>
            <p14:sldId id="642"/>
            <p14:sldId id="601"/>
            <p14:sldId id="600"/>
            <p14:sldId id="608"/>
            <p14:sldId id="610"/>
            <p14:sldId id="611"/>
            <p14:sldId id="612"/>
            <p14:sldId id="707"/>
            <p14:sldId id="614"/>
            <p14:sldId id="613"/>
          </p14:sldIdLst>
        </p14:section>
        <p14:section name="a.) Sign in with ID.me" id="{85460F83-B08C-403F-ABCE-736E4E896E29}">
          <p14:sldIdLst>
            <p14:sldId id="644"/>
            <p14:sldId id="357"/>
            <p14:sldId id="366"/>
            <p14:sldId id="367"/>
            <p14:sldId id="368"/>
            <p14:sldId id="717"/>
            <p14:sldId id="356"/>
            <p14:sldId id="615"/>
          </p14:sldIdLst>
        </p14:section>
        <p14:section name="b.) Sign in with Login.gov" id="{898C35EF-68C5-4E36-B1D6-CF7047EBFA00}">
          <p14:sldIdLst>
            <p14:sldId id="645"/>
            <p14:sldId id="616"/>
            <p14:sldId id="619"/>
            <p14:sldId id="618"/>
            <p14:sldId id="620"/>
            <p14:sldId id="369"/>
          </p14:sldIdLst>
        </p14:section>
        <p14:section name="3. Requesting First Time Access" id="{F18EC7FD-4850-44C6-94C3-D6F46AF72467}">
          <p14:sldIdLst>
            <p14:sldId id="646"/>
            <p14:sldId id="627"/>
          </p14:sldIdLst>
        </p14:section>
        <p14:section name="SCO Requesting First Time Access" id="{EC133C9B-5E1F-407B-88A5-F5D38AFF78C4}">
          <p14:sldIdLst>
            <p14:sldId id="649"/>
            <p14:sldId id="372"/>
            <p14:sldId id="374"/>
            <p14:sldId id="708"/>
            <p14:sldId id="375"/>
            <p14:sldId id="379"/>
            <p14:sldId id="378"/>
            <p14:sldId id="628"/>
            <p14:sldId id="377"/>
            <p14:sldId id="376"/>
          </p14:sldIdLst>
        </p14:section>
        <p14:section name="Assistant and Read Only Requesting First-TIme Access" id="{B688813F-B293-458B-ABF3-E55D49C93F2D}">
          <p14:sldIdLst>
            <p14:sldId id="650"/>
            <p14:sldId id="384"/>
            <p14:sldId id="709"/>
            <p14:sldId id="385"/>
            <p14:sldId id="710"/>
            <p14:sldId id="711"/>
            <p14:sldId id="386"/>
            <p14:sldId id="631"/>
            <p14:sldId id="387"/>
          </p14:sldIdLst>
        </p14:section>
        <p14:section name="4. Approving, Denying, Revoking Access" id="{F8EFE7D3-1D72-4B2E-82D8-8C3689BB529A}">
          <p14:sldIdLst>
            <p14:sldId id="655"/>
            <p14:sldId id="636"/>
          </p14:sldIdLst>
        </p14:section>
        <p14:section name="a.) Approving and Denying Access" id="{E1B32DE7-A96C-469B-ACE0-0D755C1D05B4}">
          <p14:sldIdLst>
            <p14:sldId id="656"/>
            <p14:sldId id="398"/>
            <p14:sldId id="635"/>
            <p14:sldId id="399"/>
            <p14:sldId id="401"/>
            <p14:sldId id="402"/>
            <p14:sldId id="403"/>
          </p14:sldIdLst>
        </p14:section>
        <p14:section name="b.) Revoking Access" id="{A432927B-260B-47C2-A5EE-821954736802}">
          <p14:sldIdLst>
            <p14:sldId id="657"/>
            <p14:sldId id="404"/>
            <p14:sldId id="405"/>
            <p14:sldId id="406"/>
            <p14:sldId id="410"/>
          </p14:sldIdLst>
        </p14:section>
        <p14:section name="5. Assigning and Unassigning Facilities" id="{5CAC8E36-19FB-4AC9-A221-DF3684EF6B5A}">
          <p14:sldIdLst>
            <p14:sldId id="658"/>
            <p14:sldId id="411"/>
            <p14:sldId id="412"/>
            <p14:sldId id="416"/>
            <p14:sldId id="415"/>
            <p14:sldId id="414"/>
          </p14:sldIdLst>
        </p14:section>
        <p14:section name="III. Navigating Enrollment Manager" id="{77F09FAC-6FCF-44BD-8AE6-05FD08A9FA78}">
          <p14:sldIdLst/>
        </p14:section>
        <p14:section name="1. EM Main Tabs" id="{8D900F79-0AFF-41C7-B85A-9BD12E36B3BA}">
          <p14:sldIdLst>
            <p14:sldId id="659"/>
            <p14:sldId id="419"/>
          </p14:sldIdLst>
        </p14:section>
        <p14:section name="Dashboard Tab" id="{F8A2E831-D817-4C80-B091-6805AC23F54A}">
          <p14:sldIdLst>
            <p14:sldId id="739"/>
            <p14:sldId id="420"/>
            <p14:sldId id="421"/>
          </p14:sldIdLst>
        </p14:section>
        <p14:section name="Students Tab" id="{910E4175-DCDD-4EE7-AAF0-3006EB903B59}">
          <p14:sldIdLst>
            <p14:sldId id="740"/>
            <p14:sldId id="741"/>
          </p14:sldIdLst>
        </p14:section>
        <p14:section name="Students Tab - Find A Student" id="{5D7A7007-22D7-40EB-809F-A4EEA231305B}">
          <p14:sldIdLst>
            <p14:sldId id="660"/>
            <p14:sldId id="423"/>
            <p14:sldId id="638"/>
            <p14:sldId id="424"/>
          </p14:sldIdLst>
        </p14:section>
        <p14:section name="Students Tab - Adding A Student" id="{13A4406F-7103-45C2-BE99-A43504841EBA}">
          <p14:sldIdLst>
            <p14:sldId id="661"/>
            <p14:sldId id="426"/>
            <p14:sldId id="427"/>
            <p14:sldId id="428"/>
            <p14:sldId id="429"/>
            <p14:sldId id="430"/>
          </p14:sldIdLst>
        </p14:section>
        <p14:section name="Students Tab - Student Profile" id="{1E2857D7-AEEF-4425-B06C-70A546FFE1A5}">
          <p14:sldIdLst>
            <p14:sldId id="662"/>
            <p14:sldId id="431"/>
          </p14:sldIdLst>
        </p14:section>
        <p14:section name="Student Profile - Enrollments Tab" id="{8E7570F5-3F22-478D-BC6F-EB10E7CA2D52}">
          <p14:sldIdLst>
            <p14:sldId id="726"/>
            <p14:sldId id="639"/>
          </p14:sldIdLst>
        </p14:section>
        <p14:section name="Student Profile - Student Info Tab" id="{C3B3E754-CD6A-467D-B74D-ADBD7AF85236}">
          <p14:sldIdLst>
            <p14:sldId id="727"/>
            <p14:sldId id="432"/>
            <p14:sldId id="433"/>
            <p14:sldId id="434"/>
          </p14:sldIdLst>
        </p14:section>
        <p14:section name="Student Profile - Programs Tab" id="{2EC6363E-287C-4AE1-8010-CF14DEAE8919}">
          <p14:sldIdLst>
            <p14:sldId id="728"/>
            <p14:sldId id="435"/>
            <p14:sldId id="436"/>
            <p14:sldId id="437"/>
            <p14:sldId id="438"/>
            <p14:sldId id="439"/>
            <p14:sldId id="440"/>
            <p14:sldId id="761"/>
            <p14:sldId id="760"/>
          </p14:sldIdLst>
        </p14:section>
        <p14:section name="Student Profile - Benefits Tab" id="{9615CE8A-AD98-44E7-819E-9F70581AEDBA}">
          <p14:sldIdLst>
            <p14:sldId id="729"/>
            <p14:sldId id="443"/>
          </p14:sldIdLst>
        </p14:section>
        <p14:section name="Student Profile - Notes Tab" id="{0C8E205A-02A9-420B-9A2D-656DA3D1E98B}">
          <p14:sldIdLst>
            <p14:sldId id="730"/>
            <p14:sldId id="444"/>
          </p14:sldIdLst>
        </p14:section>
        <p14:section name="Student Profile - History Tab" id="{B4B1C360-2EBC-4B8B-9A2D-362968BBA76D}">
          <p14:sldIdLst>
            <p14:sldId id="731"/>
            <p14:sldId id="445"/>
          </p14:sldIdLst>
        </p14:section>
        <p14:section name="Schools Tab" id="{23F57022-33AD-47C1-BAE2-0051C55FCDF5}">
          <p14:sldIdLst>
            <p14:sldId id="736"/>
            <p14:sldId id="734"/>
            <p14:sldId id="735"/>
          </p14:sldIdLst>
        </p14:section>
        <p14:section name="Reports Tab" id="{EDD4079B-A0AD-4E9A-94EA-61B85B8C6A0B}">
          <p14:sldIdLst>
            <p14:sldId id="732"/>
            <p14:sldId id="446"/>
            <p14:sldId id="447"/>
            <p14:sldId id="448"/>
            <p14:sldId id="762"/>
            <p14:sldId id="738"/>
            <p14:sldId id="449"/>
            <p14:sldId id="450"/>
          </p14:sldIdLst>
        </p14:section>
        <p14:section name="IV. Certification by Facility Type" id="{D8818BD0-7F16-4018-AEA8-26F3B6E8CCCF}">
          <p14:sldIdLst>
            <p14:sldId id="452"/>
            <p14:sldId id="451"/>
          </p14:sldIdLst>
        </p14:section>
        <p14:section name="1. IHL" id="{CD0E1F02-8663-464F-A540-C98A34AD4124}">
          <p14:sldIdLst>
            <p14:sldId id="663"/>
            <p14:sldId id="685"/>
            <p14:sldId id="453"/>
          </p14:sldIdLst>
        </p14:section>
        <p14:section name="a.) IHL Add a Preset Enrollment" id="{E61AC0BF-5570-425E-87F1-BA016C1C3A35}">
          <p14:sldIdLst>
            <p14:sldId id="746"/>
            <p14:sldId id="454"/>
            <p14:sldId id="455"/>
            <p14:sldId id="456"/>
            <p14:sldId id="457"/>
            <p14:sldId id="458"/>
            <p14:sldId id="459"/>
          </p14:sldIdLst>
        </p14:section>
        <p14:section name="b.) IHL Edit a Preset Enrollment" id="{0567E298-E0B9-41CB-AF1C-FA973152D4BB}">
          <p14:sldIdLst>
            <p14:sldId id="745"/>
            <p14:sldId id="460"/>
            <p14:sldId id="461"/>
            <p14:sldId id="462"/>
          </p14:sldIdLst>
        </p14:section>
        <p14:section name="c.) IHL Add and Submit an Enrollment" id="{9977FD4D-5AAC-48CC-A9E5-C7F5273B1376}">
          <p14:sldIdLst>
            <p14:sldId id="743"/>
            <p14:sldId id="464"/>
            <p14:sldId id="467"/>
            <p14:sldId id="463"/>
            <p14:sldId id="465"/>
            <p14:sldId id="466"/>
            <p14:sldId id="468"/>
            <p14:sldId id="469"/>
            <p14:sldId id="470"/>
            <p14:sldId id="471"/>
            <p14:sldId id="472"/>
            <p14:sldId id="473"/>
            <p14:sldId id="737"/>
          </p14:sldIdLst>
        </p14:section>
        <p14:section name="d.) IHL Amend an Enrollment" id="{C0D02AB2-1211-4EF3-A4E3-9A47B3E4F783}">
          <p14:sldIdLst>
            <p14:sldId id="744"/>
            <p14:sldId id="474"/>
            <p14:sldId id="476"/>
            <p14:sldId id="475"/>
            <p14:sldId id="479"/>
            <p14:sldId id="480"/>
            <p14:sldId id="481"/>
            <p14:sldId id="482"/>
            <p14:sldId id="483"/>
            <p14:sldId id="484"/>
            <p14:sldId id="485"/>
            <p14:sldId id="691"/>
            <p14:sldId id="690"/>
          </p14:sldIdLst>
        </p14:section>
        <p14:section name="2. NCD" id="{CBE59079-A99D-45BA-A891-C250349E5F5A}">
          <p14:sldIdLst>
            <p14:sldId id="668"/>
            <p14:sldId id="688"/>
          </p14:sldIdLst>
        </p14:section>
        <p14:section name="a.) NCD Add a Preset Enrollment" id="{1D970B4B-807E-4732-B06D-EA25908351B9}">
          <p14:sldIdLst>
            <p14:sldId id="747"/>
            <p14:sldId id="488"/>
            <p14:sldId id="489"/>
            <p14:sldId id="490"/>
            <p14:sldId id="491"/>
            <p14:sldId id="695"/>
            <p14:sldId id="493"/>
            <p14:sldId id="494"/>
          </p14:sldIdLst>
        </p14:section>
        <p14:section name="b.) NCD Edit a Preset Enrollment" id="{8A46BD9B-2CB7-4D00-8440-6DF2AC5E3703}">
          <p14:sldIdLst>
            <p14:sldId id="748"/>
            <p14:sldId id="495"/>
            <p14:sldId id="496"/>
            <p14:sldId id="497"/>
          </p14:sldIdLst>
        </p14:section>
        <p14:section name="c.) NCD Add and Submit an Enrollment" id="{827473D0-7EDC-4FD9-B8B1-D50A4AD04380}">
          <p14:sldIdLst>
            <p14:sldId id="749"/>
            <p14:sldId id="498"/>
            <p14:sldId id="499"/>
            <p14:sldId id="500"/>
            <p14:sldId id="501"/>
            <p14:sldId id="502"/>
            <p14:sldId id="503"/>
            <p14:sldId id="696"/>
            <p14:sldId id="504"/>
            <p14:sldId id="505"/>
            <p14:sldId id="506"/>
            <p14:sldId id="697"/>
          </p14:sldIdLst>
        </p14:section>
        <p14:section name="d. NCD Amend an Enrollment" id="{1DB6FE3E-12EE-413E-8571-9BD0803E850C}">
          <p14:sldIdLst>
            <p14:sldId id="750"/>
            <p14:sldId id="508"/>
            <p14:sldId id="509"/>
            <p14:sldId id="510"/>
            <p14:sldId id="511"/>
            <p14:sldId id="512"/>
            <p14:sldId id="513"/>
            <p14:sldId id="514"/>
            <p14:sldId id="515"/>
            <p14:sldId id="516"/>
            <p14:sldId id="517"/>
            <p14:sldId id="518"/>
            <p14:sldId id="692"/>
          </p14:sldIdLst>
        </p14:section>
        <p14:section name="3. OJT/APP" id="{C4967124-1078-4CAF-9429-1D80362326C1}">
          <p14:sldIdLst>
            <p14:sldId id="673"/>
            <p14:sldId id="689"/>
          </p14:sldIdLst>
        </p14:section>
        <p14:section name="a.) OJT/APP Add and Submit an Enrollment" id="{71A40BFA-5E09-4302-979A-7024423642D4}">
          <p14:sldIdLst>
            <p14:sldId id="751"/>
            <p14:sldId id="519"/>
            <p14:sldId id="520"/>
            <p14:sldId id="521"/>
            <p14:sldId id="522"/>
            <p14:sldId id="523"/>
            <p14:sldId id="524"/>
            <p14:sldId id="526"/>
            <p14:sldId id="527"/>
            <p14:sldId id="528"/>
          </p14:sldIdLst>
        </p14:section>
        <p14:section name="b.) OJT/APP Amend an Enrollment" id="{9D868AFE-495C-496B-AB91-C0EB51A582F9}">
          <p14:sldIdLst>
            <p14:sldId id="752"/>
            <p14:sldId id="529"/>
            <p14:sldId id="530"/>
            <p14:sldId id="701"/>
            <p14:sldId id="531"/>
            <p14:sldId id="532"/>
            <p14:sldId id="533"/>
          </p14:sldIdLst>
        </p14:section>
        <p14:section name="c.) OJT/APP Add a Monthly Certification" id="{653E00DC-A738-414F-BD5B-AA23FC58204F}">
          <p14:sldIdLst>
            <p14:sldId id="753"/>
            <p14:sldId id="535"/>
            <p14:sldId id="536"/>
            <p14:sldId id="537"/>
            <p14:sldId id="538"/>
            <p14:sldId id="539"/>
            <p14:sldId id="540"/>
          </p14:sldIdLst>
        </p14:section>
        <p14:section name="d.) OJT/AP Terminate an Enrollment" id="{0B035D22-F841-4FF0-85B6-A0DF1A4718F0}">
          <p14:sldIdLst>
            <p14:sldId id="754"/>
            <p14:sldId id="541"/>
            <p14:sldId id="542"/>
            <p14:sldId id="543"/>
            <p14:sldId id="544"/>
            <p14:sldId id="545"/>
            <p14:sldId id="693"/>
          </p14:sldIdLst>
        </p14:section>
        <p14:section name="4. Flight" id="{EBF6C413-BE2C-43E1-BBE5-3865DF463D3A}">
          <p14:sldIdLst>
            <p14:sldId id="678"/>
            <p14:sldId id="698"/>
          </p14:sldIdLst>
        </p14:section>
        <p14:section name="a.) Create Flight Instructions" id="{C4FCDDF0-2898-46B6-A0FB-B36F7F2AFD5B}">
          <p14:sldIdLst>
            <p14:sldId id="755"/>
            <p14:sldId id="546"/>
            <p14:sldId id="547"/>
            <p14:sldId id="548"/>
            <p14:sldId id="549"/>
            <p14:sldId id="550"/>
            <p14:sldId id="551"/>
            <p14:sldId id="552"/>
            <p14:sldId id="558"/>
            <p14:sldId id="557"/>
            <p14:sldId id="553"/>
            <p14:sldId id="564"/>
            <p14:sldId id="563"/>
            <p14:sldId id="562"/>
            <p14:sldId id="561"/>
            <p14:sldId id="560"/>
          </p14:sldIdLst>
        </p14:section>
        <p14:section name="b.) Flight Add and Submit an Enrollment" id="{ECAC9CE2-5924-479C-90F6-56C94B447E52}">
          <p14:sldIdLst>
            <p14:sldId id="756"/>
            <p14:sldId id="559"/>
            <p14:sldId id="565"/>
            <p14:sldId id="567"/>
            <p14:sldId id="568"/>
            <p14:sldId id="569"/>
            <p14:sldId id="566"/>
            <p14:sldId id="570"/>
            <p14:sldId id="571"/>
          </p14:sldIdLst>
        </p14:section>
        <p14:section name="c.) Flight Amend an Enrollment" id="{897E3539-C2C6-49C6-967E-4D222EFFD801}">
          <p14:sldIdLst>
            <p14:sldId id="757"/>
            <p14:sldId id="572"/>
            <p14:sldId id="573"/>
            <p14:sldId id="702"/>
            <p14:sldId id="574"/>
            <p14:sldId id="575"/>
            <p14:sldId id="578"/>
          </p14:sldIdLst>
        </p14:section>
        <p14:section name="d.) Flight Add a Monthly Certification" id="{23521030-C68E-44EB-B68B-E8DC105FB6FA}">
          <p14:sldIdLst>
            <p14:sldId id="758"/>
            <p14:sldId id="577"/>
            <p14:sldId id="576"/>
            <p14:sldId id="581"/>
            <p14:sldId id="703"/>
            <p14:sldId id="580"/>
            <p14:sldId id="579"/>
            <p14:sldId id="582"/>
            <p14:sldId id="583"/>
            <p14:sldId id="585"/>
            <p14:sldId id="584"/>
          </p14:sldIdLst>
        </p14:section>
        <p14:section name="e.) Flight End an Enrollment" id="{AA89344A-5ACB-47F2-8E52-46446E047876}">
          <p14:sldIdLst>
            <p14:sldId id="759"/>
            <p14:sldId id="587"/>
            <p14:sldId id="588"/>
            <p14:sldId id="589"/>
            <p14:sldId id="718"/>
            <p14:sldId id="590"/>
            <p14:sldId id="591"/>
            <p14:sldId id="592"/>
            <p14:sldId id="593"/>
            <p14:sldId id="594"/>
            <p14:sldId id="595"/>
            <p14:sldId id="694"/>
          </p14:sldIdLst>
        </p14:section>
        <p14:section name="Resources" id="{EB4B86D2-3D75-44FC-BCAA-4CA237EE38F5}">
          <p14:sldIdLst>
            <p14:sldId id="621"/>
            <p14:sldId id="700"/>
            <p14:sldId id="596"/>
            <p14:sldId id="622"/>
            <p14:sldId id="705"/>
            <p14:sldId id="597"/>
            <p14:sldId id="637"/>
            <p14:sldId id="763"/>
            <p14:sldId id="70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4B6D0B-D3F2-29FA-8235-9EB32EDF4F1E}" name="Delegol, Ariel K." initials="DAK" userId="S::ARIEL.DELEGOL@va.gov::9a5efee7-ed5b-4a5e-a177-4c682903903b" providerId="AD"/>
  <p188:author id="{607D1416-9719-E969-A910-F630CF114BFB}" name="Ifill, Khristian" initials="IK" userId="S::khristian.ifill@accenturefederal.com::12de1418-195c-4249-8ae0-d6de0bf64c56" providerId="AD"/>
  <p188:author id="{2BC07246-94E6-4C06-6597-B71E5E0C796B}" name="Jack, Juliet (accenture Federal Services Llc)" initials="JL" userId="S::juliet.jack@va.gov::ebf41546-4fab-48fc-8b19-4667500f49af" providerId="AD"/>
  <p188:author id="{272D8447-6B92-64F7-3951-D9DBF6B654ED}" name="Winters, Caryn L." initials="WCL" userId="S::CARYN.WINTERS@va.gov::4f7ba22e-f25a-459f-bc8c-414e548a8eaf" providerId="AD"/>
  <p188:author id="{7399D849-872F-A88E-DABE-C86D3E317561}" name="Levine, Rachael" initials="LR" userId="S::rachael.levine@accenturefederal.com::289c58d6-c29d-4bcf-ba60-e0098dc39576" providerId="AD"/>
  <p188:author id="{8106D759-942C-C2B2-9682-45B686A4537E}" name="Cates, Heather M., VBAMUSK" initials="CV" userId="S::heather.cates@va.gov::ce990780-ff63-44af-8501-4165bf684f18" providerId="AD"/>
  <p188:author id="{B4D6785B-8258-57BC-31C0-A7B20B8DDB1B}" name="White, Brian M." initials="WM" userId="S::brian.m.white@accenturefederal.com::8095df43-c45c-42c8-a363-5cb2b7793f16" providerId="AD"/>
  <p188:author id="{7A28145C-3D35-8669-7567-344B75941B78}" name="Winters, Caryn" initials="WC" userId="S::caryn.winters@accenturefederal.com::571dbceb-f9ae-41c6-9d72-f91493762c87" providerId="AD"/>
  <p188:author id="{F0484765-4C3E-166F-7A46-5C67660F684A}" name="Morales, Lilian M." initials="MM" userId="S::lilian.m.morales@accenturefederal.com::6e1f76d2-a532-43cc-ba8b-16dbedb18983" providerId="AD"/>
  <p188:author id="{B5A0056B-FB0B-994E-F932-BC985B949ACE}" name="Caruso, Katharine E., VBAVACO" initials="CV" userId="S::katharine.caruso@va.gov::16f6e2cb-ef7c-4fc4-90d0-aaccae8fe38c" providerId="AD"/>
  <p188:author id="{56437A77-1534-E6C5-D167-3DA504B90DC0}" name="Balder, Jodie L., VBAWSAL" initials="BV" userId="S::jodie.balder@va.gov::aa03f465-7b78-4358-b20a-059f0c754e05" providerId="AD"/>
  <p188:author id="{5C1D697D-8DA5-83F3-8307-38FE9FC3C3C1}" name="Evans, Victoria B., VBAVACO" initials="EV" userId="S::victoria.evans@va.gov::0c8b734a-236e-4594-abc1-d8a1a8ec9d28" providerId="AD"/>
  <p188:author id="{9CE6DE7F-E2EF-914F-095B-977D22C2F1DC}" name="Jacobs, Celeste" initials="JC" userId="S::celeste.jacobs@accenturefederal.com::05f2c784-ed60-4fef-80ae-2cd170d62aa2" providerId="AD"/>
  <p188:author id="{3410FD83-2102-460D-F210-53DE2B25BEA0}" name="Jack, Juliet" initials="JJ" userId="S::juliet.jack@accenturefederal.com::a4ab8a57-fd0a-47b4-a680-409c7a6e84a1" providerId="AD"/>
  <p188:author id="{29345186-18A1-CA17-D65C-488C23A6AC84}" name="Seidl, Sharon, VBACO" initials="SV" userId="S::sharon.seidl@va.gov::104d9e8a-4d0e-44df-bae6-3065f351f196" providerId="AD"/>
  <p188:author id="{375FE78D-7E01-0C8B-8952-0ECD6DF94FA2}" name="Delegol, Ariel" initials="DA" userId="S::b-ariel.delegol@accenturefederal.com::f8e86530-5030-4206-bad0-2215f1e04d88" providerId="AD"/>
  <p188:author id="{56CF548F-C21E-E3CC-62A2-45C086E7D58A}" name="Evans, Victoria B., VBAVACO" initials="EVBV" userId="S::Victoria.Evans@va.gov::0c8b734a-236e-4594-abc1-d8a1a8ec9d28" providerId="AD"/>
  <p188:author id="{54FA289B-7FBF-1CBB-4EE4-EEF7A4EBE525}" name="Cates, Heather M., VBAMUSK" initials="CHMV" userId="S::Heather.Cates@va.gov::ce990780-ff63-44af-8501-4165bf684f18" providerId="AD"/>
  <p188:author id="{B37853AC-2814-1895-BB61-DDF30AFBD462}" name="Quattrini, Cinda, VBAVACO" initials="QV" userId="S::cinda.quattrini@va.gov::77fb63ee-c1fa-4e0d-b418-fa8c93ba4e7c" providerId="AD"/>
  <p188:author id="{AD6E5CAE-9D61-1787-D664-B2FE265059CD}" name="COLE, Melissa, VBANASH" initials="CV" userId="S::melissa.cole2@va.gov::38810a24-139e-4834-9b28-ccfd0fc8c032" providerId="AD"/>
  <p188:author id="{F6C823B9-08AD-3AA1-42D9-6D0CB97E4047}" name="Jack, Juliet (accenture Federal Services Llc)" initials="JJ(FSL" userId="S::Juliet.Jack@va.gov::ebf41546-4fab-48fc-8b19-4667500f49af" providerId="AD"/>
  <p188:author id="{2E68BCBC-BBC6-E111-43E8-16B2B73E711B}" name="Norton-leonard, Shay D. (she/her/hers)" initials="N(" userId="S::shay.norton-leonard@va.gov::f213748b-66c6-412b-b531-1c7c8817b25e" providerId="AD"/>
  <p188:author id="{12FE81DB-149D-75A1-2D3E-B72E2044BAEA}" name="Canale, Marla E., VBABUFF" initials="CMEV" userId="S::Marla.Canale@va.gov::5085b107-b07f-47aa-9255-e0a2639f3e2d" providerId="AD"/>
  <p188:author id="{FEA8DBDB-C21C-A6CB-E3AC-8586FF705B97}" name="Ifill, Khristian (accenture Federal Services Llc)" initials="IK(FSL" userId="S::KHRISTIAN.IFILL@va.gov::b1dd4eb7-ed5a-419c-9163-3ad544cb51b8" providerId="AD"/>
  <p188:author id="{E6BEE5ED-0A2B-5202-1EDB-BA966E767322}" name="Nelson, Amy" initials="NA" userId="S::amy.nelson@accenturefederal.com::c73b26e2-52b8-42a1-a7ff-68f7ce5c6104" providerId="AD"/>
  <p188:author id="{B12C6DF8-785C-039F-B05C-93952A1B91A6}" name="Nelson, Amy M." initials="NAM" userId="S::AMY.NELSON9@va.gov::c0a74811-8bb7-404b-be70-1b65a9c2b0b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060"/>
    <a:srgbClr val="E6E6E6"/>
    <a:srgbClr val="ECECEC"/>
    <a:srgbClr val="64C6B7"/>
    <a:srgbClr val="0E7BBA"/>
    <a:srgbClr val="00427A"/>
    <a:srgbClr val="FDFDFD"/>
    <a:srgbClr val="FFFFFF"/>
    <a:srgbClr val="F1F1F1"/>
    <a:srgbClr val="C7D7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BD8014-E69D-48F0-BD3B-50D7258B719A}" v="3" dt="2023-10-24T18:08:07.7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99" Type="http://schemas.openxmlformats.org/officeDocument/2006/relationships/slide" Target="slides/slide295.xml"/><Relationship Id="rId21" Type="http://schemas.openxmlformats.org/officeDocument/2006/relationships/slide" Target="slides/slide17.xml"/><Relationship Id="rId63" Type="http://schemas.openxmlformats.org/officeDocument/2006/relationships/slide" Target="slides/slide59.xml"/><Relationship Id="rId159" Type="http://schemas.openxmlformats.org/officeDocument/2006/relationships/slide" Target="slides/slide155.xml"/><Relationship Id="rId324" Type="http://schemas.openxmlformats.org/officeDocument/2006/relationships/theme" Target="theme/theme1.xml"/><Relationship Id="rId170" Type="http://schemas.openxmlformats.org/officeDocument/2006/relationships/slide" Target="slides/slide166.xml"/><Relationship Id="rId226" Type="http://schemas.openxmlformats.org/officeDocument/2006/relationships/slide" Target="slides/slide222.xml"/><Relationship Id="rId268" Type="http://schemas.openxmlformats.org/officeDocument/2006/relationships/slide" Target="slides/slide264.xml"/><Relationship Id="rId32" Type="http://schemas.openxmlformats.org/officeDocument/2006/relationships/slide" Target="slides/slide28.xml"/><Relationship Id="rId74" Type="http://schemas.openxmlformats.org/officeDocument/2006/relationships/slide" Target="slides/slide70.xml"/><Relationship Id="rId128" Type="http://schemas.openxmlformats.org/officeDocument/2006/relationships/slide" Target="slides/slide124.xml"/><Relationship Id="rId5" Type="http://schemas.openxmlformats.org/officeDocument/2006/relationships/slide" Target="slides/slide1.xml"/><Relationship Id="rId181" Type="http://schemas.openxmlformats.org/officeDocument/2006/relationships/slide" Target="slides/slide177.xml"/><Relationship Id="rId237" Type="http://schemas.openxmlformats.org/officeDocument/2006/relationships/slide" Target="slides/slide233.xml"/><Relationship Id="rId279" Type="http://schemas.openxmlformats.org/officeDocument/2006/relationships/slide" Target="slides/slide275.xml"/><Relationship Id="rId43" Type="http://schemas.openxmlformats.org/officeDocument/2006/relationships/slide" Target="slides/slide39.xml"/><Relationship Id="rId139" Type="http://schemas.openxmlformats.org/officeDocument/2006/relationships/slide" Target="slides/slide135.xml"/><Relationship Id="rId290" Type="http://schemas.openxmlformats.org/officeDocument/2006/relationships/slide" Target="slides/slide286.xml"/><Relationship Id="rId304" Type="http://schemas.openxmlformats.org/officeDocument/2006/relationships/slide" Target="slides/slide300.xml"/><Relationship Id="rId85" Type="http://schemas.openxmlformats.org/officeDocument/2006/relationships/slide" Target="slides/slide81.xml"/><Relationship Id="rId150" Type="http://schemas.openxmlformats.org/officeDocument/2006/relationships/slide" Target="slides/slide146.xml"/><Relationship Id="rId192" Type="http://schemas.openxmlformats.org/officeDocument/2006/relationships/slide" Target="slides/slide188.xml"/><Relationship Id="rId206" Type="http://schemas.openxmlformats.org/officeDocument/2006/relationships/slide" Target="slides/slide202.xml"/><Relationship Id="rId248" Type="http://schemas.openxmlformats.org/officeDocument/2006/relationships/slide" Target="slides/slide244.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54" Type="http://schemas.openxmlformats.org/officeDocument/2006/relationships/slide" Target="slides/slide50.xml"/><Relationship Id="rId96" Type="http://schemas.openxmlformats.org/officeDocument/2006/relationships/slide" Target="slides/slide92.xml"/><Relationship Id="rId161" Type="http://schemas.openxmlformats.org/officeDocument/2006/relationships/slide" Target="slides/slide157.xml"/><Relationship Id="rId217" Type="http://schemas.openxmlformats.org/officeDocument/2006/relationships/slide" Target="slides/slide213.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326" Type="http://schemas.microsoft.com/office/2015/10/relationships/revisionInfo" Target="revisionInfo.xml"/><Relationship Id="rId65" Type="http://schemas.openxmlformats.org/officeDocument/2006/relationships/slide" Target="slides/slide61.xml"/><Relationship Id="rId130" Type="http://schemas.openxmlformats.org/officeDocument/2006/relationships/slide" Target="slides/slide126.xml"/><Relationship Id="rId172" Type="http://schemas.openxmlformats.org/officeDocument/2006/relationships/slide" Target="slides/slide168.xml"/><Relationship Id="rId228" Type="http://schemas.openxmlformats.org/officeDocument/2006/relationships/slide" Target="slides/slide224.xml"/><Relationship Id="rId281" Type="http://schemas.openxmlformats.org/officeDocument/2006/relationships/slide" Target="slides/slide277.xml"/><Relationship Id="rId34" Type="http://schemas.openxmlformats.org/officeDocument/2006/relationships/slide" Target="slides/slide30.xml"/><Relationship Id="rId76" Type="http://schemas.openxmlformats.org/officeDocument/2006/relationships/slide" Target="slides/slide72.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slide" Target="slides/slide246.xml"/><Relationship Id="rId271" Type="http://schemas.openxmlformats.org/officeDocument/2006/relationships/slide" Target="slides/slide267.xml"/><Relationship Id="rId292" Type="http://schemas.openxmlformats.org/officeDocument/2006/relationships/slide" Target="slides/slide288.xml"/><Relationship Id="rId306" Type="http://schemas.openxmlformats.org/officeDocument/2006/relationships/slide" Target="slides/slide302.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327" Type="http://schemas.microsoft.com/office/2018/10/relationships/authors" Target="authors.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261" Type="http://schemas.openxmlformats.org/officeDocument/2006/relationships/slide" Target="slides/slide257.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17" Type="http://schemas.openxmlformats.org/officeDocument/2006/relationships/slide" Target="slides/slide313.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1" Type="http://schemas.openxmlformats.org/officeDocument/2006/relationships/slide" Target="slides/slide247.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72" Type="http://schemas.openxmlformats.org/officeDocument/2006/relationships/slide" Target="slides/slide268.xml"/><Relationship Id="rId293" Type="http://schemas.openxmlformats.org/officeDocument/2006/relationships/slide" Target="slides/slide289.xml"/><Relationship Id="rId307" Type="http://schemas.openxmlformats.org/officeDocument/2006/relationships/slide" Target="slides/slide30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slide" Target="slides/slide23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262" Type="http://schemas.openxmlformats.org/officeDocument/2006/relationships/slide" Target="slides/slide258.xml"/><Relationship Id="rId283" Type="http://schemas.openxmlformats.org/officeDocument/2006/relationships/slide" Target="slides/slide279.xml"/><Relationship Id="rId318" Type="http://schemas.openxmlformats.org/officeDocument/2006/relationships/slide" Target="slides/slide314.xml"/><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9" Type="http://schemas.openxmlformats.org/officeDocument/2006/relationships/slide" Target="slides/slide5.xml"/><Relationship Id="rId210" Type="http://schemas.openxmlformats.org/officeDocument/2006/relationships/slide" Target="slides/slide206.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slide" Target="slides/slide269.xml"/><Relationship Id="rId294" Type="http://schemas.openxmlformats.org/officeDocument/2006/relationships/slide" Target="slides/slide290.xml"/><Relationship Id="rId308" Type="http://schemas.openxmlformats.org/officeDocument/2006/relationships/slide" Target="slides/slide304.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284" Type="http://schemas.openxmlformats.org/officeDocument/2006/relationships/slide" Target="slides/slide280.xml"/><Relationship Id="rId319" Type="http://schemas.openxmlformats.org/officeDocument/2006/relationships/slide" Target="slides/slide315.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slide" Target="slides/slide270.xml"/><Relationship Id="rId295" Type="http://schemas.openxmlformats.org/officeDocument/2006/relationships/slide" Target="slides/slide291.xml"/><Relationship Id="rId309" Type="http://schemas.openxmlformats.org/officeDocument/2006/relationships/slide" Target="slides/slide305.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320" Type="http://schemas.openxmlformats.org/officeDocument/2006/relationships/slide" Target="slides/slide316.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285" Type="http://schemas.openxmlformats.org/officeDocument/2006/relationships/slide" Target="slides/slide28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310" Type="http://schemas.openxmlformats.org/officeDocument/2006/relationships/slide" Target="slides/slide306.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296" Type="http://schemas.openxmlformats.org/officeDocument/2006/relationships/slide" Target="slides/slide292.xml"/><Relationship Id="rId300" Type="http://schemas.openxmlformats.org/officeDocument/2006/relationships/slide" Target="slides/slide296.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321" Type="http://schemas.openxmlformats.org/officeDocument/2006/relationships/notesMaster" Target="notesMasters/notesMaster1.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slide" Target="slides/slide261.xml"/><Relationship Id="rId286" Type="http://schemas.openxmlformats.org/officeDocument/2006/relationships/slide" Target="slides/slide282.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311" Type="http://schemas.openxmlformats.org/officeDocument/2006/relationships/slide" Target="slides/slide307.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255" Type="http://schemas.openxmlformats.org/officeDocument/2006/relationships/slide" Target="slides/slide251.xml"/><Relationship Id="rId276" Type="http://schemas.openxmlformats.org/officeDocument/2006/relationships/slide" Target="slides/slide272.xml"/><Relationship Id="rId297" Type="http://schemas.openxmlformats.org/officeDocument/2006/relationships/slide" Target="slides/slide293.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301" Type="http://schemas.openxmlformats.org/officeDocument/2006/relationships/slide" Target="slides/slide297.xml"/><Relationship Id="rId322"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266" Type="http://schemas.openxmlformats.org/officeDocument/2006/relationships/slide" Target="slides/slide262.xml"/><Relationship Id="rId287" Type="http://schemas.openxmlformats.org/officeDocument/2006/relationships/slide" Target="slides/slide283.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312" Type="http://schemas.openxmlformats.org/officeDocument/2006/relationships/slide" Target="slides/slide308.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256" Type="http://schemas.openxmlformats.org/officeDocument/2006/relationships/slide" Target="slides/slide252.xml"/><Relationship Id="rId277" Type="http://schemas.openxmlformats.org/officeDocument/2006/relationships/slide" Target="slides/slide273.xml"/><Relationship Id="rId298" Type="http://schemas.openxmlformats.org/officeDocument/2006/relationships/slide" Target="slides/slide294.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302" Type="http://schemas.openxmlformats.org/officeDocument/2006/relationships/slide" Target="slides/slide298.xml"/><Relationship Id="rId323"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267" Type="http://schemas.openxmlformats.org/officeDocument/2006/relationships/slide" Target="slides/slide263.xml"/><Relationship Id="rId288" Type="http://schemas.openxmlformats.org/officeDocument/2006/relationships/slide" Target="slides/slide284.xml"/><Relationship Id="rId106" Type="http://schemas.openxmlformats.org/officeDocument/2006/relationships/slide" Target="slides/slide102.xml"/><Relationship Id="rId127" Type="http://schemas.openxmlformats.org/officeDocument/2006/relationships/slide" Target="slides/slide123.xml"/><Relationship Id="rId313" Type="http://schemas.openxmlformats.org/officeDocument/2006/relationships/slide" Target="slides/slide309.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4" Type="http://schemas.openxmlformats.org/officeDocument/2006/relationships/slideMaster" Target="slideMasters/slideMaster1.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303" Type="http://schemas.openxmlformats.org/officeDocument/2006/relationships/slide" Target="slides/slide299.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107" Type="http://schemas.openxmlformats.org/officeDocument/2006/relationships/slide" Target="slides/slide103.xml"/><Relationship Id="rId289" Type="http://schemas.openxmlformats.org/officeDocument/2006/relationships/slide" Target="slides/slide285.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314" Type="http://schemas.openxmlformats.org/officeDocument/2006/relationships/slide" Target="slides/slide310.xml"/><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258" Type="http://schemas.openxmlformats.org/officeDocument/2006/relationships/slide" Target="slides/slide254.xml"/><Relationship Id="rId22" Type="http://schemas.openxmlformats.org/officeDocument/2006/relationships/slide" Target="slides/slide18.xml"/><Relationship Id="rId64" Type="http://schemas.openxmlformats.org/officeDocument/2006/relationships/slide" Target="slides/slide60.xml"/><Relationship Id="rId118" Type="http://schemas.openxmlformats.org/officeDocument/2006/relationships/slide" Target="slides/slide114.xml"/><Relationship Id="rId325" Type="http://schemas.openxmlformats.org/officeDocument/2006/relationships/tableStyles" Target="tableStyles.xml"/><Relationship Id="rId171" Type="http://schemas.openxmlformats.org/officeDocument/2006/relationships/slide" Target="slides/slide167.xml"/><Relationship Id="rId227" Type="http://schemas.openxmlformats.org/officeDocument/2006/relationships/slide" Target="slides/slide223.xml"/><Relationship Id="rId269" Type="http://schemas.openxmlformats.org/officeDocument/2006/relationships/slide" Target="slides/slide265.xml"/><Relationship Id="rId33" Type="http://schemas.openxmlformats.org/officeDocument/2006/relationships/slide" Target="slides/slide29.xml"/><Relationship Id="rId129" Type="http://schemas.openxmlformats.org/officeDocument/2006/relationships/slide" Target="slides/slide125.xml"/><Relationship Id="rId280" Type="http://schemas.openxmlformats.org/officeDocument/2006/relationships/slide" Target="slides/slide276.xml"/><Relationship Id="rId75" Type="http://schemas.openxmlformats.org/officeDocument/2006/relationships/slide" Target="slides/slide71.xml"/><Relationship Id="rId140" Type="http://schemas.openxmlformats.org/officeDocument/2006/relationships/slide" Target="slides/slide136.xml"/><Relationship Id="rId182" Type="http://schemas.openxmlformats.org/officeDocument/2006/relationships/slide" Target="slides/slide178.xml"/><Relationship Id="rId6" Type="http://schemas.openxmlformats.org/officeDocument/2006/relationships/slide" Target="slides/slide2.xml"/><Relationship Id="rId238" Type="http://schemas.openxmlformats.org/officeDocument/2006/relationships/slide" Target="slides/slide234.xml"/><Relationship Id="rId291" Type="http://schemas.openxmlformats.org/officeDocument/2006/relationships/slide" Target="slides/slide287.xml"/><Relationship Id="rId305" Type="http://schemas.openxmlformats.org/officeDocument/2006/relationships/slide" Target="slides/slide301.xml"/><Relationship Id="rId44" Type="http://schemas.openxmlformats.org/officeDocument/2006/relationships/slide" Target="slides/slide40.xml"/><Relationship Id="rId86" Type="http://schemas.openxmlformats.org/officeDocument/2006/relationships/slide" Target="slides/slide82.xml"/><Relationship Id="rId151" Type="http://schemas.openxmlformats.org/officeDocument/2006/relationships/slide" Target="slides/slide147.xml"/><Relationship Id="rId193" Type="http://schemas.openxmlformats.org/officeDocument/2006/relationships/slide" Target="slides/slide189.xml"/><Relationship Id="rId207" Type="http://schemas.openxmlformats.org/officeDocument/2006/relationships/slide" Target="slides/slide203.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316" Type="http://schemas.openxmlformats.org/officeDocument/2006/relationships/slide" Target="slides/slide312.xml"/><Relationship Id="rId55" Type="http://schemas.openxmlformats.org/officeDocument/2006/relationships/slide" Target="slides/slide51.xml"/><Relationship Id="rId97" Type="http://schemas.openxmlformats.org/officeDocument/2006/relationships/slide" Target="slides/slide93.xml"/><Relationship Id="rId120" Type="http://schemas.openxmlformats.org/officeDocument/2006/relationships/slide" Target="slides/slide1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4BBF0B-D3D5-48C7-8AAF-EF62F4BC7183}" type="datetimeFigureOut">
              <a:rPr lang="en-US" smtClean="0"/>
              <a:t>10/24/2023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13DA9A-EC5F-4856-A0DA-E480926955A2}" type="slidenum">
              <a:rPr lang="en-US" smtClean="0"/>
              <a:t>‹#›</a:t>
            </a:fld>
            <a:endParaRPr lang="en-US"/>
          </a:p>
        </p:txBody>
      </p:sp>
    </p:spTree>
    <p:extLst>
      <p:ext uri="{BB962C8B-B14F-4D97-AF65-F5344CB8AC3E}">
        <p14:creationId xmlns:p14="http://schemas.microsoft.com/office/powerpoint/2010/main" val="2164623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3DA9A-EC5F-4856-A0DA-E480926955A2}" type="slidenum">
              <a:rPr lang="en-US" smtClean="0"/>
              <a:t>2</a:t>
            </a:fld>
            <a:endParaRPr lang="en-US"/>
          </a:p>
        </p:txBody>
      </p:sp>
    </p:spTree>
    <p:extLst>
      <p:ext uri="{BB962C8B-B14F-4D97-AF65-F5344CB8AC3E}">
        <p14:creationId xmlns:p14="http://schemas.microsoft.com/office/powerpoint/2010/main" val="4167647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3DA9A-EC5F-4856-A0DA-E480926955A2}" type="slidenum">
              <a:rPr lang="en-US" smtClean="0"/>
              <a:t>89</a:t>
            </a:fld>
            <a:endParaRPr lang="en-US"/>
          </a:p>
        </p:txBody>
      </p:sp>
    </p:spTree>
    <p:extLst>
      <p:ext uri="{BB962C8B-B14F-4D97-AF65-F5344CB8AC3E}">
        <p14:creationId xmlns:p14="http://schemas.microsoft.com/office/powerpoint/2010/main" val="784078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3DA9A-EC5F-4856-A0DA-E480926955A2}" type="slidenum">
              <a:rPr lang="en-US" smtClean="0"/>
              <a:t>94</a:t>
            </a:fld>
            <a:endParaRPr lang="en-US"/>
          </a:p>
        </p:txBody>
      </p:sp>
    </p:spTree>
    <p:extLst>
      <p:ext uri="{BB962C8B-B14F-4D97-AF65-F5344CB8AC3E}">
        <p14:creationId xmlns:p14="http://schemas.microsoft.com/office/powerpoint/2010/main" val="2483231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3DA9A-EC5F-4856-A0DA-E480926955A2}" type="slidenum">
              <a:rPr lang="en-US" smtClean="0"/>
              <a:t>96</a:t>
            </a:fld>
            <a:endParaRPr lang="en-US"/>
          </a:p>
        </p:txBody>
      </p:sp>
    </p:spTree>
    <p:extLst>
      <p:ext uri="{BB962C8B-B14F-4D97-AF65-F5344CB8AC3E}">
        <p14:creationId xmlns:p14="http://schemas.microsoft.com/office/powerpoint/2010/main" val="1238457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3DA9A-EC5F-4856-A0DA-E480926955A2}" type="slidenum">
              <a:rPr lang="en-US" smtClean="0"/>
              <a:t>104</a:t>
            </a:fld>
            <a:endParaRPr lang="en-US"/>
          </a:p>
        </p:txBody>
      </p:sp>
    </p:spTree>
    <p:extLst>
      <p:ext uri="{BB962C8B-B14F-4D97-AF65-F5344CB8AC3E}">
        <p14:creationId xmlns:p14="http://schemas.microsoft.com/office/powerpoint/2010/main" val="367097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3DA9A-EC5F-4856-A0DA-E480926955A2}" type="slidenum">
              <a:rPr lang="en-US" smtClean="0"/>
              <a:t>106</a:t>
            </a:fld>
            <a:endParaRPr lang="en-US"/>
          </a:p>
        </p:txBody>
      </p:sp>
    </p:spTree>
    <p:extLst>
      <p:ext uri="{BB962C8B-B14F-4D97-AF65-F5344CB8AC3E}">
        <p14:creationId xmlns:p14="http://schemas.microsoft.com/office/powerpoint/2010/main" val="2191220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3DA9A-EC5F-4856-A0DA-E480926955A2}" type="slidenum">
              <a:rPr lang="en-US" smtClean="0"/>
              <a:t>114</a:t>
            </a:fld>
            <a:endParaRPr lang="en-US"/>
          </a:p>
        </p:txBody>
      </p:sp>
    </p:spTree>
    <p:extLst>
      <p:ext uri="{BB962C8B-B14F-4D97-AF65-F5344CB8AC3E}">
        <p14:creationId xmlns:p14="http://schemas.microsoft.com/office/powerpoint/2010/main" val="3442018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3DA9A-EC5F-4856-A0DA-E480926955A2}" type="slidenum">
              <a:rPr lang="en-US" smtClean="0"/>
              <a:t>119</a:t>
            </a:fld>
            <a:endParaRPr lang="en-US"/>
          </a:p>
        </p:txBody>
      </p:sp>
    </p:spTree>
    <p:extLst>
      <p:ext uri="{BB962C8B-B14F-4D97-AF65-F5344CB8AC3E}">
        <p14:creationId xmlns:p14="http://schemas.microsoft.com/office/powerpoint/2010/main" val="1937152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3DA9A-EC5F-4856-A0DA-E480926955A2}" type="slidenum">
              <a:rPr lang="en-US" smtClean="0"/>
              <a:t>176</a:t>
            </a:fld>
            <a:endParaRPr lang="en-US"/>
          </a:p>
        </p:txBody>
      </p:sp>
    </p:spTree>
    <p:extLst>
      <p:ext uri="{BB962C8B-B14F-4D97-AF65-F5344CB8AC3E}">
        <p14:creationId xmlns:p14="http://schemas.microsoft.com/office/powerpoint/2010/main" val="137101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3DA9A-EC5F-4856-A0DA-E480926955A2}" type="slidenum">
              <a:rPr lang="en-US" smtClean="0"/>
              <a:t>179</a:t>
            </a:fld>
            <a:endParaRPr lang="en-US"/>
          </a:p>
        </p:txBody>
      </p:sp>
    </p:spTree>
    <p:extLst>
      <p:ext uri="{BB962C8B-B14F-4D97-AF65-F5344CB8AC3E}">
        <p14:creationId xmlns:p14="http://schemas.microsoft.com/office/powerpoint/2010/main" val="1754830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3DA9A-EC5F-4856-A0DA-E480926955A2}" type="slidenum">
              <a:rPr lang="en-US" smtClean="0"/>
              <a:t>187</a:t>
            </a:fld>
            <a:endParaRPr lang="en-US"/>
          </a:p>
        </p:txBody>
      </p:sp>
    </p:spTree>
    <p:extLst>
      <p:ext uri="{BB962C8B-B14F-4D97-AF65-F5344CB8AC3E}">
        <p14:creationId xmlns:p14="http://schemas.microsoft.com/office/powerpoint/2010/main" val="405794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3DA9A-EC5F-4856-A0DA-E480926955A2}" type="slidenum">
              <a:rPr lang="en-US" smtClean="0"/>
              <a:t>6</a:t>
            </a:fld>
            <a:endParaRPr lang="en-US"/>
          </a:p>
        </p:txBody>
      </p:sp>
    </p:spTree>
    <p:extLst>
      <p:ext uri="{BB962C8B-B14F-4D97-AF65-F5344CB8AC3E}">
        <p14:creationId xmlns:p14="http://schemas.microsoft.com/office/powerpoint/2010/main" val="2380527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3DA9A-EC5F-4856-A0DA-E480926955A2}" type="slidenum">
              <a:rPr lang="en-US" smtClean="0"/>
              <a:t>204</a:t>
            </a:fld>
            <a:endParaRPr lang="en-US"/>
          </a:p>
        </p:txBody>
      </p:sp>
    </p:spTree>
    <p:extLst>
      <p:ext uri="{BB962C8B-B14F-4D97-AF65-F5344CB8AC3E}">
        <p14:creationId xmlns:p14="http://schemas.microsoft.com/office/powerpoint/2010/main" val="1112873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3DA9A-EC5F-4856-A0DA-E480926955A2}" type="slidenum">
              <a:rPr lang="en-US" smtClean="0"/>
              <a:t>225</a:t>
            </a:fld>
            <a:endParaRPr lang="en-US"/>
          </a:p>
        </p:txBody>
      </p:sp>
    </p:spTree>
    <p:extLst>
      <p:ext uri="{BB962C8B-B14F-4D97-AF65-F5344CB8AC3E}">
        <p14:creationId xmlns:p14="http://schemas.microsoft.com/office/powerpoint/2010/main" val="364885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3DA9A-EC5F-4856-A0DA-E480926955A2}" type="slidenum">
              <a:rPr lang="en-US" smtClean="0"/>
              <a:t>242</a:t>
            </a:fld>
            <a:endParaRPr lang="en-US"/>
          </a:p>
        </p:txBody>
      </p:sp>
    </p:spTree>
    <p:extLst>
      <p:ext uri="{BB962C8B-B14F-4D97-AF65-F5344CB8AC3E}">
        <p14:creationId xmlns:p14="http://schemas.microsoft.com/office/powerpoint/2010/main" val="3098007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3DA9A-EC5F-4856-A0DA-E480926955A2}" type="slidenum">
              <a:rPr lang="en-US" smtClean="0"/>
              <a:t>273</a:t>
            </a:fld>
            <a:endParaRPr lang="en-US"/>
          </a:p>
        </p:txBody>
      </p:sp>
    </p:spTree>
    <p:extLst>
      <p:ext uri="{BB962C8B-B14F-4D97-AF65-F5344CB8AC3E}">
        <p14:creationId xmlns:p14="http://schemas.microsoft.com/office/powerpoint/2010/main" val="892623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3DA9A-EC5F-4856-A0DA-E480926955A2}" type="slidenum">
              <a:rPr lang="en-US" smtClean="0"/>
              <a:t>275</a:t>
            </a:fld>
            <a:endParaRPr lang="en-US"/>
          </a:p>
        </p:txBody>
      </p:sp>
    </p:spTree>
    <p:extLst>
      <p:ext uri="{BB962C8B-B14F-4D97-AF65-F5344CB8AC3E}">
        <p14:creationId xmlns:p14="http://schemas.microsoft.com/office/powerpoint/2010/main" val="3313793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3DA9A-EC5F-4856-A0DA-E480926955A2}" type="slidenum">
              <a:rPr lang="en-US" smtClean="0"/>
              <a:t>279</a:t>
            </a:fld>
            <a:endParaRPr lang="en-US"/>
          </a:p>
        </p:txBody>
      </p:sp>
    </p:spTree>
    <p:extLst>
      <p:ext uri="{BB962C8B-B14F-4D97-AF65-F5344CB8AC3E}">
        <p14:creationId xmlns:p14="http://schemas.microsoft.com/office/powerpoint/2010/main" val="2601261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3DA9A-EC5F-4856-A0DA-E480926955A2}" type="slidenum">
              <a:rPr lang="en-US" smtClean="0"/>
              <a:t>293</a:t>
            </a:fld>
            <a:endParaRPr lang="en-US"/>
          </a:p>
        </p:txBody>
      </p:sp>
    </p:spTree>
    <p:extLst>
      <p:ext uri="{BB962C8B-B14F-4D97-AF65-F5344CB8AC3E}">
        <p14:creationId xmlns:p14="http://schemas.microsoft.com/office/powerpoint/2010/main" val="1239431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3DA9A-EC5F-4856-A0DA-E480926955A2}" type="slidenum">
              <a:rPr lang="en-US" smtClean="0"/>
              <a:t>311</a:t>
            </a:fld>
            <a:endParaRPr lang="en-US"/>
          </a:p>
        </p:txBody>
      </p:sp>
    </p:spTree>
    <p:extLst>
      <p:ext uri="{BB962C8B-B14F-4D97-AF65-F5344CB8AC3E}">
        <p14:creationId xmlns:p14="http://schemas.microsoft.com/office/powerpoint/2010/main" val="3547002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3DA9A-EC5F-4856-A0DA-E480926955A2}" type="slidenum">
              <a:rPr lang="en-US" smtClean="0"/>
              <a:t>8</a:t>
            </a:fld>
            <a:endParaRPr lang="en-US"/>
          </a:p>
        </p:txBody>
      </p:sp>
    </p:spTree>
    <p:extLst>
      <p:ext uri="{BB962C8B-B14F-4D97-AF65-F5344CB8AC3E}">
        <p14:creationId xmlns:p14="http://schemas.microsoft.com/office/powerpoint/2010/main" val="2591617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3DA9A-EC5F-4856-A0DA-E480926955A2}" type="slidenum">
              <a:rPr lang="en-US" smtClean="0"/>
              <a:t>12</a:t>
            </a:fld>
            <a:endParaRPr lang="en-US"/>
          </a:p>
        </p:txBody>
      </p:sp>
    </p:spTree>
    <p:extLst>
      <p:ext uri="{BB962C8B-B14F-4D97-AF65-F5344CB8AC3E}">
        <p14:creationId xmlns:p14="http://schemas.microsoft.com/office/powerpoint/2010/main" val="2079652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3DA9A-EC5F-4856-A0DA-E480926955A2}" type="slidenum">
              <a:rPr lang="en-US" smtClean="0"/>
              <a:t>20</a:t>
            </a:fld>
            <a:endParaRPr lang="en-US"/>
          </a:p>
        </p:txBody>
      </p:sp>
    </p:spTree>
    <p:extLst>
      <p:ext uri="{BB962C8B-B14F-4D97-AF65-F5344CB8AC3E}">
        <p14:creationId xmlns:p14="http://schemas.microsoft.com/office/powerpoint/2010/main" val="2518454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3DA9A-EC5F-4856-A0DA-E480926955A2}" type="slidenum">
              <a:rPr lang="en-US" smtClean="0"/>
              <a:t>28</a:t>
            </a:fld>
            <a:endParaRPr lang="en-US"/>
          </a:p>
        </p:txBody>
      </p:sp>
    </p:spTree>
    <p:extLst>
      <p:ext uri="{BB962C8B-B14F-4D97-AF65-F5344CB8AC3E}">
        <p14:creationId xmlns:p14="http://schemas.microsoft.com/office/powerpoint/2010/main" val="469218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3DA9A-EC5F-4856-A0DA-E480926955A2}" type="slidenum">
              <a:rPr lang="en-US" smtClean="0"/>
              <a:t>52</a:t>
            </a:fld>
            <a:endParaRPr lang="en-US"/>
          </a:p>
        </p:txBody>
      </p:sp>
    </p:spTree>
    <p:extLst>
      <p:ext uri="{BB962C8B-B14F-4D97-AF65-F5344CB8AC3E}">
        <p14:creationId xmlns:p14="http://schemas.microsoft.com/office/powerpoint/2010/main" val="2300364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3DA9A-EC5F-4856-A0DA-E480926955A2}" type="slidenum">
              <a:rPr lang="en-US" smtClean="0"/>
              <a:t>69</a:t>
            </a:fld>
            <a:endParaRPr lang="en-US"/>
          </a:p>
        </p:txBody>
      </p:sp>
    </p:spTree>
    <p:extLst>
      <p:ext uri="{BB962C8B-B14F-4D97-AF65-F5344CB8AC3E}">
        <p14:creationId xmlns:p14="http://schemas.microsoft.com/office/powerpoint/2010/main" val="3280180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3DA9A-EC5F-4856-A0DA-E480926955A2}" type="slidenum">
              <a:rPr lang="en-US" smtClean="0"/>
              <a:t>83</a:t>
            </a:fld>
            <a:endParaRPr lang="en-US"/>
          </a:p>
        </p:txBody>
      </p:sp>
    </p:spTree>
    <p:extLst>
      <p:ext uri="{BB962C8B-B14F-4D97-AF65-F5344CB8AC3E}">
        <p14:creationId xmlns:p14="http://schemas.microsoft.com/office/powerpoint/2010/main" val="31367738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Greetings Slide - Solid">
    <p:bg>
      <p:bgPr>
        <a:solidFill>
          <a:schemeClr val="accent2"/>
        </a:solidFill>
        <a:effectLst/>
      </p:bgPr>
    </p:bg>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49C506B8-726D-EE46-B6CB-9B8B65F19578}"/>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1321"/>
            <a:ext cx="12192008" cy="6859321"/>
          </a:xfrm>
          <a:prstGeom prst="rect">
            <a:avLst/>
          </a:prstGeom>
        </p:spPr>
      </p:pic>
      <p:sp>
        <p:nvSpPr>
          <p:cNvPr id="2" name="Title 1">
            <a:extLst>
              <a:ext uri="{FF2B5EF4-FFF2-40B4-BE49-F238E27FC236}">
                <a16:creationId xmlns:a16="http://schemas.microsoft.com/office/drawing/2014/main" id="{32394B85-B39D-4BE7-A334-787162CB4A41}"/>
              </a:ext>
            </a:extLst>
          </p:cNvPr>
          <p:cNvSpPr>
            <a:spLocks noGrp="1"/>
          </p:cNvSpPr>
          <p:nvPr>
            <p:ph type="title" hasCustomPrompt="1"/>
          </p:nvPr>
        </p:nvSpPr>
        <p:spPr>
          <a:xfrm>
            <a:off x="2575624" y="2318273"/>
            <a:ext cx="7040753" cy="2221454"/>
          </a:xfrm>
        </p:spPr>
        <p:txBody>
          <a:bodyPr anchor="ctr"/>
          <a:lstStyle>
            <a:lvl1pPr algn="ctr">
              <a:defRPr sz="8800">
                <a:solidFill>
                  <a:schemeClr val="tx1"/>
                </a:solidFill>
              </a:defRPr>
            </a:lvl1pPr>
          </a:lstStyle>
          <a:p>
            <a:r>
              <a:rPr lang="en-GB"/>
              <a:t>Welcome</a:t>
            </a:r>
            <a:endParaRPr lang="en-US"/>
          </a:p>
        </p:txBody>
      </p:sp>
      <p:pic>
        <p:nvPicPr>
          <p:cNvPr id="7" name="Picture 6" descr="Shape&#10;&#10;Description automatically generated">
            <a:extLst>
              <a:ext uri="{FF2B5EF4-FFF2-40B4-BE49-F238E27FC236}">
                <a16:creationId xmlns:a16="http://schemas.microsoft.com/office/drawing/2014/main" id="{2A0ADD70-8966-FF42-A794-44D92C925E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96939" y="382718"/>
            <a:ext cx="1227034" cy="1227034"/>
          </a:xfrm>
          <a:prstGeom prst="rect">
            <a:avLst/>
          </a:prstGeom>
        </p:spPr>
      </p:pic>
      <p:pic>
        <p:nvPicPr>
          <p:cNvPr id="3" name="Picture 2" descr="Text&#10;&#10;Description automatically generated with medium confidence">
            <a:extLst>
              <a:ext uri="{FF2B5EF4-FFF2-40B4-BE49-F238E27FC236}">
                <a16:creationId xmlns:a16="http://schemas.microsoft.com/office/drawing/2014/main" id="{142A5D74-946A-5B84-8E4A-976829BFC04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288" y="5843671"/>
            <a:ext cx="2422837" cy="573561"/>
          </a:xfrm>
          <a:prstGeom prst="rect">
            <a:avLst/>
          </a:prstGeom>
        </p:spPr>
      </p:pic>
    </p:spTree>
    <p:extLst>
      <p:ext uri="{BB962C8B-B14F-4D97-AF65-F5344CB8AC3E}">
        <p14:creationId xmlns:p14="http://schemas.microsoft.com/office/powerpoint/2010/main" val="304263405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Key Message Light Gradient 3">
    <p:bg>
      <p:bgPr>
        <a:solidFill>
          <a:schemeClr val="accent2"/>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6EAF4474-3C59-704C-96C7-25B4046EE32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070" y="0"/>
            <a:ext cx="12227070" cy="6878214"/>
          </a:xfrm>
          <a:prstGeom prst="rect">
            <a:avLst/>
          </a:prstGeom>
        </p:spPr>
      </p:pic>
      <p:sp>
        <p:nvSpPr>
          <p:cNvPr id="5" name="TextBox 4">
            <a:extLst>
              <a:ext uri="{FF2B5EF4-FFF2-40B4-BE49-F238E27FC236}">
                <a16:creationId xmlns:a16="http://schemas.microsoft.com/office/drawing/2014/main" id="{13DA5CD6-870E-4AEB-ABEE-5BC1AF19C661}"/>
              </a:ext>
            </a:extLst>
          </p:cNvPr>
          <p:cNvSpPr txBox="1"/>
          <p:nvPr/>
        </p:nvSpPr>
        <p:spPr>
          <a:xfrm>
            <a:off x="11430000" y="6482063"/>
            <a:ext cx="381000" cy="205775"/>
          </a:xfrm>
          <a:prstGeom prst="rect">
            <a:avLst/>
          </a:prstGeom>
          <a:noFill/>
        </p:spPr>
        <p:txBody>
          <a:bodyPr wrap="square" lIns="0" tIns="0" rIns="0" bIns="0" rtlCol="0" anchor="ctr">
            <a:noAutofit/>
          </a:bodyPr>
          <a:lstStyle/>
          <a:p>
            <a:pPr marL="0" marR="0" lvl="0" indent="0" algn="r" defTabSz="228600" eaLnBrk="1" fontAlgn="auto" latinLnBrk="0" hangingPunct="1">
              <a:lnSpc>
                <a:spcPct val="100000"/>
              </a:lnSpc>
              <a:spcBef>
                <a:spcPts val="0"/>
              </a:spcBef>
              <a:spcAft>
                <a:spcPts val="1200"/>
              </a:spcAft>
              <a:buClrTx/>
              <a:buSzTx/>
              <a:buFontTx/>
              <a:buNone/>
              <a:tabLst/>
              <a:defRPr/>
            </a:pPr>
            <a:fld id="{8A1971D9-5B62-3C46-9EC9-FDAAB88557B2}" type="slidenum">
              <a:rPr kumimoji="0" lang="en-GB" sz="800" b="0" i="0" u="none" strike="noStrike" kern="0" cap="none" spc="0" normalizeH="0" baseline="0" noProof="0" smtClean="0">
                <a:ln>
                  <a:noFill/>
                </a:ln>
                <a:solidFill>
                  <a:srgbClr val="FFFFFF">
                    <a:alpha val="75000"/>
                  </a:srgbClr>
                </a:solidFill>
                <a:effectLst/>
                <a:uLnTx/>
                <a:uFillTx/>
                <a:latin typeface="Arial" panose="020B0604020202020204" pitchFamily="34" charset="0"/>
                <a:cs typeface="Arial" panose="020B0604020202020204" pitchFamily="34" charset="0"/>
              </a:rPr>
              <a:pPr marL="0" marR="0" lvl="0" indent="0" algn="r" defTabSz="228600" eaLnBrk="1" fontAlgn="auto" latinLnBrk="0" hangingPunct="1">
                <a:lnSpc>
                  <a:spcPct val="100000"/>
                </a:lnSpc>
                <a:spcBef>
                  <a:spcPts val="0"/>
                </a:spcBef>
                <a:spcAft>
                  <a:spcPts val="1200"/>
                </a:spcAft>
                <a:buClrTx/>
                <a:buSzTx/>
                <a:buFontTx/>
                <a:buNone/>
                <a:tabLst/>
                <a:defRPr/>
              </a:pPr>
              <a:t>‹#›</a:t>
            </a:fld>
            <a:endParaRPr kumimoji="0" lang="en-US" sz="1800" b="0" i="0" u="none" strike="noStrike" kern="0" cap="none" spc="0" normalizeH="0" baseline="0" noProof="0">
              <a:ln>
                <a:noFill/>
              </a:ln>
              <a:solidFill>
                <a:srgbClr val="FFFFFF">
                  <a:alpha val="75000"/>
                </a:srgbClr>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BBADF32-6DD6-5452-4A8A-A7C8A35F77A9}"/>
              </a:ext>
            </a:extLst>
          </p:cNvPr>
          <p:cNvSpPr txBox="1"/>
          <p:nvPr userDrawn="1"/>
        </p:nvSpPr>
        <p:spPr>
          <a:xfrm>
            <a:off x="2602027" y="2666800"/>
            <a:ext cx="7506069" cy="523220"/>
          </a:xfrm>
          <a:prstGeom prst="rect">
            <a:avLst/>
          </a:prstGeom>
          <a:noFill/>
        </p:spPr>
        <p:txBody>
          <a:bodyPr wrap="square">
            <a:spAutoFit/>
          </a:bodyPr>
          <a:lstStyle/>
          <a:p>
            <a:pPr algn="l"/>
            <a:r>
              <a:rPr lang="en-US" sz="2800" cap="all" spc="75">
                <a:latin typeface="Myriad Pro" panose="020B0703030403020204" pitchFamily="34" charset="0"/>
              </a:rPr>
              <a:t>On-the-job training/Apprenticeship </a:t>
            </a:r>
            <a:endParaRPr lang="en-US" sz="2800"/>
          </a:p>
        </p:txBody>
      </p:sp>
      <p:pic>
        <p:nvPicPr>
          <p:cNvPr id="20" name="Picture 19" descr="Text&#10;&#10;Description automatically generated with medium confidence">
            <a:extLst>
              <a:ext uri="{FF2B5EF4-FFF2-40B4-BE49-F238E27FC236}">
                <a16:creationId xmlns:a16="http://schemas.microsoft.com/office/drawing/2014/main" id="{797B4619-710E-2281-3F35-A262DEF733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288" y="5843671"/>
            <a:ext cx="2422837" cy="573561"/>
          </a:xfrm>
          <a:prstGeom prst="rect">
            <a:avLst/>
          </a:prstGeom>
        </p:spPr>
      </p:pic>
      <p:sp>
        <p:nvSpPr>
          <p:cNvPr id="2" name="Rectangle 1">
            <a:extLst>
              <a:ext uri="{FF2B5EF4-FFF2-40B4-BE49-F238E27FC236}">
                <a16:creationId xmlns:a16="http://schemas.microsoft.com/office/drawing/2014/main" id="{B51A25F9-79E3-DF90-2E34-279694A786F3}"/>
              </a:ext>
            </a:extLst>
          </p:cNvPr>
          <p:cNvSpPr/>
          <p:nvPr userDrawn="1"/>
        </p:nvSpPr>
        <p:spPr>
          <a:xfrm>
            <a:off x="-33337" y="2576"/>
            <a:ext cx="818345" cy="6878214"/>
          </a:xfrm>
          <a:prstGeom prst="rect">
            <a:avLst/>
          </a:prstGeom>
          <a:solidFill>
            <a:srgbClr val="64C6B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4185882"/>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8_Key Message Light Gradient 3">
    <p:bg>
      <p:bgPr>
        <a:solidFill>
          <a:schemeClr val="accent2"/>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6EAF4474-3C59-704C-96C7-25B4046EE32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070" y="0"/>
            <a:ext cx="12227070" cy="6878214"/>
          </a:xfrm>
          <a:prstGeom prst="rect">
            <a:avLst/>
          </a:prstGeom>
        </p:spPr>
      </p:pic>
      <p:sp>
        <p:nvSpPr>
          <p:cNvPr id="5" name="TextBox 4">
            <a:extLst>
              <a:ext uri="{FF2B5EF4-FFF2-40B4-BE49-F238E27FC236}">
                <a16:creationId xmlns:a16="http://schemas.microsoft.com/office/drawing/2014/main" id="{13DA5CD6-870E-4AEB-ABEE-5BC1AF19C661}"/>
              </a:ext>
            </a:extLst>
          </p:cNvPr>
          <p:cNvSpPr txBox="1"/>
          <p:nvPr/>
        </p:nvSpPr>
        <p:spPr>
          <a:xfrm>
            <a:off x="11430000" y="6482063"/>
            <a:ext cx="381000" cy="205775"/>
          </a:xfrm>
          <a:prstGeom prst="rect">
            <a:avLst/>
          </a:prstGeom>
          <a:noFill/>
        </p:spPr>
        <p:txBody>
          <a:bodyPr wrap="square" lIns="0" tIns="0" rIns="0" bIns="0" rtlCol="0" anchor="ctr">
            <a:noAutofit/>
          </a:bodyPr>
          <a:lstStyle/>
          <a:p>
            <a:pPr marL="0" marR="0" lvl="0" indent="0" algn="r" defTabSz="228600" eaLnBrk="1" fontAlgn="auto" latinLnBrk="0" hangingPunct="1">
              <a:lnSpc>
                <a:spcPct val="100000"/>
              </a:lnSpc>
              <a:spcBef>
                <a:spcPts val="0"/>
              </a:spcBef>
              <a:spcAft>
                <a:spcPts val="1200"/>
              </a:spcAft>
              <a:buClrTx/>
              <a:buSzTx/>
              <a:buFontTx/>
              <a:buNone/>
              <a:tabLst/>
              <a:defRPr/>
            </a:pPr>
            <a:fld id="{8A1971D9-5B62-3C46-9EC9-FDAAB88557B2}" type="slidenum">
              <a:rPr kumimoji="0" lang="en-GB" sz="800" b="0" i="0" u="none" strike="noStrike" kern="0" cap="none" spc="0" normalizeH="0" baseline="0" noProof="0" smtClean="0">
                <a:ln>
                  <a:noFill/>
                </a:ln>
                <a:solidFill>
                  <a:srgbClr val="FFFFFF">
                    <a:alpha val="75000"/>
                  </a:srgbClr>
                </a:solidFill>
                <a:effectLst/>
                <a:uLnTx/>
                <a:uFillTx/>
                <a:latin typeface="Arial" panose="020B0604020202020204" pitchFamily="34" charset="0"/>
                <a:cs typeface="Arial" panose="020B0604020202020204" pitchFamily="34" charset="0"/>
              </a:rPr>
              <a:pPr marL="0" marR="0" lvl="0" indent="0" algn="r" defTabSz="228600" eaLnBrk="1" fontAlgn="auto" latinLnBrk="0" hangingPunct="1">
                <a:lnSpc>
                  <a:spcPct val="100000"/>
                </a:lnSpc>
                <a:spcBef>
                  <a:spcPts val="0"/>
                </a:spcBef>
                <a:spcAft>
                  <a:spcPts val="1200"/>
                </a:spcAft>
                <a:buClrTx/>
                <a:buSzTx/>
                <a:buFontTx/>
                <a:buNone/>
                <a:tabLst/>
                <a:defRPr/>
              </a:pPr>
              <a:t>‹#›</a:t>
            </a:fld>
            <a:endParaRPr kumimoji="0" lang="en-US" sz="1800" b="0" i="0" u="none" strike="noStrike" kern="0" cap="none" spc="0" normalizeH="0" baseline="0" noProof="0">
              <a:ln>
                <a:noFill/>
              </a:ln>
              <a:solidFill>
                <a:srgbClr val="FFFFFF">
                  <a:alpha val="75000"/>
                </a:srgbClr>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BBADF32-6DD6-5452-4A8A-A7C8A35F77A9}"/>
              </a:ext>
            </a:extLst>
          </p:cNvPr>
          <p:cNvSpPr txBox="1"/>
          <p:nvPr userDrawn="1"/>
        </p:nvSpPr>
        <p:spPr>
          <a:xfrm>
            <a:off x="2602027" y="2666800"/>
            <a:ext cx="7247825" cy="523220"/>
          </a:xfrm>
          <a:prstGeom prst="rect">
            <a:avLst/>
          </a:prstGeom>
          <a:noFill/>
        </p:spPr>
        <p:txBody>
          <a:bodyPr wrap="square">
            <a:spAutoFit/>
          </a:bodyPr>
          <a:lstStyle/>
          <a:p>
            <a:pPr algn="l"/>
            <a:r>
              <a:rPr lang="en-US" sz="2800" cap="all" spc="75">
                <a:latin typeface="Myriad Pro" panose="020B0703030403020204" pitchFamily="34" charset="0"/>
              </a:rPr>
              <a:t>flight</a:t>
            </a:r>
            <a:endParaRPr lang="en-US" sz="2800"/>
          </a:p>
        </p:txBody>
      </p:sp>
      <p:pic>
        <p:nvPicPr>
          <p:cNvPr id="20" name="Picture 19" descr="Text&#10;&#10;Description automatically generated with medium confidence">
            <a:extLst>
              <a:ext uri="{FF2B5EF4-FFF2-40B4-BE49-F238E27FC236}">
                <a16:creationId xmlns:a16="http://schemas.microsoft.com/office/drawing/2014/main" id="{797B4619-710E-2281-3F35-A262DEF733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288" y="5843671"/>
            <a:ext cx="2422837" cy="573561"/>
          </a:xfrm>
          <a:prstGeom prst="rect">
            <a:avLst/>
          </a:prstGeom>
        </p:spPr>
      </p:pic>
      <p:sp>
        <p:nvSpPr>
          <p:cNvPr id="2" name="Rectangle 1">
            <a:extLst>
              <a:ext uri="{FF2B5EF4-FFF2-40B4-BE49-F238E27FC236}">
                <a16:creationId xmlns:a16="http://schemas.microsoft.com/office/drawing/2014/main" id="{8EE8EE5B-C1B0-BAE9-74D1-68236963241B}"/>
              </a:ext>
            </a:extLst>
          </p:cNvPr>
          <p:cNvSpPr/>
          <p:nvPr userDrawn="1"/>
        </p:nvSpPr>
        <p:spPr>
          <a:xfrm>
            <a:off x="-35069" y="-125"/>
            <a:ext cx="820078" cy="6878214"/>
          </a:xfrm>
          <a:prstGeom prst="rect">
            <a:avLst/>
          </a:prstGeom>
          <a:solidFill>
            <a:srgbClr val="F2C21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1983358"/>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4_Key Message Light Gradient 3">
    <p:bg>
      <p:bgPr>
        <a:solidFill>
          <a:schemeClr val="accent2"/>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6EAF4474-3C59-704C-96C7-25B4046EE32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070" y="0"/>
            <a:ext cx="12227070" cy="6878214"/>
          </a:xfrm>
          <a:prstGeom prst="rect">
            <a:avLst/>
          </a:prstGeom>
        </p:spPr>
      </p:pic>
      <p:sp>
        <p:nvSpPr>
          <p:cNvPr id="2" name="Title 1">
            <a:extLst>
              <a:ext uri="{FF2B5EF4-FFF2-40B4-BE49-F238E27FC236}">
                <a16:creationId xmlns:a16="http://schemas.microsoft.com/office/drawing/2014/main" id="{6A4D9B0E-55A4-43D3-A4B6-225FAA7538EB}"/>
              </a:ext>
            </a:extLst>
          </p:cNvPr>
          <p:cNvSpPr>
            <a:spLocks noGrp="1"/>
          </p:cNvSpPr>
          <p:nvPr>
            <p:ph type="title" hasCustomPrompt="1"/>
          </p:nvPr>
        </p:nvSpPr>
        <p:spPr>
          <a:xfrm>
            <a:off x="1767840" y="2015925"/>
            <a:ext cx="8656320" cy="2826150"/>
          </a:xfrm>
        </p:spPr>
        <p:txBody>
          <a:bodyPr anchor="ctr"/>
          <a:lstStyle>
            <a:lvl1pPr algn="ctr">
              <a:defRPr sz="5400">
                <a:solidFill>
                  <a:schemeClr val="tx1"/>
                </a:solidFill>
              </a:defRPr>
            </a:lvl1pPr>
          </a:lstStyle>
          <a:p>
            <a:r>
              <a:rPr lang="en-US"/>
              <a:t>Place key message here</a:t>
            </a:r>
          </a:p>
        </p:txBody>
      </p:sp>
      <p:sp>
        <p:nvSpPr>
          <p:cNvPr id="5" name="TextBox 4">
            <a:extLst>
              <a:ext uri="{FF2B5EF4-FFF2-40B4-BE49-F238E27FC236}">
                <a16:creationId xmlns:a16="http://schemas.microsoft.com/office/drawing/2014/main" id="{13DA5CD6-870E-4AEB-ABEE-5BC1AF19C661}"/>
              </a:ext>
            </a:extLst>
          </p:cNvPr>
          <p:cNvSpPr txBox="1"/>
          <p:nvPr/>
        </p:nvSpPr>
        <p:spPr>
          <a:xfrm>
            <a:off x="11430000" y="6482063"/>
            <a:ext cx="381000" cy="205775"/>
          </a:xfrm>
          <a:prstGeom prst="rect">
            <a:avLst/>
          </a:prstGeom>
          <a:noFill/>
        </p:spPr>
        <p:txBody>
          <a:bodyPr wrap="square" lIns="0" tIns="0" rIns="0" bIns="0" rtlCol="0" anchor="ctr">
            <a:noAutofit/>
          </a:bodyPr>
          <a:lstStyle/>
          <a:p>
            <a:pPr marL="0" marR="0" lvl="0" indent="0" algn="r" defTabSz="228600" eaLnBrk="1" fontAlgn="auto" latinLnBrk="0" hangingPunct="1">
              <a:lnSpc>
                <a:spcPct val="100000"/>
              </a:lnSpc>
              <a:spcBef>
                <a:spcPts val="0"/>
              </a:spcBef>
              <a:spcAft>
                <a:spcPts val="1200"/>
              </a:spcAft>
              <a:buClrTx/>
              <a:buSzTx/>
              <a:buFontTx/>
              <a:buNone/>
              <a:tabLst/>
              <a:defRPr/>
            </a:pPr>
            <a:fld id="{8A1971D9-5B62-3C46-9EC9-FDAAB88557B2}" type="slidenum">
              <a:rPr kumimoji="0" lang="en-GB" sz="800" b="0" i="0" u="none" strike="noStrike" kern="0" cap="none" spc="0" normalizeH="0" baseline="0" noProof="0" smtClean="0">
                <a:ln>
                  <a:noFill/>
                </a:ln>
                <a:solidFill>
                  <a:srgbClr val="FFFFFF">
                    <a:alpha val="75000"/>
                  </a:srgbClr>
                </a:solidFill>
                <a:effectLst/>
                <a:uLnTx/>
                <a:uFillTx/>
                <a:latin typeface="Arial" panose="020B0604020202020204" pitchFamily="34" charset="0"/>
                <a:cs typeface="Arial" panose="020B0604020202020204" pitchFamily="34" charset="0"/>
              </a:rPr>
              <a:pPr marL="0" marR="0" lvl="0" indent="0" algn="r" defTabSz="228600" eaLnBrk="1" fontAlgn="auto" latinLnBrk="0" hangingPunct="1">
                <a:lnSpc>
                  <a:spcPct val="100000"/>
                </a:lnSpc>
                <a:spcBef>
                  <a:spcPts val="0"/>
                </a:spcBef>
                <a:spcAft>
                  <a:spcPts val="1200"/>
                </a:spcAft>
                <a:buClrTx/>
                <a:buSzTx/>
                <a:buFontTx/>
                <a:buNone/>
                <a:tabLst/>
                <a:defRPr/>
              </a:pPr>
              <a:t>‹#›</a:t>
            </a:fld>
            <a:endParaRPr kumimoji="0" lang="en-US" sz="1800" b="0" i="0" u="none" strike="noStrike" kern="0" cap="none" spc="0" normalizeH="0" baseline="0" noProof="0">
              <a:ln>
                <a:noFill/>
              </a:ln>
              <a:solidFill>
                <a:srgbClr val="FFFFFF">
                  <a:alpha val="75000"/>
                </a:srgbClr>
              </a:solidFill>
              <a:effectLst/>
              <a:uLnTx/>
              <a:uFillTx/>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D2F8944A-4F6F-7C4B-8AFA-23F1B59C9F0A}"/>
              </a:ext>
            </a:extLst>
          </p:cNvPr>
          <p:cNvGrpSpPr/>
          <p:nvPr/>
        </p:nvGrpSpPr>
        <p:grpSpPr>
          <a:xfrm>
            <a:off x="292702" y="6277771"/>
            <a:ext cx="2177062" cy="609968"/>
            <a:chOff x="292702" y="6277771"/>
            <a:chExt cx="2177062" cy="609968"/>
          </a:xfrm>
        </p:grpSpPr>
        <p:pic>
          <p:nvPicPr>
            <p:cNvPr id="10" name="Picture 4">
              <a:extLst>
                <a:ext uri="{FF2B5EF4-FFF2-40B4-BE49-F238E27FC236}">
                  <a16:creationId xmlns:a16="http://schemas.microsoft.com/office/drawing/2014/main" id="{45DFDC7C-7517-7C43-94A1-013149BD8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02" y="6451440"/>
              <a:ext cx="649091" cy="17309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C33AED73-8979-F145-9EDF-83794CAF12D5}"/>
                </a:ext>
              </a:extLst>
            </p:cNvPr>
            <p:cNvGrpSpPr/>
            <p:nvPr/>
          </p:nvGrpSpPr>
          <p:grpSpPr>
            <a:xfrm>
              <a:off x="773858" y="6277771"/>
              <a:ext cx="1695906" cy="609968"/>
              <a:chOff x="785009" y="6213899"/>
              <a:chExt cx="1695906" cy="609968"/>
            </a:xfrm>
          </p:grpSpPr>
          <p:pic>
            <p:nvPicPr>
              <p:cNvPr id="12" name="Picture 11">
                <a:extLst>
                  <a:ext uri="{FF2B5EF4-FFF2-40B4-BE49-F238E27FC236}">
                    <a16:creationId xmlns:a16="http://schemas.microsoft.com/office/drawing/2014/main" id="{2A5184FA-BAA0-5946-9116-D6449AA3F2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57412" y="6350046"/>
                <a:ext cx="1223503" cy="289641"/>
              </a:xfrm>
              <a:prstGeom prst="rect">
                <a:avLst/>
              </a:prstGeom>
            </p:spPr>
          </p:pic>
          <p:sp>
            <p:nvSpPr>
              <p:cNvPr id="13" name="Title 1">
                <a:extLst>
                  <a:ext uri="{FF2B5EF4-FFF2-40B4-BE49-F238E27FC236}">
                    <a16:creationId xmlns:a16="http://schemas.microsoft.com/office/drawing/2014/main" id="{99AAB8B4-189E-7C43-8CE9-100CE8A63650}"/>
                  </a:ext>
                </a:extLst>
              </p:cNvPr>
              <p:cNvSpPr txBox="1">
                <a:spLocks/>
              </p:cNvSpPr>
              <p:nvPr/>
            </p:nvSpPr>
            <p:spPr>
              <a:xfrm>
                <a:off x="785009" y="6213899"/>
                <a:ext cx="673531" cy="609968"/>
              </a:xfrm>
              <a:prstGeom prst="rect">
                <a:avLst/>
              </a:prstGeom>
            </p:spPr>
            <p:txBody>
              <a:bodyPr vert="horz" lIns="0" tIns="0" rIns="0" bIns="0" rtlCol="0" anchor="ctr">
                <a:noAutofit/>
              </a:bodyPr>
              <a:lstStyle>
                <a:lvl1pPr algn="ctr" defTabSz="914400" rtl="0" eaLnBrk="1" latinLnBrk="0" hangingPunct="1">
                  <a:lnSpc>
                    <a:spcPct val="80000"/>
                  </a:lnSpc>
                  <a:spcBef>
                    <a:spcPct val="0"/>
                  </a:spcBef>
                  <a:buNone/>
                  <a:defRPr sz="8800" b="1" i="0" kern="1200">
                    <a:solidFill>
                      <a:schemeClr val="tx1"/>
                    </a:solidFill>
                    <a:latin typeface="Calibri" panose="020F0502020204030204" pitchFamily="34" charset="0"/>
                    <a:ea typeface="+mj-ea"/>
                    <a:cs typeface="Calibri" panose="020F0502020204030204" pitchFamily="34" charset="0"/>
                  </a:defRPr>
                </a:lvl1pPr>
              </a:lstStyle>
              <a:p>
                <a:r>
                  <a:rPr lang="en-GB" sz="1200" b="0" i="0">
                    <a:solidFill>
                      <a:schemeClr val="tx1"/>
                    </a:solidFill>
                    <a:latin typeface="Calibri Light" panose="020F0302020204030204" pitchFamily="34" charset="0"/>
                    <a:cs typeface="Calibri Light" panose="020F0302020204030204" pitchFamily="34" charset="0"/>
                  </a:rPr>
                  <a:t>|</a:t>
                </a:r>
                <a:endParaRPr lang="en-US" sz="1800" b="0" i="0">
                  <a:solidFill>
                    <a:schemeClr val="tx1"/>
                  </a:solidFill>
                  <a:latin typeface="Calibri Light" panose="020F0302020204030204" pitchFamily="34" charset="0"/>
                  <a:cs typeface="Calibri Light" panose="020F0302020204030204" pitchFamily="34" charset="0"/>
                </a:endParaRPr>
              </a:p>
            </p:txBody>
          </p:sp>
        </p:grpSp>
      </p:grpSp>
    </p:spTree>
    <p:extLst>
      <p:ext uri="{BB962C8B-B14F-4D97-AF65-F5344CB8AC3E}">
        <p14:creationId xmlns:p14="http://schemas.microsoft.com/office/powerpoint/2010/main" val="42148207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Key Message Dark Gradient 1">
    <p:bg>
      <p:bgPr>
        <a:solidFill>
          <a:schemeClr val="accent2"/>
        </a:solidFill>
        <a:effectLst/>
      </p:bgPr>
    </p:bg>
    <p:spTree>
      <p:nvGrpSpPr>
        <p:cNvPr id="1" name=""/>
        <p:cNvGrpSpPr/>
        <p:nvPr/>
      </p:nvGrpSpPr>
      <p:grpSpPr>
        <a:xfrm>
          <a:off x="0" y="0"/>
          <a:ext cx="0" cy="0"/>
          <a:chOff x="0" y="0"/>
          <a:chExt cx="0" cy="0"/>
        </a:xfrm>
      </p:grpSpPr>
      <p:pic>
        <p:nvPicPr>
          <p:cNvPr id="4" name="Picture 3" descr="A picture containing outdoor, day&#10;&#10;Description automatically generated">
            <a:extLst>
              <a:ext uri="{FF2B5EF4-FFF2-40B4-BE49-F238E27FC236}">
                <a16:creationId xmlns:a16="http://schemas.microsoft.com/office/drawing/2014/main" id="{F2D97FF6-E153-424B-B3D0-6CDDFBDD7B4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419" y="-19701"/>
            <a:ext cx="12233419" cy="6877701"/>
          </a:xfrm>
          <a:prstGeom prst="rect">
            <a:avLst/>
          </a:prstGeom>
        </p:spPr>
      </p:pic>
      <p:sp>
        <p:nvSpPr>
          <p:cNvPr id="2" name="Title 1">
            <a:extLst>
              <a:ext uri="{FF2B5EF4-FFF2-40B4-BE49-F238E27FC236}">
                <a16:creationId xmlns:a16="http://schemas.microsoft.com/office/drawing/2014/main" id="{6A4D9B0E-55A4-43D3-A4B6-225FAA7538EB}"/>
              </a:ext>
            </a:extLst>
          </p:cNvPr>
          <p:cNvSpPr>
            <a:spLocks noGrp="1"/>
          </p:cNvSpPr>
          <p:nvPr>
            <p:ph type="title" hasCustomPrompt="1"/>
          </p:nvPr>
        </p:nvSpPr>
        <p:spPr>
          <a:xfrm>
            <a:off x="1767840" y="2015925"/>
            <a:ext cx="8656320" cy="2826150"/>
          </a:xfrm>
        </p:spPr>
        <p:txBody>
          <a:bodyPr anchor="ctr"/>
          <a:lstStyle>
            <a:lvl1pPr algn="ctr">
              <a:defRPr sz="5400">
                <a:solidFill>
                  <a:schemeClr val="tx1"/>
                </a:solidFill>
              </a:defRPr>
            </a:lvl1pPr>
          </a:lstStyle>
          <a:p>
            <a:r>
              <a:rPr lang="en-US"/>
              <a:t>Place key message here</a:t>
            </a:r>
          </a:p>
        </p:txBody>
      </p:sp>
      <p:sp>
        <p:nvSpPr>
          <p:cNvPr id="5" name="TextBox 4">
            <a:extLst>
              <a:ext uri="{FF2B5EF4-FFF2-40B4-BE49-F238E27FC236}">
                <a16:creationId xmlns:a16="http://schemas.microsoft.com/office/drawing/2014/main" id="{13DA5CD6-870E-4AEB-ABEE-5BC1AF19C661}"/>
              </a:ext>
            </a:extLst>
          </p:cNvPr>
          <p:cNvSpPr txBox="1"/>
          <p:nvPr/>
        </p:nvSpPr>
        <p:spPr>
          <a:xfrm>
            <a:off x="11430000" y="6482063"/>
            <a:ext cx="381000" cy="205775"/>
          </a:xfrm>
          <a:prstGeom prst="rect">
            <a:avLst/>
          </a:prstGeom>
          <a:noFill/>
        </p:spPr>
        <p:txBody>
          <a:bodyPr wrap="square" lIns="0" tIns="0" rIns="0" bIns="0" rtlCol="0" anchor="ctr">
            <a:noAutofit/>
          </a:bodyPr>
          <a:lstStyle/>
          <a:p>
            <a:pPr marL="0" marR="0" lvl="0" indent="0" algn="r" defTabSz="228600" eaLnBrk="1" fontAlgn="auto" latinLnBrk="0" hangingPunct="1">
              <a:lnSpc>
                <a:spcPct val="100000"/>
              </a:lnSpc>
              <a:spcBef>
                <a:spcPts val="0"/>
              </a:spcBef>
              <a:spcAft>
                <a:spcPts val="1200"/>
              </a:spcAft>
              <a:buClrTx/>
              <a:buSzTx/>
              <a:buFontTx/>
              <a:buNone/>
              <a:tabLst/>
              <a:defRPr/>
            </a:pPr>
            <a:fld id="{8A1971D9-5B62-3C46-9EC9-FDAAB88557B2}" type="slidenum">
              <a:rPr kumimoji="0" lang="en-GB" sz="800" b="0" i="0" u="none" strike="noStrike" kern="0" cap="none" spc="0" normalizeH="0" baseline="0" noProof="0" smtClean="0">
                <a:ln>
                  <a:noFill/>
                </a:ln>
                <a:solidFill>
                  <a:srgbClr val="FFFFFF">
                    <a:alpha val="75000"/>
                  </a:srgbClr>
                </a:solidFill>
                <a:effectLst/>
                <a:uLnTx/>
                <a:uFillTx/>
                <a:latin typeface="Arial" panose="020B0604020202020204" pitchFamily="34" charset="0"/>
                <a:cs typeface="Arial" panose="020B0604020202020204" pitchFamily="34" charset="0"/>
              </a:rPr>
              <a:pPr marL="0" marR="0" lvl="0" indent="0" algn="r" defTabSz="228600" eaLnBrk="1" fontAlgn="auto" latinLnBrk="0" hangingPunct="1">
                <a:lnSpc>
                  <a:spcPct val="100000"/>
                </a:lnSpc>
                <a:spcBef>
                  <a:spcPts val="0"/>
                </a:spcBef>
                <a:spcAft>
                  <a:spcPts val="1200"/>
                </a:spcAft>
                <a:buClrTx/>
                <a:buSzTx/>
                <a:buFontTx/>
                <a:buNone/>
                <a:tabLst/>
                <a:defRPr/>
              </a:pPr>
              <a:t>‹#›</a:t>
            </a:fld>
            <a:endParaRPr kumimoji="0" lang="en-US" sz="1800" b="0" i="0" u="none" strike="noStrike" kern="0" cap="none" spc="0" normalizeH="0" baseline="0" noProof="0">
              <a:ln>
                <a:noFill/>
              </a:ln>
              <a:solidFill>
                <a:srgbClr val="FFFFFF">
                  <a:alpha val="75000"/>
                </a:srgbClr>
              </a:solidFill>
              <a:effectLst/>
              <a:uLnTx/>
              <a:uFillTx/>
              <a:latin typeface="Arial" panose="020B0604020202020204" pitchFamily="34" charset="0"/>
              <a:cs typeface="Arial" panose="020B0604020202020204" pitchFamily="34" charset="0"/>
            </a:endParaRPr>
          </a:p>
        </p:txBody>
      </p:sp>
      <p:pic>
        <p:nvPicPr>
          <p:cNvPr id="3" name="Picture 2" descr="Text&#10;&#10;Description automatically generated with medium confidence">
            <a:extLst>
              <a:ext uri="{FF2B5EF4-FFF2-40B4-BE49-F238E27FC236}">
                <a16:creationId xmlns:a16="http://schemas.microsoft.com/office/drawing/2014/main" id="{8A8448B4-3E9D-B2FF-C587-281BA27C47A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288" y="5843671"/>
            <a:ext cx="2422837" cy="573561"/>
          </a:xfrm>
          <a:prstGeom prst="rect">
            <a:avLst/>
          </a:prstGeom>
        </p:spPr>
      </p:pic>
      <p:pic>
        <p:nvPicPr>
          <p:cNvPr id="6" name="Picture 5" descr="Shape&#10;&#10;Description automatically generated">
            <a:extLst>
              <a:ext uri="{FF2B5EF4-FFF2-40B4-BE49-F238E27FC236}">
                <a16:creationId xmlns:a16="http://schemas.microsoft.com/office/drawing/2014/main" id="{E977C6AB-EB81-9B24-8900-00C1AAD36CA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96939" y="382718"/>
            <a:ext cx="1227034" cy="1227034"/>
          </a:xfrm>
          <a:prstGeom prst="rect">
            <a:avLst/>
          </a:prstGeom>
        </p:spPr>
      </p:pic>
    </p:spTree>
    <p:extLst>
      <p:ext uri="{BB962C8B-B14F-4D97-AF65-F5344CB8AC3E}">
        <p14:creationId xmlns:p14="http://schemas.microsoft.com/office/powerpoint/2010/main" val="274081638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1768F9-8013-9944-B28C-AE94CBEC00D6}"/>
              </a:ext>
            </a:extLst>
          </p:cNvPr>
          <p:cNvSpPr/>
          <p:nvPr/>
        </p:nvSpPr>
        <p:spPr>
          <a:xfrm>
            <a:off x="0" y="0"/>
            <a:ext cx="4040236" cy="6858000"/>
          </a:xfrm>
          <a:prstGeom prst="rect">
            <a:avLst/>
          </a:prstGeom>
          <a:solidFill>
            <a:srgbClr val="E5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4">
            <a:extLst>
              <a:ext uri="{FF2B5EF4-FFF2-40B4-BE49-F238E27FC236}">
                <a16:creationId xmlns:a16="http://schemas.microsoft.com/office/drawing/2014/main" id="{1DC12A70-EB69-034B-A8B3-5A8F76E5FCC1}"/>
              </a:ext>
            </a:extLst>
          </p:cNvPr>
          <p:cNvSpPr>
            <a:spLocks noGrp="1"/>
          </p:cNvSpPr>
          <p:nvPr>
            <p:ph type="body" sz="quarter" idx="14" hasCustomPrompt="1"/>
          </p:nvPr>
        </p:nvSpPr>
        <p:spPr>
          <a:xfrm>
            <a:off x="381001" y="2182000"/>
            <a:ext cx="3267012" cy="2869570"/>
          </a:xfrm>
        </p:spPr>
        <p:txBody>
          <a:bodyPr/>
          <a:lstStyle>
            <a:lvl1pPr marL="0" indent="0">
              <a:lnSpc>
                <a:spcPct val="90000"/>
              </a:lnSpc>
              <a:buNone/>
              <a:defRPr sz="2400" b="0" i="0">
                <a:solidFill>
                  <a:schemeClr val="accent1"/>
                </a:solidFill>
                <a:latin typeface="Calibri" panose="020F0502020204030204" pitchFamily="34" charset="0"/>
                <a:cs typeface="Calibri" panose="020F0502020204030204" pitchFamily="34" charset="0"/>
              </a:defRPr>
            </a:lvl1pPr>
            <a:lvl2pPr marL="0" indent="0">
              <a:buNone/>
              <a:defRPr sz="1800"/>
            </a:lvl2pPr>
            <a:lvl3pPr marL="228600">
              <a:buFont typeface="Arial" panose="020B0604020202020204" pitchFamily="34" charset="0"/>
              <a:buChar char="•"/>
              <a:defRPr sz="1800"/>
            </a:lvl3pPr>
            <a:lvl4pPr marL="457200">
              <a:buFont typeface="System Font"/>
              <a:buChar char="–"/>
              <a:defRPr sz="1600"/>
            </a:lvl4pPr>
            <a:lvl5pPr marL="685800">
              <a:buFont typeface="Arial" panose="020B0604020202020204" pitchFamily="34" charset="0"/>
              <a:buChar char="•"/>
              <a:defRPr sz="1600"/>
            </a:lvl5pPr>
          </a:lstStyle>
          <a:p>
            <a:pPr lvl="0"/>
            <a:r>
              <a:rPr lang="en-US"/>
              <a:t>Place agenda summary here in Calibri (24pt)</a:t>
            </a:r>
          </a:p>
        </p:txBody>
      </p:sp>
      <p:sp>
        <p:nvSpPr>
          <p:cNvPr id="2" name="Title 1">
            <a:extLst>
              <a:ext uri="{FF2B5EF4-FFF2-40B4-BE49-F238E27FC236}">
                <a16:creationId xmlns:a16="http://schemas.microsoft.com/office/drawing/2014/main" id="{F251A5E4-3909-4229-80CB-2E4CA2A5B2D3}"/>
              </a:ext>
            </a:extLst>
          </p:cNvPr>
          <p:cNvSpPr>
            <a:spLocks noGrp="1"/>
          </p:cNvSpPr>
          <p:nvPr>
            <p:ph type="title" hasCustomPrompt="1"/>
          </p:nvPr>
        </p:nvSpPr>
        <p:spPr>
          <a:xfrm>
            <a:off x="381002" y="1371601"/>
            <a:ext cx="3267011" cy="810399"/>
          </a:xfrm>
        </p:spPr>
        <p:txBody>
          <a:bodyPr/>
          <a:lstStyle/>
          <a:p>
            <a:r>
              <a:rPr lang="en-GB"/>
              <a:t>Agenda</a:t>
            </a:r>
            <a:endParaRPr lang="en-US"/>
          </a:p>
        </p:txBody>
      </p:sp>
      <p:sp>
        <p:nvSpPr>
          <p:cNvPr id="5" name="TextBox 4">
            <a:extLst>
              <a:ext uri="{FF2B5EF4-FFF2-40B4-BE49-F238E27FC236}">
                <a16:creationId xmlns:a16="http://schemas.microsoft.com/office/drawing/2014/main" id="{721EEEE8-0C8E-F642-909F-DB1BFDFC77C4}"/>
              </a:ext>
            </a:extLst>
          </p:cNvPr>
          <p:cNvSpPr txBox="1"/>
          <p:nvPr/>
        </p:nvSpPr>
        <p:spPr>
          <a:xfrm>
            <a:off x="6211019" y="-966158"/>
            <a:ext cx="0" cy="0"/>
          </a:xfrm>
          <a:prstGeom prst="rect">
            <a:avLst/>
          </a:prstGeom>
          <a:noFill/>
        </p:spPr>
        <p:txBody>
          <a:bodyPr wrap="none" lIns="0" tIns="0" rIns="0" bIns="0" rtlCol="0">
            <a:noAutofit/>
          </a:bodyPr>
          <a:lstStyle/>
          <a:p>
            <a:pPr algn="l" defTabSz="228600">
              <a:spcAft>
                <a:spcPts val="1200"/>
              </a:spcAft>
            </a:pPr>
            <a:endParaRPr lang="en-US" noProof="0"/>
          </a:p>
        </p:txBody>
      </p:sp>
      <p:pic>
        <p:nvPicPr>
          <p:cNvPr id="6" name="Picture 5" descr="Shape&#10;&#10;Description automatically generated with low confidence">
            <a:extLst>
              <a:ext uri="{FF2B5EF4-FFF2-40B4-BE49-F238E27FC236}">
                <a16:creationId xmlns:a16="http://schemas.microsoft.com/office/drawing/2014/main" id="{BE73E0FD-16C3-B2CA-5CCF-9687B47238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56214" y="174568"/>
            <a:ext cx="806355" cy="806355"/>
          </a:xfrm>
          <a:prstGeom prst="rect">
            <a:avLst/>
          </a:prstGeom>
        </p:spPr>
      </p:pic>
      <p:pic>
        <p:nvPicPr>
          <p:cNvPr id="8" name="Picture 7" descr="Graphical user interface, text&#10;&#10;Description automatically generated">
            <a:extLst>
              <a:ext uri="{FF2B5EF4-FFF2-40B4-BE49-F238E27FC236}">
                <a16:creationId xmlns:a16="http://schemas.microsoft.com/office/drawing/2014/main" id="{F0BD7E2B-0605-6D9E-C919-E002CB1B1BC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7913" y="6366223"/>
            <a:ext cx="1529927" cy="363470"/>
          </a:xfrm>
          <a:prstGeom prst="rect">
            <a:avLst/>
          </a:prstGeom>
        </p:spPr>
      </p:pic>
    </p:spTree>
    <p:extLst>
      <p:ext uri="{BB962C8B-B14F-4D97-AF65-F5344CB8AC3E}">
        <p14:creationId xmlns:p14="http://schemas.microsoft.com/office/powerpoint/2010/main" val="949339292"/>
      </p:ext>
    </p:extLst>
  </p:cSld>
  <p:clrMapOvr>
    <a:masterClrMapping/>
  </p:clrMapOvr>
  <p:extLst>
    <p:ext uri="{DCECCB84-F9BA-43D5-87BE-67443E8EF086}">
      <p15:sldGuideLst xmlns:p15="http://schemas.microsoft.com/office/powerpoint/2012/main">
        <p15:guide id="1" orient="horz" pos="86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Ligh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A49B96C-8E74-4C8B-BDE4-9B82801CA0EE}"/>
              </a:ext>
            </a:extLst>
          </p:cNvPr>
          <p:cNvSpPr>
            <a:spLocks noGrp="1"/>
          </p:cNvSpPr>
          <p:nvPr>
            <p:ph sz="quarter" idx="10" hasCustomPrompt="1"/>
          </p:nvPr>
        </p:nvSpPr>
        <p:spPr>
          <a:xfrm>
            <a:off x="381001" y="1371601"/>
            <a:ext cx="4348017" cy="4940300"/>
          </a:xfrm>
        </p:spPr>
        <p:txBody>
          <a:bodyPr/>
          <a:lstStyle/>
          <a:p>
            <a:pPr lvl="0"/>
            <a:r>
              <a:rPr lang="en-US"/>
              <a:t>Place text here</a:t>
            </a:r>
          </a:p>
          <a:p>
            <a:pPr lvl="1"/>
            <a:r>
              <a:rPr lang="en-US"/>
              <a:t>Second level</a:t>
            </a:r>
          </a:p>
          <a:p>
            <a:pPr lvl="2"/>
            <a:r>
              <a:rPr lang="en-US"/>
              <a:t>Third level</a:t>
            </a:r>
          </a:p>
          <a:p>
            <a:pPr lvl="3"/>
            <a:r>
              <a:rPr lang="en-US"/>
              <a:t>Fourth level</a:t>
            </a:r>
          </a:p>
          <a:p>
            <a:pPr lvl="4"/>
            <a:r>
              <a:rPr lang="en-US"/>
              <a:t>Fifth level</a:t>
            </a:r>
          </a:p>
        </p:txBody>
      </p:sp>
      <p:pic>
        <p:nvPicPr>
          <p:cNvPr id="5" name="Picture 4" descr="Shape&#10;&#10;Description automatically generated with low confidence">
            <a:extLst>
              <a:ext uri="{FF2B5EF4-FFF2-40B4-BE49-F238E27FC236}">
                <a16:creationId xmlns:a16="http://schemas.microsoft.com/office/drawing/2014/main" id="{2E84C94F-DF0D-6741-974D-A2D45F2257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03814" y="76980"/>
            <a:ext cx="806355" cy="806355"/>
          </a:xfrm>
          <a:prstGeom prst="rect">
            <a:avLst/>
          </a:prstGeom>
        </p:spPr>
      </p:pic>
    </p:spTree>
    <p:extLst>
      <p:ext uri="{BB962C8B-B14F-4D97-AF65-F5344CB8AC3E}">
        <p14:creationId xmlns:p14="http://schemas.microsoft.com/office/powerpoint/2010/main" val="1776126660"/>
      </p:ext>
    </p:extLst>
  </p:cSld>
  <p:clrMapOvr>
    <a:masterClrMapping/>
  </p:clrMapOvr>
  <p:extLst>
    <p:ext uri="{DCECCB84-F9BA-43D5-87BE-67443E8EF086}">
      <p15:sldGuideLst xmlns:p15="http://schemas.microsoft.com/office/powerpoint/2012/main">
        <p15:guide id="1" orient="horz" pos="86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and Content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EC595-3BDB-489C-AB5C-4C48BF9B07CB}"/>
              </a:ext>
            </a:extLst>
          </p:cNvPr>
          <p:cNvSpPr>
            <a:spLocks noGrp="1"/>
          </p:cNvSpPr>
          <p:nvPr>
            <p:ph type="title" hasCustomPrompt="1"/>
          </p:nvPr>
        </p:nvSpPr>
        <p:spPr>
          <a:xfrm>
            <a:off x="381000" y="381000"/>
            <a:ext cx="11430000" cy="450273"/>
          </a:xfrm>
        </p:spPr>
        <p:txBody>
          <a:bodyPr/>
          <a:lstStyle>
            <a:lvl1pPr>
              <a:defRPr sz="3600"/>
            </a:lvl1pPr>
          </a:lstStyle>
          <a:p>
            <a:r>
              <a:rPr lang="en-GB"/>
              <a:t>Place headline here (36pt, min 30pt)</a:t>
            </a:r>
            <a:endParaRPr lang="en-US"/>
          </a:p>
        </p:txBody>
      </p:sp>
      <p:sp>
        <p:nvSpPr>
          <p:cNvPr id="5" name="Content Placeholder 4">
            <a:extLst>
              <a:ext uri="{FF2B5EF4-FFF2-40B4-BE49-F238E27FC236}">
                <a16:creationId xmlns:a16="http://schemas.microsoft.com/office/drawing/2014/main" id="{3F981FE5-18B0-AE46-8F75-78C07AD6417B}"/>
              </a:ext>
            </a:extLst>
          </p:cNvPr>
          <p:cNvSpPr>
            <a:spLocks noGrp="1"/>
          </p:cNvSpPr>
          <p:nvPr>
            <p:ph sz="quarter" idx="11"/>
          </p:nvPr>
        </p:nvSpPr>
        <p:spPr>
          <a:xfrm>
            <a:off x="381000" y="855600"/>
            <a:ext cx="11453813" cy="390525"/>
          </a:xfrm>
        </p:spPr>
        <p:txBody>
          <a:bodyPr/>
          <a:lstStyle>
            <a:lvl1pPr>
              <a:defRPr i="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806496643"/>
      </p:ext>
    </p:extLst>
  </p:cSld>
  <p:clrMapOvr>
    <a:masterClrMapping/>
  </p:clrMapOvr>
  <p:extLst>
    <p:ext uri="{DCECCB84-F9BA-43D5-87BE-67443E8EF086}">
      <p15:sldGuideLst xmlns:p15="http://schemas.microsoft.com/office/powerpoint/2012/main">
        <p15:guide id="1" orient="horz" pos="86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Blank - Ligh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F35332E-8950-2946-A2F6-71077D3085E6}"/>
              </a:ext>
            </a:extLst>
          </p:cNvPr>
          <p:cNvSpPr>
            <a:spLocks noGrp="1"/>
          </p:cNvSpPr>
          <p:nvPr>
            <p:ph type="body" sz="quarter" idx="14"/>
          </p:nvPr>
        </p:nvSpPr>
        <p:spPr>
          <a:xfrm>
            <a:off x="381000" y="3004457"/>
            <a:ext cx="5524500" cy="2869570"/>
          </a:xfrm>
        </p:spPr>
        <p:txBody>
          <a:bodyPr>
            <a:normAutofit/>
          </a:bodyPr>
          <a:lstStyle>
            <a:lvl1pPr>
              <a:defRPr>
                <a:solidFill>
                  <a:schemeClr val="accent1"/>
                </a:solidFill>
              </a:defRPr>
            </a:lvl1pPr>
          </a:lstStyle>
          <a:p>
            <a:pPr lvl="0"/>
            <a:r>
              <a:rPr lang="en-US"/>
              <a:t>Click to edit Master text styles</a:t>
            </a:r>
          </a:p>
          <a:p>
            <a:pPr lvl="1"/>
            <a:r>
              <a:rPr lang="en-US"/>
              <a:t>Second level</a:t>
            </a:r>
          </a:p>
        </p:txBody>
      </p:sp>
      <p:pic>
        <p:nvPicPr>
          <p:cNvPr id="6" name="Picture 5" descr="Shape&#10;&#10;Description automatically generated with low confidence">
            <a:extLst>
              <a:ext uri="{FF2B5EF4-FFF2-40B4-BE49-F238E27FC236}">
                <a16:creationId xmlns:a16="http://schemas.microsoft.com/office/drawing/2014/main" id="{3EAADC9A-DB46-E24F-8E10-342627499445}"/>
              </a:ext>
            </a:extLst>
          </p:cNvPr>
          <p:cNvPicPr>
            <a:picLocks noChangeAspect="1"/>
          </p:cNvPicPr>
          <p:nvPr/>
        </p:nvPicPr>
        <p:blipFill>
          <a:blip r:embed="rId2" cstate="screen">
            <a:alphaModFix amt="10000"/>
            <a:extLst>
              <a:ext uri="{28A0092B-C50C-407E-A947-70E740481C1C}">
                <a14:useLocalDpi xmlns:a14="http://schemas.microsoft.com/office/drawing/2010/main"/>
              </a:ext>
            </a:extLst>
          </a:blip>
          <a:stretch>
            <a:fillRect/>
          </a:stretch>
        </p:blipFill>
        <p:spPr>
          <a:xfrm>
            <a:off x="6797536" y="1177787"/>
            <a:ext cx="4502426" cy="4502426"/>
          </a:xfrm>
          <a:prstGeom prst="rect">
            <a:avLst/>
          </a:prstGeom>
          <a:noFill/>
        </p:spPr>
      </p:pic>
      <p:sp>
        <p:nvSpPr>
          <p:cNvPr id="14" name="Title 1">
            <a:extLst>
              <a:ext uri="{FF2B5EF4-FFF2-40B4-BE49-F238E27FC236}">
                <a16:creationId xmlns:a16="http://schemas.microsoft.com/office/drawing/2014/main" id="{87ABF240-FCB9-A7DC-3028-794C2CCD74A1}"/>
              </a:ext>
            </a:extLst>
          </p:cNvPr>
          <p:cNvSpPr>
            <a:spLocks noGrp="1"/>
          </p:cNvSpPr>
          <p:nvPr>
            <p:ph type="title" hasCustomPrompt="1"/>
          </p:nvPr>
        </p:nvSpPr>
        <p:spPr>
          <a:xfrm>
            <a:off x="381000" y="1341187"/>
            <a:ext cx="3853070" cy="1050235"/>
          </a:xfrm>
        </p:spPr>
        <p:txBody>
          <a:bodyPr/>
          <a:lstStyle>
            <a:lvl1pPr>
              <a:defRPr sz="3600"/>
            </a:lvl1pPr>
          </a:lstStyle>
          <a:p>
            <a:r>
              <a:rPr lang="en-GB"/>
              <a:t>Place headline here (36pt, min 30pt)</a:t>
            </a:r>
            <a:endParaRPr lang="en-US"/>
          </a:p>
        </p:txBody>
      </p:sp>
    </p:spTree>
    <p:extLst>
      <p:ext uri="{BB962C8B-B14F-4D97-AF65-F5344CB8AC3E}">
        <p14:creationId xmlns:p14="http://schemas.microsoft.com/office/powerpoint/2010/main" val="1817603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Key Message Dark Gradient 1">
    <p:bg>
      <p:bgPr>
        <a:solidFill>
          <a:schemeClr val="accent2"/>
        </a:solidFill>
        <a:effectLst/>
      </p:bgPr>
    </p:bg>
    <p:spTree>
      <p:nvGrpSpPr>
        <p:cNvPr id="1" name=""/>
        <p:cNvGrpSpPr/>
        <p:nvPr/>
      </p:nvGrpSpPr>
      <p:grpSpPr>
        <a:xfrm>
          <a:off x="0" y="0"/>
          <a:ext cx="0" cy="0"/>
          <a:chOff x="0" y="0"/>
          <a:chExt cx="0" cy="0"/>
        </a:xfrm>
      </p:grpSpPr>
      <p:pic>
        <p:nvPicPr>
          <p:cNvPr id="4" name="Picture 3" descr="A picture containing outdoor, day&#10;&#10;Description automatically generated">
            <a:extLst>
              <a:ext uri="{FF2B5EF4-FFF2-40B4-BE49-F238E27FC236}">
                <a16:creationId xmlns:a16="http://schemas.microsoft.com/office/drawing/2014/main" id="{F2D97FF6-E153-424B-B3D0-6CDDFBDD7B4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419" y="-19701"/>
            <a:ext cx="12233419" cy="6877701"/>
          </a:xfrm>
          <a:prstGeom prst="rect">
            <a:avLst/>
          </a:prstGeom>
        </p:spPr>
      </p:pic>
      <p:sp>
        <p:nvSpPr>
          <p:cNvPr id="2" name="Title 1">
            <a:extLst>
              <a:ext uri="{FF2B5EF4-FFF2-40B4-BE49-F238E27FC236}">
                <a16:creationId xmlns:a16="http://schemas.microsoft.com/office/drawing/2014/main" id="{6A4D9B0E-55A4-43D3-A4B6-225FAA7538EB}"/>
              </a:ext>
            </a:extLst>
          </p:cNvPr>
          <p:cNvSpPr>
            <a:spLocks noGrp="1"/>
          </p:cNvSpPr>
          <p:nvPr>
            <p:ph type="title" hasCustomPrompt="1"/>
          </p:nvPr>
        </p:nvSpPr>
        <p:spPr>
          <a:xfrm>
            <a:off x="1767840" y="2015925"/>
            <a:ext cx="8656320" cy="2826150"/>
          </a:xfrm>
        </p:spPr>
        <p:txBody>
          <a:bodyPr anchor="ctr"/>
          <a:lstStyle>
            <a:lvl1pPr algn="ctr">
              <a:defRPr sz="5400">
                <a:solidFill>
                  <a:schemeClr val="tx1"/>
                </a:solidFill>
              </a:defRPr>
            </a:lvl1pPr>
          </a:lstStyle>
          <a:p>
            <a:r>
              <a:rPr lang="en-US"/>
              <a:t>Place key message here</a:t>
            </a:r>
          </a:p>
        </p:txBody>
      </p:sp>
      <p:sp>
        <p:nvSpPr>
          <p:cNvPr id="5" name="TextBox 4">
            <a:extLst>
              <a:ext uri="{FF2B5EF4-FFF2-40B4-BE49-F238E27FC236}">
                <a16:creationId xmlns:a16="http://schemas.microsoft.com/office/drawing/2014/main" id="{13DA5CD6-870E-4AEB-ABEE-5BC1AF19C661}"/>
              </a:ext>
            </a:extLst>
          </p:cNvPr>
          <p:cNvSpPr txBox="1"/>
          <p:nvPr/>
        </p:nvSpPr>
        <p:spPr>
          <a:xfrm>
            <a:off x="11430000" y="6482063"/>
            <a:ext cx="381000" cy="205775"/>
          </a:xfrm>
          <a:prstGeom prst="rect">
            <a:avLst/>
          </a:prstGeom>
          <a:noFill/>
        </p:spPr>
        <p:txBody>
          <a:bodyPr wrap="square" lIns="0" tIns="0" rIns="0" bIns="0" rtlCol="0" anchor="ctr">
            <a:noAutofit/>
          </a:bodyPr>
          <a:lstStyle/>
          <a:p>
            <a:pPr marL="0" marR="0" lvl="0" indent="0" algn="r" defTabSz="228600" eaLnBrk="1" fontAlgn="auto" latinLnBrk="0" hangingPunct="1">
              <a:lnSpc>
                <a:spcPct val="100000"/>
              </a:lnSpc>
              <a:spcBef>
                <a:spcPts val="0"/>
              </a:spcBef>
              <a:spcAft>
                <a:spcPts val="1200"/>
              </a:spcAft>
              <a:buClrTx/>
              <a:buSzTx/>
              <a:buFontTx/>
              <a:buNone/>
              <a:tabLst/>
              <a:defRPr/>
            </a:pPr>
            <a:fld id="{8A1971D9-5B62-3C46-9EC9-FDAAB88557B2}" type="slidenum">
              <a:rPr kumimoji="0" lang="en-GB" sz="800" b="0" i="0" u="none" strike="noStrike" kern="0" cap="none" spc="0" normalizeH="0" baseline="0" noProof="0" smtClean="0">
                <a:ln>
                  <a:noFill/>
                </a:ln>
                <a:solidFill>
                  <a:srgbClr val="FFFFFF">
                    <a:alpha val="75000"/>
                  </a:srgbClr>
                </a:solidFill>
                <a:effectLst/>
                <a:uLnTx/>
                <a:uFillTx/>
                <a:latin typeface="Arial" panose="020B0604020202020204" pitchFamily="34" charset="0"/>
                <a:cs typeface="Arial" panose="020B0604020202020204" pitchFamily="34" charset="0"/>
              </a:rPr>
              <a:pPr marL="0" marR="0" lvl="0" indent="0" algn="r" defTabSz="228600" eaLnBrk="1" fontAlgn="auto" latinLnBrk="0" hangingPunct="1">
                <a:lnSpc>
                  <a:spcPct val="100000"/>
                </a:lnSpc>
                <a:spcBef>
                  <a:spcPts val="0"/>
                </a:spcBef>
                <a:spcAft>
                  <a:spcPts val="1200"/>
                </a:spcAft>
                <a:buClrTx/>
                <a:buSzTx/>
                <a:buFontTx/>
                <a:buNone/>
                <a:tabLst/>
                <a:defRPr/>
              </a:pPr>
              <a:t>‹#›</a:t>
            </a:fld>
            <a:endParaRPr kumimoji="0" lang="en-US" sz="1800" b="0" i="0" u="none" strike="noStrike" kern="0" cap="none" spc="0" normalizeH="0" baseline="0" noProof="0">
              <a:ln>
                <a:noFill/>
              </a:ln>
              <a:solidFill>
                <a:srgbClr val="FFFFFF">
                  <a:alpha val="75000"/>
                </a:srgbClr>
              </a:solidFill>
              <a:effectLst/>
              <a:uLnTx/>
              <a:uFillTx/>
              <a:latin typeface="Arial" panose="020B0604020202020204" pitchFamily="34" charset="0"/>
              <a:cs typeface="Arial" panose="020B0604020202020204" pitchFamily="34" charset="0"/>
            </a:endParaRPr>
          </a:p>
        </p:txBody>
      </p:sp>
      <p:pic>
        <p:nvPicPr>
          <p:cNvPr id="3" name="Picture 2" descr="Text&#10;&#10;Description automatically generated with medium confidence">
            <a:extLst>
              <a:ext uri="{FF2B5EF4-FFF2-40B4-BE49-F238E27FC236}">
                <a16:creationId xmlns:a16="http://schemas.microsoft.com/office/drawing/2014/main" id="{75767580-CA98-D96E-5384-2A2E3DAD63A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288" y="5843671"/>
            <a:ext cx="2422837" cy="573561"/>
          </a:xfrm>
          <a:prstGeom prst="rect">
            <a:avLst/>
          </a:prstGeom>
        </p:spPr>
      </p:pic>
      <p:pic>
        <p:nvPicPr>
          <p:cNvPr id="6" name="Picture 5" descr="Shape&#10;&#10;Description automatically generated">
            <a:extLst>
              <a:ext uri="{FF2B5EF4-FFF2-40B4-BE49-F238E27FC236}">
                <a16:creationId xmlns:a16="http://schemas.microsoft.com/office/drawing/2014/main" id="{BB6B586F-5F04-48ED-7C16-915366F9C4D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96939" y="382718"/>
            <a:ext cx="1227034" cy="1227034"/>
          </a:xfrm>
          <a:prstGeom prst="rect">
            <a:avLst/>
          </a:prstGeom>
        </p:spPr>
      </p:pic>
    </p:spTree>
    <p:extLst>
      <p:ext uri="{BB962C8B-B14F-4D97-AF65-F5344CB8AC3E}">
        <p14:creationId xmlns:p14="http://schemas.microsoft.com/office/powerpoint/2010/main" val="2385525027"/>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Key Message Light Gradient 3">
    <p:bg>
      <p:bgPr>
        <a:solidFill>
          <a:schemeClr val="accent2"/>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6EAF4474-3C59-704C-96C7-25B4046EE32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070" y="0"/>
            <a:ext cx="12227070" cy="6878214"/>
          </a:xfrm>
          <a:prstGeom prst="rect">
            <a:avLst/>
          </a:prstGeom>
        </p:spPr>
      </p:pic>
      <p:sp>
        <p:nvSpPr>
          <p:cNvPr id="2" name="Title 1">
            <a:extLst>
              <a:ext uri="{FF2B5EF4-FFF2-40B4-BE49-F238E27FC236}">
                <a16:creationId xmlns:a16="http://schemas.microsoft.com/office/drawing/2014/main" id="{6A4D9B0E-55A4-43D3-A4B6-225FAA7538EB}"/>
              </a:ext>
            </a:extLst>
          </p:cNvPr>
          <p:cNvSpPr>
            <a:spLocks noGrp="1"/>
          </p:cNvSpPr>
          <p:nvPr>
            <p:ph type="title" hasCustomPrompt="1"/>
          </p:nvPr>
        </p:nvSpPr>
        <p:spPr>
          <a:xfrm>
            <a:off x="1767840" y="2015925"/>
            <a:ext cx="8656320" cy="2826150"/>
          </a:xfrm>
        </p:spPr>
        <p:txBody>
          <a:bodyPr anchor="ctr"/>
          <a:lstStyle>
            <a:lvl1pPr algn="ctr">
              <a:defRPr sz="5400">
                <a:solidFill>
                  <a:schemeClr val="tx1"/>
                </a:solidFill>
              </a:defRPr>
            </a:lvl1pPr>
          </a:lstStyle>
          <a:p>
            <a:r>
              <a:rPr lang="en-US"/>
              <a:t>Place key message here</a:t>
            </a:r>
          </a:p>
        </p:txBody>
      </p:sp>
      <p:sp>
        <p:nvSpPr>
          <p:cNvPr id="5" name="TextBox 4">
            <a:extLst>
              <a:ext uri="{FF2B5EF4-FFF2-40B4-BE49-F238E27FC236}">
                <a16:creationId xmlns:a16="http://schemas.microsoft.com/office/drawing/2014/main" id="{13DA5CD6-870E-4AEB-ABEE-5BC1AF19C661}"/>
              </a:ext>
            </a:extLst>
          </p:cNvPr>
          <p:cNvSpPr txBox="1"/>
          <p:nvPr/>
        </p:nvSpPr>
        <p:spPr>
          <a:xfrm>
            <a:off x="11430000" y="6482063"/>
            <a:ext cx="381000" cy="205775"/>
          </a:xfrm>
          <a:prstGeom prst="rect">
            <a:avLst/>
          </a:prstGeom>
          <a:noFill/>
        </p:spPr>
        <p:txBody>
          <a:bodyPr wrap="square" lIns="0" tIns="0" rIns="0" bIns="0" rtlCol="0" anchor="ctr">
            <a:noAutofit/>
          </a:bodyPr>
          <a:lstStyle/>
          <a:p>
            <a:pPr marL="0" marR="0" lvl="0" indent="0" algn="r" defTabSz="228600" eaLnBrk="1" fontAlgn="auto" latinLnBrk="0" hangingPunct="1">
              <a:lnSpc>
                <a:spcPct val="100000"/>
              </a:lnSpc>
              <a:spcBef>
                <a:spcPts val="0"/>
              </a:spcBef>
              <a:spcAft>
                <a:spcPts val="1200"/>
              </a:spcAft>
              <a:buClrTx/>
              <a:buSzTx/>
              <a:buFontTx/>
              <a:buNone/>
              <a:tabLst/>
              <a:defRPr/>
            </a:pPr>
            <a:fld id="{8A1971D9-5B62-3C46-9EC9-FDAAB88557B2}" type="slidenum">
              <a:rPr kumimoji="0" lang="en-GB" sz="800" b="0" i="0" u="none" strike="noStrike" kern="0" cap="none" spc="0" normalizeH="0" baseline="0" noProof="0" smtClean="0">
                <a:ln>
                  <a:noFill/>
                </a:ln>
                <a:solidFill>
                  <a:srgbClr val="FFFFFF">
                    <a:alpha val="75000"/>
                  </a:srgbClr>
                </a:solidFill>
                <a:effectLst/>
                <a:uLnTx/>
                <a:uFillTx/>
                <a:latin typeface="Arial" panose="020B0604020202020204" pitchFamily="34" charset="0"/>
                <a:cs typeface="Arial" panose="020B0604020202020204" pitchFamily="34" charset="0"/>
              </a:rPr>
              <a:pPr marL="0" marR="0" lvl="0" indent="0" algn="r" defTabSz="228600" eaLnBrk="1" fontAlgn="auto" latinLnBrk="0" hangingPunct="1">
                <a:lnSpc>
                  <a:spcPct val="100000"/>
                </a:lnSpc>
                <a:spcBef>
                  <a:spcPts val="0"/>
                </a:spcBef>
                <a:spcAft>
                  <a:spcPts val="1200"/>
                </a:spcAft>
                <a:buClrTx/>
                <a:buSzTx/>
                <a:buFontTx/>
                <a:buNone/>
                <a:tabLst/>
                <a:defRPr/>
              </a:pPr>
              <a:t>‹#›</a:t>
            </a:fld>
            <a:endParaRPr kumimoji="0" lang="en-US" sz="1800" b="0" i="0" u="none" strike="noStrike" kern="0" cap="none" spc="0" normalizeH="0" baseline="0" noProof="0">
              <a:ln>
                <a:noFill/>
              </a:ln>
              <a:solidFill>
                <a:srgbClr val="FFFFFF">
                  <a:alpha val="75000"/>
                </a:srgbClr>
              </a:solidFill>
              <a:effectLst/>
              <a:uLnTx/>
              <a:uFillTx/>
              <a:latin typeface="Arial" panose="020B0604020202020204" pitchFamily="34" charset="0"/>
              <a:cs typeface="Arial" panose="020B0604020202020204" pitchFamily="34" charset="0"/>
            </a:endParaRPr>
          </a:p>
        </p:txBody>
      </p:sp>
      <p:pic>
        <p:nvPicPr>
          <p:cNvPr id="3" name="Picture 2" descr="Shape&#10;&#10;Description automatically generated">
            <a:extLst>
              <a:ext uri="{FF2B5EF4-FFF2-40B4-BE49-F238E27FC236}">
                <a16:creationId xmlns:a16="http://schemas.microsoft.com/office/drawing/2014/main" id="{603A6878-9455-44E6-DADC-45343E30CB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96939" y="382718"/>
            <a:ext cx="1227034" cy="1227034"/>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4241B608-5BD7-0311-17BC-25FEE5C449B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288" y="5843671"/>
            <a:ext cx="2422837" cy="573561"/>
          </a:xfrm>
          <a:prstGeom prst="rect">
            <a:avLst/>
          </a:prstGeom>
        </p:spPr>
      </p:pic>
    </p:spTree>
    <p:extLst>
      <p:ext uri="{BB962C8B-B14F-4D97-AF65-F5344CB8AC3E}">
        <p14:creationId xmlns:p14="http://schemas.microsoft.com/office/powerpoint/2010/main" val="3325161047"/>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Key Message Light Gradient 3">
    <p:bg>
      <p:bgPr>
        <a:solidFill>
          <a:schemeClr val="accent2"/>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6EAF4474-3C59-704C-96C7-25B4046EE32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070" y="0"/>
            <a:ext cx="12227070" cy="6878214"/>
          </a:xfrm>
          <a:prstGeom prst="rect">
            <a:avLst/>
          </a:prstGeom>
        </p:spPr>
      </p:pic>
      <p:sp>
        <p:nvSpPr>
          <p:cNvPr id="5" name="TextBox 4">
            <a:extLst>
              <a:ext uri="{FF2B5EF4-FFF2-40B4-BE49-F238E27FC236}">
                <a16:creationId xmlns:a16="http://schemas.microsoft.com/office/drawing/2014/main" id="{13DA5CD6-870E-4AEB-ABEE-5BC1AF19C661}"/>
              </a:ext>
            </a:extLst>
          </p:cNvPr>
          <p:cNvSpPr txBox="1"/>
          <p:nvPr/>
        </p:nvSpPr>
        <p:spPr>
          <a:xfrm>
            <a:off x="11430000" y="6482063"/>
            <a:ext cx="381000" cy="205775"/>
          </a:xfrm>
          <a:prstGeom prst="rect">
            <a:avLst/>
          </a:prstGeom>
          <a:noFill/>
        </p:spPr>
        <p:txBody>
          <a:bodyPr wrap="square" lIns="0" tIns="0" rIns="0" bIns="0" rtlCol="0" anchor="ctr">
            <a:noAutofit/>
          </a:bodyPr>
          <a:lstStyle/>
          <a:p>
            <a:pPr marL="0" marR="0" lvl="0" indent="0" algn="r" defTabSz="228600" eaLnBrk="1" fontAlgn="auto" latinLnBrk="0" hangingPunct="1">
              <a:lnSpc>
                <a:spcPct val="100000"/>
              </a:lnSpc>
              <a:spcBef>
                <a:spcPts val="0"/>
              </a:spcBef>
              <a:spcAft>
                <a:spcPts val="1200"/>
              </a:spcAft>
              <a:buClrTx/>
              <a:buSzTx/>
              <a:buFontTx/>
              <a:buNone/>
              <a:tabLst/>
              <a:defRPr/>
            </a:pPr>
            <a:fld id="{8A1971D9-5B62-3C46-9EC9-FDAAB88557B2}" type="slidenum">
              <a:rPr kumimoji="0" lang="en-GB" sz="800" b="0" i="0" u="none" strike="noStrike" kern="0" cap="none" spc="0" normalizeH="0" baseline="0" noProof="0" smtClean="0">
                <a:ln>
                  <a:noFill/>
                </a:ln>
                <a:solidFill>
                  <a:srgbClr val="FFFFFF">
                    <a:alpha val="75000"/>
                  </a:srgbClr>
                </a:solidFill>
                <a:effectLst/>
                <a:uLnTx/>
                <a:uFillTx/>
                <a:latin typeface="Arial" panose="020B0604020202020204" pitchFamily="34" charset="0"/>
                <a:cs typeface="Arial" panose="020B0604020202020204" pitchFamily="34" charset="0"/>
              </a:rPr>
              <a:pPr marL="0" marR="0" lvl="0" indent="0" algn="r" defTabSz="228600" eaLnBrk="1" fontAlgn="auto" latinLnBrk="0" hangingPunct="1">
                <a:lnSpc>
                  <a:spcPct val="100000"/>
                </a:lnSpc>
                <a:spcBef>
                  <a:spcPts val="0"/>
                </a:spcBef>
                <a:spcAft>
                  <a:spcPts val="1200"/>
                </a:spcAft>
                <a:buClrTx/>
                <a:buSzTx/>
                <a:buFontTx/>
                <a:buNone/>
                <a:tabLst/>
                <a:defRPr/>
              </a:pPr>
              <a:t>‹#›</a:t>
            </a:fld>
            <a:endParaRPr kumimoji="0" lang="en-US" sz="1800" b="0" i="0" u="none" strike="noStrike" kern="0" cap="none" spc="0" normalizeH="0" baseline="0" noProof="0">
              <a:ln>
                <a:noFill/>
              </a:ln>
              <a:solidFill>
                <a:srgbClr val="FFFFFF">
                  <a:alpha val="75000"/>
                </a:srgbClr>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3D4CAE1-34E1-0578-CCEA-5847CB21A136}"/>
              </a:ext>
            </a:extLst>
          </p:cNvPr>
          <p:cNvSpPr/>
          <p:nvPr userDrawn="1"/>
        </p:nvSpPr>
        <p:spPr>
          <a:xfrm>
            <a:off x="-33337" y="0"/>
            <a:ext cx="818345" cy="6858000"/>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CBBADF32-6DD6-5452-4A8A-A7C8A35F77A9}"/>
              </a:ext>
            </a:extLst>
          </p:cNvPr>
          <p:cNvSpPr txBox="1"/>
          <p:nvPr userDrawn="1"/>
        </p:nvSpPr>
        <p:spPr>
          <a:xfrm>
            <a:off x="2602028" y="2666800"/>
            <a:ext cx="6699914" cy="523220"/>
          </a:xfrm>
          <a:prstGeom prst="rect">
            <a:avLst/>
          </a:prstGeom>
          <a:noFill/>
        </p:spPr>
        <p:txBody>
          <a:bodyPr wrap="square">
            <a:spAutoFit/>
          </a:bodyPr>
          <a:lstStyle/>
          <a:p>
            <a:r>
              <a:rPr lang="en-US" sz="2800" cap="all" spc="75">
                <a:latin typeface="Myriad Pro" panose="020B0703030403020204" pitchFamily="34" charset="0"/>
              </a:rPr>
              <a:t>institution of Higher Learning</a:t>
            </a:r>
            <a:endParaRPr lang="en-US" sz="2800"/>
          </a:p>
        </p:txBody>
      </p:sp>
      <p:pic>
        <p:nvPicPr>
          <p:cNvPr id="20" name="Picture 19" descr="Text&#10;&#10;Description automatically generated with medium confidence">
            <a:extLst>
              <a:ext uri="{FF2B5EF4-FFF2-40B4-BE49-F238E27FC236}">
                <a16:creationId xmlns:a16="http://schemas.microsoft.com/office/drawing/2014/main" id="{797B4619-710E-2281-3F35-A262DEF733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288" y="5843671"/>
            <a:ext cx="2422837" cy="573561"/>
          </a:xfrm>
          <a:prstGeom prst="rect">
            <a:avLst/>
          </a:prstGeom>
        </p:spPr>
      </p:pic>
    </p:spTree>
    <p:extLst>
      <p:ext uri="{BB962C8B-B14F-4D97-AF65-F5344CB8AC3E}">
        <p14:creationId xmlns:p14="http://schemas.microsoft.com/office/powerpoint/2010/main" val="739410717"/>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Key Message Light Gradient 3">
    <p:bg>
      <p:bgPr>
        <a:solidFill>
          <a:schemeClr val="accent2"/>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6EAF4474-3C59-704C-96C7-25B4046EE32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070" y="0"/>
            <a:ext cx="12227070" cy="6878214"/>
          </a:xfrm>
          <a:prstGeom prst="rect">
            <a:avLst/>
          </a:prstGeom>
        </p:spPr>
      </p:pic>
      <p:sp>
        <p:nvSpPr>
          <p:cNvPr id="5" name="TextBox 4">
            <a:extLst>
              <a:ext uri="{FF2B5EF4-FFF2-40B4-BE49-F238E27FC236}">
                <a16:creationId xmlns:a16="http://schemas.microsoft.com/office/drawing/2014/main" id="{13DA5CD6-870E-4AEB-ABEE-5BC1AF19C661}"/>
              </a:ext>
            </a:extLst>
          </p:cNvPr>
          <p:cNvSpPr txBox="1"/>
          <p:nvPr/>
        </p:nvSpPr>
        <p:spPr>
          <a:xfrm>
            <a:off x="11430000" y="6482063"/>
            <a:ext cx="381000" cy="205775"/>
          </a:xfrm>
          <a:prstGeom prst="rect">
            <a:avLst/>
          </a:prstGeom>
          <a:noFill/>
        </p:spPr>
        <p:txBody>
          <a:bodyPr wrap="square" lIns="0" tIns="0" rIns="0" bIns="0" rtlCol="0" anchor="ctr">
            <a:noAutofit/>
          </a:bodyPr>
          <a:lstStyle/>
          <a:p>
            <a:pPr marL="0" marR="0" lvl="0" indent="0" algn="r" defTabSz="228600" eaLnBrk="1" fontAlgn="auto" latinLnBrk="0" hangingPunct="1">
              <a:lnSpc>
                <a:spcPct val="100000"/>
              </a:lnSpc>
              <a:spcBef>
                <a:spcPts val="0"/>
              </a:spcBef>
              <a:spcAft>
                <a:spcPts val="1200"/>
              </a:spcAft>
              <a:buClrTx/>
              <a:buSzTx/>
              <a:buFontTx/>
              <a:buNone/>
              <a:tabLst/>
              <a:defRPr/>
            </a:pPr>
            <a:fld id="{8A1971D9-5B62-3C46-9EC9-FDAAB88557B2}" type="slidenum">
              <a:rPr kumimoji="0" lang="en-GB" sz="800" b="0" i="0" u="none" strike="noStrike" kern="0" cap="none" spc="0" normalizeH="0" baseline="0" noProof="0" smtClean="0">
                <a:ln>
                  <a:noFill/>
                </a:ln>
                <a:solidFill>
                  <a:srgbClr val="FFFFFF">
                    <a:alpha val="75000"/>
                  </a:srgbClr>
                </a:solidFill>
                <a:effectLst/>
                <a:uLnTx/>
                <a:uFillTx/>
                <a:latin typeface="Arial" panose="020B0604020202020204" pitchFamily="34" charset="0"/>
                <a:cs typeface="Arial" panose="020B0604020202020204" pitchFamily="34" charset="0"/>
              </a:rPr>
              <a:pPr marL="0" marR="0" lvl="0" indent="0" algn="r" defTabSz="228600" eaLnBrk="1" fontAlgn="auto" latinLnBrk="0" hangingPunct="1">
                <a:lnSpc>
                  <a:spcPct val="100000"/>
                </a:lnSpc>
                <a:spcBef>
                  <a:spcPts val="0"/>
                </a:spcBef>
                <a:spcAft>
                  <a:spcPts val="1200"/>
                </a:spcAft>
                <a:buClrTx/>
                <a:buSzTx/>
                <a:buFontTx/>
                <a:buNone/>
                <a:tabLst/>
                <a:defRPr/>
              </a:pPr>
              <a:t>‹#›</a:t>
            </a:fld>
            <a:endParaRPr kumimoji="0" lang="en-US" sz="1800" b="0" i="0" u="none" strike="noStrike" kern="0" cap="none" spc="0" normalizeH="0" baseline="0" noProof="0">
              <a:ln>
                <a:noFill/>
              </a:ln>
              <a:solidFill>
                <a:srgbClr val="FFFFFF">
                  <a:alpha val="75000"/>
                </a:srgbClr>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BBADF32-6DD6-5452-4A8A-A7C8A35F77A9}"/>
              </a:ext>
            </a:extLst>
          </p:cNvPr>
          <p:cNvSpPr txBox="1"/>
          <p:nvPr userDrawn="1"/>
        </p:nvSpPr>
        <p:spPr>
          <a:xfrm>
            <a:off x="2602028" y="2666800"/>
            <a:ext cx="6127474" cy="523220"/>
          </a:xfrm>
          <a:prstGeom prst="rect">
            <a:avLst/>
          </a:prstGeom>
          <a:noFill/>
        </p:spPr>
        <p:txBody>
          <a:bodyPr wrap="square">
            <a:spAutoFit/>
          </a:bodyPr>
          <a:lstStyle/>
          <a:p>
            <a:r>
              <a:rPr lang="en-US" sz="2800" cap="all" spc="75">
                <a:latin typeface="Myriad Pro" panose="020B0703030403020204" pitchFamily="34" charset="0"/>
              </a:rPr>
              <a:t>Non-College degree</a:t>
            </a:r>
            <a:endParaRPr lang="en-US" sz="2800"/>
          </a:p>
        </p:txBody>
      </p:sp>
      <p:pic>
        <p:nvPicPr>
          <p:cNvPr id="20" name="Picture 19" descr="Text&#10;&#10;Description automatically generated with medium confidence">
            <a:extLst>
              <a:ext uri="{FF2B5EF4-FFF2-40B4-BE49-F238E27FC236}">
                <a16:creationId xmlns:a16="http://schemas.microsoft.com/office/drawing/2014/main" id="{797B4619-710E-2281-3F35-A262DEF733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288" y="5843671"/>
            <a:ext cx="2422837" cy="573561"/>
          </a:xfrm>
          <a:prstGeom prst="rect">
            <a:avLst/>
          </a:prstGeom>
        </p:spPr>
      </p:pic>
      <p:sp>
        <p:nvSpPr>
          <p:cNvPr id="2" name="Rectangle 1">
            <a:extLst>
              <a:ext uri="{FF2B5EF4-FFF2-40B4-BE49-F238E27FC236}">
                <a16:creationId xmlns:a16="http://schemas.microsoft.com/office/drawing/2014/main" id="{39FD3089-A512-30CA-0C14-9561468D3555}"/>
              </a:ext>
            </a:extLst>
          </p:cNvPr>
          <p:cNvSpPr/>
          <p:nvPr userDrawn="1"/>
        </p:nvSpPr>
        <p:spPr>
          <a:xfrm>
            <a:off x="-33337" y="-125"/>
            <a:ext cx="818345" cy="6878214"/>
          </a:xfrm>
          <a:prstGeom prst="rect">
            <a:avLst/>
          </a:prstGeom>
          <a:solidFill>
            <a:srgbClr val="C7D7E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9023839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54DE5B9-F305-CC4E-9A6A-0DC78956D275}"/>
              </a:ext>
            </a:extLst>
          </p:cNvPr>
          <p:cNvSpPr txBox="1"/>
          <p:nvPr/>
        </p:nvSpPr>
        <p:spPr>
          <a:xfrm>
            <a:off x="11406992" y="6480793"/>
            <a:ext cx="381000" cy="205775"/>
          </a:xfrm>
          <a:prstGeom prst="rect">
            <a:avLst/>
          </a:prstGeom>
          <a:noFill/>
        </p:spPr>
        <p:txBody>
          <a:bodyPr wrap="square" lIns="0" tIns="0" rIns="0" bIns="0" rtlCol="0" anchor="ctr">
            <a:no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800" smtClean="0">
                <a:solidFill>
                  <a:schemeClr val="tx1">
                    <a:alpha val="75000"/>
                  </a:schemeClr>
                </a:solidFill>
              </a:rPr>
              <a:t>‹#›</a:t>
            </a:fld>
            <a:endParaRPr lang="en-US" noProof="0">
              <a:solidFill>
                <a:schemeClr val="tx1">
                  <a:alpha val="75000"/>
                </a:schemeClr>
              </a:solidFill>
            </a:endParaRPr>
          </a:p>
        </p:txBody>
      </p:sp>
      <p:sp>
        <p:nvSpPr>
          <p:cNvPr id="7" name="Slide Number Placeholder 6">
            <a:extLst>
              <a:ext uri="{FF2B5EF4-FFF2-40B4-BE49-F238E27FC236}">
                <a16:creationId xmlns:a16="http://schemas.microsoft.com/office/drawing/2014/main" id="{D6C2DB82-2141-42CD-9AE7-8A744B363FBC}"/>
              </a:ext>
            </a:extLst>
          </p:cNvPr>
          <p:cNvSpPr>
            <a:spLocks noGrp="1"/>
          </p:cNvSpPr>
          <p:nvPr>
            <p:ph type="sldNum" sz="quarter" idx="4"/>
          </p:nvPr>
        </p:nvSpPr>
        <p:spPr>
          <a:xfrm>
            <a:off x="11406992" y="6477001"/>
            <a:ext cx="381001" cy="207843"/>
          </a:xfrm>
          <a:prstGeom prst="rect">
            <a:avLst/>
          </a:prstGeom>
          <a:noFill/>
        </p:spPr>
        <p:txBody>
          <a:bodyPr wrap="square" lIns="0" tIns="0" rIns="0" bIns="0" rtlCol="0" anchor="ctr">
            <a:noAutofit/>
          </a:bodyPr>
          <a:lstStyle>
            <a:lvl1pPr>
              <a:defRPr lang="en-US" sz="800" smtClean="0">
                <a:noFill/>
                <a:latin typeface="Arial" panose="020B0604020202020204" pitchFamily="34" charset="0"/>
                <a:cs typeface="Arial" panose="020B0604020202020204" pitchFamily="34" charset="0"/>
              </a:defRPr>
            </a:lvl1pPr>
          </a:lstStyle>
          <a:p>
            <a:fld id="{8D7DABD8-519D-4256-A6D3-1327EC005237}" type="slidenum">
              <a:rPr lang="en-US" smtClean="0"/>
              <a:t>‹#›</a:t>
            </a:fld>
            <a:endParaRPr lang="en-US"/>
          </a:p>
        </p:txBody>
      </p:sp>
      <p:sp>
        <p:nvSpPr>
          <p:cNvPr id="2" name="Title Placeholder 1">
            <a:extLst>
              <a:ext uri="{FF2B5EF4-FFF2-40B4-BE49-F238E27FC236}">
                <a16:creationId xmlns:a16="http://schemas.microsoft.com/office/drawing/2014/main" id="{567A189F-CDB6-4881-855E-11E780CE46B1}"/>
              </a:ext>
            </a:extLst>
          </p:cNvPr>
          <p:cNvSpPr>
            <a:spLocks noGrp="1"/>
          </p:cNvSpPr>
          <p:nvPr>
            <p:ph type="title"/>
          </p:nvPr>
        </p:nvSpPr>
        <p:spPr>
          <a:xfrm>
            <a:off x="381000" y="380999"/>
            <a:ext cx="11430000" cy="990601"/>
          </a:xfrm>
          <a:prstGeom prst="rect">
            <a:avLst/>
          </a:prstGeom>
        </p:spPr>
        <p:txBody>
          <a:bodyPr vert="horz" lIns="0" tIns="0" rIns="0" bIns="0" rtlCol="0" anchor="t">
            <a:noAutofit/>
          </a:bodyPr>
          <a:lstStyle/>
          <a:p>
            <a:r>
              <a:rPr lang="en-US"/>
              <a:t>Place headline here (36pt, min 30pt)</a:t>
            </a:r>
          </a:p>
        </p:txBody>
      </p:sp>
      <p:sp>
        <p:nvSpPr>
          <p:cNvPr id="3" name="Text Placeholder 2">
            <a:extLst>
              <a:ext uri="{FF2B5EF4-FFF2-40B4-BE49-F238E27FC236}">
                <a16:creationId xmlns:a16="http://schemas.microsoft.com/office/drawing/2014/main" id="{6D78F67F-4953-4937-B393-889106DBC906}"/>
              </a:ext>
            </a:extLst>
          </p:cNvPr>
          <p:cNvSpPr>
            <a:spLocks noGrp="1"/>
          </p:cNvSpPr>
          <p:nvPr>
            <p:ph type="body" idx="1"/>
          </p:nvPr>
        </p:nvSpPr>
        <p:spPr>
          <a:xfrm>
            <a:off x="381000" y="1371600"/>
            <a:ext cx="11430000" cy="4936037"/>
          </a:xfrm>
          <a:prstGeom prst="rect">
            <a:avLst/>
          </a:prstGeom>
        </p:spPr>
        <p:txBody>
          <a:bodyPr vert="horz" lIns="0" tIns="0" rIns="0" bIns="0" rtlCol="0">
            <a:noAutofit/>
          </a:bodyPr>
          <a:lstStyle/>
          <a:p>
            <a:pPr lvl="0"/>
            <a:r>
              <a:rPr lang="en-US"/>
              <a:t>First level (copy 20pt)</a:t>
            </a:r>
          </a:p>
          <a:p>
            <a:pPr lvl="1"/>
            <a:r>
              <a:rPr lang="en-US"/>
              <a:t>Second level (bullet 20pt)</a:t>
            </a:r>
          </a:p>
          <a:p>
            <a:pPr lvl="2"/>
            <a:r>
              <a:rPr lang="en-US"/>
              <a:t>Third level (bullet 20pt)</a:t>
            </a:r>
          </a:p>
          <a:p>
            <a:pPr lvl="3"/>
            <a:r>
              <a:rPr lang="en-US"/>
              <a:t>Fourth level (bullet 18pt)</a:t>
            </a:r>
          </a:p>
          <a:p>
            <a:pPr lvl="4"/>
            <a:r>
              <a:rPr lang="en-US"/>
              <a:t>Fifth level (bullet 18pt)</a:t>
            </a:r>
          </a:p>
          <a:p>
            <a:pPr lvl="5"/>
            <a:r>
              <a:rPr lang="en-US"/>
              <a:t>Sixth level (copy 16pt)</a:t>
            </a:r>
          </a:p>
          <a:p>
            <a:pPr lvl="6"/>
            <a:r>
              <a:rPr lang="en-US"/>
              <a:t>Seventh level (small copy 12pt)</a:t>
            </a:r>
          </a:p>
          <a:p>
            <a:pPr lvl="7"/>
            <a:r>
              <a:rPr lang="en-US"/>
              <a:t>EIGHT LEVEL (DESCRIPTOR 10PT)</a:t>
            </a:r>
          </a:p>
          <a:p>
            <a:pPr lvl="8"/>
            <a:r>
              <a:rPr lang="en-US"/>
              <a:t>Ninth level (footer 8pt)</a:t>
            </a:r>
          </a:p>
        </p:txBody>
      </p:sp>
      <p:pic>
        <p:nvPicPr>
          <p:cNvPr id="4" name="Picture 3" descr="Graphical user interface, text&#10;&#10;Description automatically generated">
            <a:extLst>
              <a:ext uri="{FF2B5EF4-FFF2-40B4-BE49-F238E27FC236}">
                <a16:creationId xmlns:a16="http://schemas.microsoft.com/office/drawing/2014/main" id="{601F804E-0ADF-EA6E-CD2B-986B4F37858D}"/>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37913" y="6366223"/>
            <a:ext cx="1529927" cy="363470"/>
          </a:xfrm>
          <a:prstGeom prst="rect">
            <a:avLst/>
          </a:prstGeom>
        </p:spPr>
      </p:pic>
    </p:spTree>
    <p:extLst>
      <p:ext uri="{BB962C8B-B14F-4D97-AF65-F5344CB8AC3E}">
        <p14:creationId xmlns:p14="http://schemas.microsoft.com/office/powerpoint/2010/main" val="2496153153"/>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69" r:id="rId3"/>
    <p:sldLayoutId id="2147483674" r:id="rId4"/>
    <p:sldLayoutId id="2147483677" r:id="rId5"/>
    <p:sldLayoutId id="2147483692" r:id="rId6"/>
    <p:sldLayoutId id="2147483693" r:id="rId7"/>
    <p:sldLayoutId id="2147483745" r:id="rId8"/>
    <p:sldLayoutId id="2147483746" r:id="rId9"/>
    <p:sldLayoutId id="2147483747" r:id="rId10"/>
    <p:sldLayoutId id="2147483748" r:id="rId11"/>
    <p:sldLayoutId id="2147483702" r:id="rId12"/>
    <p:sldLayoutId id="2147483696" r:id="rId13"/>
  </p:sldLayoutIdLst>
  <p:txStyles>
    <p:title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p:titleStyle>
    <p:bodyStyle>
      <a:lvl1pPr marL="0" indent="0" algn="l" defTabSz="228600"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228600" indent="-228600" algn="l" defTabSz="228600" rtl="0" eaLnBrk="1" latinLnBrk="0" hangingPunct="1">
        <a:lnSpc>
          <a:spcPct val="100000"/>
        </a:lnSpc>
        <a:spcBef>
          <a:spcPts val="0"/>
        </a:spcBef>
        <a:spcAft>
          <a:spcPts val="1200"/>
        </a:spcAft>
        <a:buClrTx/>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457200" indent="-228600" algn="l" defTabSz="228600" rtl="0" eaLnBrk="1" latinLnBrk="0" hangingPunct="1">
        <a:lnSpc>
          <a:spcPct val="100000"/>
        </a:lnSpc>
        <a:spcBef>
          <a:spcPts val="0"/>
        </a:spcBef>
        <a:spcAft>
          <a:spcPts val="1200"/>
        </a:spcAft>
        <a:buFont typeface="System Font"/>
        <a:buChar char="–"/>
        <a:defRPr sz="2000" kern="1200">
          <a:solidFill>
            <a:schemeClr val="tx1"/>
          </a:solidFill>
          <a:latin typeface="Calibri" panose="020F0502020204030204" pitchFamily="34" charset="0"/>
          <a:ea typeface="+mn-ea"/>
          <a:cs typeface="Calibri" panose="020F0502020204030204" pitchFamily="34" charset="0"/>
        </a:defRPr>
      </a:lvl3pPr>
      <a:lvl4pPr marL="685800" indent="-228600" algn="l" defTabSz="2286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914400" indent="-228600" algn="l" defTabSz="228600" rtl="0" eaLnBrk="1" latinLnBrk="0" hangingPunct="1">
        <a:lnSpc>
          <a:spcPct val="100000"/>
        </a:lnSpc>
        <a:spcBef>
          <a:spcPts val="0"/>
        </a:spcBef>
        <a:spcAft>
          <a:spcPts val="1200"/>
        </a:spcAft>
        <a:buFont typeface="System Font"/>
        <a:buChar char="–"/>
        <a:defRPr sz="1800" kern="1200">
          <a:solidFill>
            <a:schemeClr val="tx1"/>
          </a:solidFill>
          <a:latin typeface="Calibri" panose="020F0502020204030204" pitchFamily="34" charset="0"/>
          <a:ea typeface="+mn-ea"/>
          <a:cs typeface="Calibri" panose="020F0502020204030204" pitchFamily="34" charset="0"/>
        </a:defRPr>
      </a:lvl5pPr>
      <a:lvl6pPr marL="11113" indent="0" algn="l" defTabSz="228600" rtl="0" eaLnBrk="1" latinLnBrk="0" hangingPunct="1">
        <a:lnSpc>
          <a:spcPct val="90000"/>
        </a:lnSpc>
        <a:spcBef>
          <a:spcPts val="0"/>
        </a:spcBef>
        <a:spcAft>
          <a:spcPts val="1200"/>
        </a:spcAft>
        <a:buFont typeface="Graphik" panose="020B0503030202060203" pitchFamily="34" charset="0"/>
        <a:buNone/>
        <a:tabLst/>
        <a:defRPr sz="1600" kern="1200">
          <a:solidFill>
            <a:schemeClr val="tx1"/>
          </a:solidFill>
          <a:latin typeface="Calibri" panose="020F0502020204030204" pitchFamily="34" charset="0"/>
          <a:ea typeface="+mn-ea"/>
          <a:cs typeface="Calibri" panose="020F0502020204030204" pitchFamily="34" charset="0"/>
        </a:defRPr>
      </a:lvl6pPr>
      <a:lvl7pPr marL="0" indent="0" algn="l" defTabSz="228600" rtl="0" eaLnBrk="1" latinLnBrk="0" hangingPunct="1">
        <a:lnSpc>
          <a:spcPct val="90000"/>
        </a:lnSpc>
        <a:spcBef>
          <a:spcPts val="0"/>
        </a:spcBef>
        <a:spcAft>
          <a:spcPts val="1200"/>
        </a:spcAft>
        <a:buFont typeface="Arial" panose="020B0604020202020204" pitchFamily="34" charset="0"/>
        <a:buNone/>
        <a:defRPr sz="1200" kern="1200">
          <a:solidFill>
            <a:schemeClr val="tx1"/>
          </a:solidFill>
          <a:latin typeface="Calibri" panose="020F0502020204030204" pitchFamily="34" charset="0"/>
          <a:ea typeface="+mn-ea"/>
          <a:cs typeface="Calibri" panose="020F0502020204030204" pitchFamily="34" charset="0"/>
        </a:defRPr>
      </a:lvl7pPr>
      <a:lvl8pPr marL="0" indent="0" algn="l" defTabSz="228600" rtl="0" eaLnBrk="1" latinLnBrk="0" hangingPunct="1">
        <a:lnSpc>
          <a:spcPct val="90000"/>
        </a:lnSpc>
        <a:spcBef>
          <a:spcPts val="0"/>
        </a:spcBef>
        <a:spcAft>
          <a:spcPts val="1200"/>
        </a:spcAft>
        <a:buFont typeface="Arial" panose="020B0604020202020204" pitchFamily="34" charset="0"/>
        <a:buNone/>
        <a:defRPr sz="1000" b="1" i="0" kern="1200">
          <a:solidFill>
            <a:schemeClr val="tx1"/>
          </a:solidFill>
          <a:latin typeface="Calibri" panose="020F0502020204030204" pitchFamily="34" charset="0"/>
          <a:ea typeface="+mn-ea"/>
          <a:cs typeface="Calibri" panose="020F0502020204030204" pitchFamily="34" charset="0"/>
        </a:defRPr>
      </a:lvl8pPr>
      <a:lvl9pPr marL="0" indent="0" algn="l" defTabSz="228600" rtl="0" eaLnBrk="1" latinLnBrk="0" hangingPunct="1">
        <a:lnSpc>
          <a:spcPct val="90000"/>
        </a:lnSpc>
        <a:spcBef>
          <a:spcPts val="0"/>
        </a:spcBef>
        <a:spcAft>
          <a:spcPts val="1200"/>
        </a:spcAft>
        <a:buFont typeface="Arial" panose="020B0604020202020204" pitchFamily="34" charset="0"/>
        <a:buNone/>
        <a:defRPr sz="800" kern="1200">
          <a:solidFill>
            <a:schemeClr val="tx2"/>
          </a:solidFill>
          <a:latin typeface="Calibri" panose="020F0502020204030204" pitchFamily="34" charset="0"/>
          <a:ea typeface="+mn-ea"/>
          <a:cs typeface="Calibri" panose="020F050202020403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5ACBF0"/>
          </p15:clr>
        </p15:guide>
        <p15:guide id="2" orient="horz" pos="3976">
          <p15:clr>
            <a:srgbClr val="5ACBF0"/>
          </p15:clr>
        </p15:guide>
        <p15:guide id="3" pos="240">
          <p15:clr>
            <a:srgbClr val="5ACBF0"/>
          </p15:clr>
        </p15:guide>
        <p15:guide id="4" pos="7440">
          <p15:clr>
            <a:srgbClr val="5ACBF0"/>
          </p15:clr>
        </p15:guide>
        <p15:guide id="5" orient="horz" pos="4148">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 Target="slide97.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63.png"/></Relationships>
</file>

<file path=ppt/slides/_rels/slide10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97.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0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 Target="slide97.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8" Type="http://schemas.openxmlformats.org/officeDocument/2006/relationships/slide" Target="slide122.xml"/><Relationship Id="rId3" Type="http://schemas.openxmlformats.org/officeDocument/2006/relationships/slide" Target="slide103.xml"/><Relationship Id="rId7" Type="http://schemas.openxmlformats.org/officeDocument/2006/relationships/slide" Target="slide120.xml"/><Relationship Id="rId12" Type="http://schemas.openxmlformats.org/officeDocument/2006/relationships/slide" Target="slide2.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slide" Target="slide111.xml"/><Relationship Id="rId11" Type="http://schemas.openxmlformats.org/officeDocument/2006/relationships/image" Target="../media/image66.png"/><Relationship Id="rId5" Type="http://schemas.openxmlformats.org/officeDocument/2006/relationships/slide" Target="slide107.xml"/><Relationship Id="rId10" Type="http://schemas.openxmlformats.org/officeDocument/2006/relationships/slide" Target="slide129.xml"/><Relationship Id="rId4" Type="http://schemas.openxmlformats.org/officeDocument/2006/relationships/slide" Target="slide105.xml"/><Relationship Id="rId9" Type="http://schemas.openxmlformats.org/officeDocument/2006/relationships/slide" Target="slide12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slide" Target="slide105.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66.png"/><Relationship Id="rId4" Type="http://schemas.openxmlformats.org/officeDocument/2006/relationships/image" Target="../media/image6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 Target="slide107.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09.xml.rels><?xml version="1.0" encoding="UTF-8" standalone="yes"?>
<Relationships xmlns="http://schemas.openxmlformats.org/package/2006/relationships"><Relationship Id="rId3" Type="http://schemas.openxmlformats.org/officeDocument/2006/relationships/slide" Target="slide108.xml"/><Relationship Id="rId2" Type="http://schemas.openxmlformats.org/officeDocument/2006/relationships/slide" Target="slide107.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hyperlink" Target="https://iam.education.va.gov/user-access" TargetMode="External"/><Relationship Id="rId2" Type="http://schemas.openxmlformats.org/officeDocument/2006/relationships/slide" Target="slide10.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11.jpeg"/></Relationships>
</file>

<file path=ppt/slides/_rels/slide1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 Target="slide107.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11.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71.png"/></Relationships>
</file>

<file path=ppt/slides/_rels/slide1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 Target="slide111.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14.xml.rels><?xml version="1.0" encoding="UTF-8" standalone="yes"?>
<Relationships xmlns="http://schemas.openxmlformats.org/package/2006/relationships"><Relationship Id="rId3" Type="http://schemas.openxmlformats.org/officeDocument/2006/relationships/slide" Target="slide111.xml"/><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73.png"/></Relationships>
</file>

<file path=ppt/slides/_rels/slide1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 Target="slide111.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 Target="slide111.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 Target="slide111.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111.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77.png"/></Relationships>
</file>

<file path=ppt/slides/_rels/slide119.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111.xml"/><Relationship Id="rId7" Type="http://schemas.openxmlformats.org/officeDocument/2006/relationships/image" Target="../media/image81.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2.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10.xml"/><Relationship Id="rId7" Type="http://schemas.openxmlformats.org/officeDocument/2006/relationships/slide" Target="slide39.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slide" Target="slide31.xml"/><Relationship Id="rId5" Type="http://schemas.openxmlformats.org/officeDocument/2006/relationships/slide" Target="slide21.xml"/><Relationship Id="rId4" Type="http://schemas.openxmlformats.org/officeDocument/2006/relationships/slide" Target="slide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20.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 Target="slide122.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 Target="slide124.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 Target="slide126.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 Target="slide126.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87.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 Target="slide129.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 Target="slide129.xml"/><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slide" Target="slide2.xml"/></Relationships>
</file>

<file path=ppt/slides/_rels/slide1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 Target="slide129.xml"/><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slide" Target="slide2.xml"/></Relationships>
</file>

<file path=ppt/slides/_rels/slide1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 Target="slide129.xml"/><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slide" Target="slide2.xml"/></Relationships>
</file>

<file path=ppt/slides/_rels/slide1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 Target="slide129.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 Target="slide129.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92.png"/></Relationships>
</file>

<file path=ppt/slides/_rels/slide1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 Target="slide129.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slide" Target="slide139.xml"/><Relationship Id="rId7" Type="http://schemas.openxmlformats.org/officeDocument/2006/relationships/slide" Target="slide2.xml"/><Relationship Id="rId2" Type="http://schemas.openxmlformats.org/officeDocument/2006/relationships/slide" Target="slide137.xml"/><Relationship Id="rId1" Type="http://schemas.openxmlformats.org/officeDocument/2006/relationships/slideLayout" Target="../slideLayouts/slideLayout3.xml"/><Relationship Id="rId6" Type="http://schemas.openxmlformats.org/officeDocument/2006/relationships/slide" Target="slide251.xml"/><Relationship Id="rId5" Type="http://schemas.openxmlformats.org/officeDocument/2006/relationships/slide" Target="slide218.xml"/><Relationship Id="rId4" Type="http://schemas.openxmlformats.org/officeDocument/2006/relationships/slide" Target="slide179.xml"/></Relationships>
</file>

<file path=ppt/slides/_rels/slide1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iam.education.va.gov/user-access" TargetMode="External"/><Relationship Id="rId2" Type="http://schemas.openxmlformats.org/officeDocument/2006/relationships/slide" Target="slide13.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slide" Target="slide2.xml"/></Relationships>
</file>

<file path=ppt/slides/_rels/slide140.xml.rels><?xml version="1.0" encoding="UTF-8" standalone="yes"?>
<Relationships xmlns="http://schemas.openxmlformats.org/package/2006/relationships"><Relationship Id="rId3" Type="http://schemas.openxmlformats.org/officeDocument/2006/relationships/slide" Target="slide142.xml"/><Relationship Id="rId7" Type="http://schemas.openxmlformats.org/officeDocument/2006/relationships/slide" Target="slide2.xml"/><Relationship Id="rId2" Type="http://schemas.openxmlformats.org/officeDocument/2006/relationships/slide" Target="slide139.xml"/><Relationship Id="rId1" Type="http://schemas.openxmlformats.org/officeDocument/2006/relationships/slideLayout" Target="../slideLayouts/slideLayout3.xml"/><Relationship Id="rId6" Type="http://schemas.openxmlformats.org/officeDocument/2006/relationships/slide" Target="slide166.xml"/><Relationship Id="rId5" Type="http://schemas.openxmlformats.org/officeDocument/2006/relationships/slide" Target="slide153.xml"/><Relationship Id="rId4" Type="http://schemas.openxmlformats.org/officeDocument/2006/relationships/slide" Target="slide149.xml"/></Relationships>
</file>

<file path=ppt/slides/_rels/slide14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39.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 Target="slide142.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 Target="slide142.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 Target="slide142.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 Target="slide142.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 Target="slide142.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142.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13.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 Target="slide149.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51.xml.rels><?xml version="1.0" encoding="UTF-8" standalone="yes"?>
<Relationships xmlns="http://schemas.openxmlformats.org/package/2006/relationships"><Relationship Id="rId3" Type="http://schemas.openxmlformats.org/officeDocument/2006/relationships/slide" Target="slide146.xml"/><Relationship Id="rId2" Type="http://schemas.openxmlformats.org/officeDocument/2006/relationships/slide" Target="slide149.xm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99.png"/><Relationship Id="rId4" Type="http://schemas.openxmlformats.org/officeDocument/2006/relationships/image" Target="../media/image98.png"/></Relationships>
</file>

<file path=ppt/slides/_rels/slide1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 Target="slide149.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 Target="slide153.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5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 Target="slide153.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5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slide" Target="slide153.xml"/><Relationship Id="rId1" Type="http://schemas.openxmlformats.org/officeDocument/2006/relationships/slideLayout" Target="../slideLayouts/slideLayout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15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53.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 Target="slide153.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59.xml.rels><?xml version="1.0" encoding="UTF-8" standalone="yes"?>
<Relationships xmlns="http://schemas.openxmlformats.org/package/2006/relationships"><Relationship Id="rId3" Type="http://schemas.openxmlformats.org/officeDocument/2006/relationships/slide" Target="slide166.xml"/><Relationship Id="rId2" Type="http://schemas.openxmlformats.org/officeDocument/2006/relationships/slide" Target="slide153.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108.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13.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60.xml.rels><?xml version="1.0" encoding="UTF-8" standalone="yes"?>
<Relationships xmlns="http://schemas.openxmlformats.org/package/2006/relationships"><Relationship Id="rId3" Type="http://schemas.openxmlformats.org/officeDocument/2006/relationships/slide" Target="slide166.xml"/><Relationship Id="rId2" Type="http://schemas.openxmlformats.org/officeDocument/2006/relationships/slide" Target="slide153.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108.png"/></Relationships>
</file>

<file path=ppt/slides/_rels/slide161.xml.rels><?xml version="1.0" encoding="UTF-8" standalone="yes"?>
<Relationships xmlns="http://schemas.openxmlformats.org/package/2006/relationships"><Relationship Id="rId3" Type="http://schemas.openxmlformats.org/officeDocument/2006/relationships/slide" Target="slide166.xml"/><Relationship Id="rId2" Type="http://schemas.openxmlformats.org/officeDocument/2006/relationships/slide" Target="slide153.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109.png"/></Relationships>
</file>

<file path=ppt/slides/_rels/slide16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 Target="slide153.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111.png"/></Relationships>
</file>

<file path=ppt/slides/_rels/slide16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 Target="slide153.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113.png"/></Relationships>
</file>

<file path=ppt/slides/_rels/slide16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 Target="slide153.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115.png"/></Relationships>
</file>

<file path=ppt/slides/_rels/slide165.xml.rels><?xml version="1.0" encoding="UTF-8" standalone="yes"?>
<Relationships xmlns="http://schemas.openxmlformats.org/package/2006/relationships"><Relationship Id="rId2" Type="http://schemas.openxmlformats.org/officeDocument/2006/relationships/slide" Target="slide153.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66.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 Target="slide166.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6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 Target="slide166.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 Target="slide13.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7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 Target="slide166.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119.png"/></Relationships>
</file>

<file path=ppt/slides/_rels/slide17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 Target="slide166.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121.png"/></Relationships>
</file>

<file path=ppt/slides/_rels/slide17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 Target="slide166.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123.png"/></Relationships>
</file>

<file path=ppt/slides/_rels/slide17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 Target="slide166.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74.xml.rels><?xml version="1.0" encoding="UTF-8" standalone="yes"?>
<Relationships xmlns="http://schemas.openxmlformats.org/package/2006/relationships"><Relationship Id="rId3" Type="http://schemas.openxmlformats.org/officeDocument/2006/relationships/hyperlink" Target="https://www.benefits.va.gov/GIBILL/docs/presentations/Sec1010_2Cert.pdf#:~:text=PL%20116-315%20Section%201010%2C%20Isakson%20and%20Roe%20Veterans,ensure%20the%20beneficiary%20is%20progressing%20in%20their%20training." TargetMode="External"/><Relationship Id="rId2" Type="http://schemas.openxmlformats.org/officeDocument/2006/relationships/slide" Target="slide166.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125.png"/></Relationships>
</file>

<file path=ppt/slides/_rels/slide17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 Target="slide166.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76.xml.rels><?xml version="1.0" encoding="UTF-8" standalone="yes"?>
<Relationships xmlns="http://schemas.openxmlformats.org/package/2006/relationships"><Relationship Id="rId3" Type="http://schemas.openxmlformats.org/officeDocument/2006/relationships/slide" Target="slide166.xm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127.png"/></Relationships>
</file>

<file path=ppt/slides/_rels/slide17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86.xml"/><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2" Type="http://schemas.openxmlformats.org/officeDocument/2006/relationships/slide" Target="slide308.xml"/><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 Target="slide13.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80.xml.rels><?xml version="1.0" encoding="UTF-8" standalone="yes"?>
<Relationships xmlns="http://schemas.openxmlformats.org/package/2006/relationships"><Relationship Id="rId3" Type="http://schemas.openxmlformats.org/officeDocument/2006/relationships/slide" Target="slide181.xml"/><Relationship Id="rId7" Type="http://schemas.openxmlformats.org/officeDocument/2006/relationships/slide" Target="slide2.xml"/><Relationship Id="rId2" Type="http://schemas.openxmlformats.org/officeDocument/2006/relationships/slide" Target="slide179.xml"/><Relationship Id="rId1" Type="http://schemas.openxmlformats.org/officeDocument/2006/relationships/slideLayout" Target="../slideLayouts/slideLayout3.xml"/><Relationship Id="rId6" Type="http://schemas.openxmlformats.org/officeDocument/2006/relationships/slide" Target="slide205.xml"/><Relationship Id="rId5" Type="http://schemas.openxmlformats.org/officeDocument/2006/relationships/slide" Target="slide193.xml"/><Relationship Id="rId4" Type="http://schemas.openxmlformats.org/officeDocument/2006/relationships/slide" Target="slide189.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81.xml"/><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81.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1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 Target="slide181.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8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 Target="slide181.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8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 Target="slide181.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87.xml.rels><?xml version="1.0" encoding="UTF-8" standalone="yes"?>
<Relationships xmlns="http://schemas.openxmlformats.org/package/2006/relationships"><Relationship Id="rId3" Type="http://schemas.openxmlformats.org/officeDocument/2006/relationships/slide" Target="slide181.xml"/><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95.png"/></Relationships>
</file>

<file path=ppt/slides/_rels/slide1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181.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hyperlink" Target="https://help.id.me/hc/en-us" TargetMode="External"/><Relationship Id="rId2" Type="http://schemas.openxmlformats.org/officeDocument/2006/relationships/slide" Target="slide13.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17.png"/></Relationships>
</file>

<file path=ppt/slides/_rels/slide19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 Target="slide189.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9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 Target="slide189.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99.png"/></Relationships>
</file>

<file path=ppt/slides/_rels/slide19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 Target="slide189.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93.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19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 Target="slide193.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9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slide" Target="slide193.xml"/><Relationship Id="rId1" Type="http://schemas.openxmlformats.org/officeDocument/2006/relationships/slideLayout" Target="../slideLayouts/slideLayout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19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93.xml"/><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 Target="slide193.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9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 Target="slide193.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13" Type="http://schemas.openxmlformats.org/officeDocument/2006/relationships/slide" Target="slide66.xml"/><Relationship Id="rId18" Type="http://schemas.openxmlformats.org/officeDocument/2006/relationships/slide" Target="slide88.xml"/><Relationship Id="rId26" Type="http://schemas.openxmlformats.org/officeDocument/2006/relationships/slide" Target="slide122.xml"/><Relationship Id="rId39" Type="http://schemas.openxmlformats.org/officeDocument/2006/relationships/slide" Target="slide205.xml"/><Relationship Id="rId21" Type="http://schemas.openxmlformats.org/officeDocument/2006/relationships/slide" Target="slide93.xml"/><Relationship Id="rId34" Type="http://schemas.openxmlformats.org/officeDocument/2006/relationships/slide" Target="slide166.xml"/><Relationship Id="rId42" Type="http://schemas.openxmlformats.org/officeDocument/2006/relationships/slide" Target="slide230.xml"/><Relationship Id="rId47" Type="http://schemas.openxmlformats.org/officeDocument/2006/relationships/slide" Target="slide269.xml"/><Relationship Id="rId50" Type="http://schemas.openxmlformats.org/officeDocument/2006/relationships/slide" Target="slide296.xml"/><Relationship Id="rId7" Type="http://schemas.openxmlformats.org/officeDocument/2006/relationships/slide" Target="slide21.xml"/><Relationship Id="rId2" Type="http://schemas.openxmlformats.org/officeDocument/2006/relationships/notesSlide" Target="../notesSlides/notesSlide1.xml"/><Relationship Id="rId16" Type="http://schemas.openxmlformats.org/officeDocument/2006/relationships/slide" Target="slide80.xml"/><Relationship Id="rId29" Type="http://schemas.openxmlformats.org/officeDocument/2006/relationships/slide" Target="slide129.xml"/><Relationship Id="rId11" Type="http://schemas.openxmlformats.org/officeDocument/2006/relationships/slide" Target="slide47.xml"/><Relationship Id="rId24" Type="http://schemas.openxmlformats.org/officeDocument/2006/relationships/slide" Target="slide111.xml"/><Relationship Id="rId32" Type="http://schemas.openxmlformats.org/officeDocument/2006/relationships/slide" Target="slide149.xml"/><Relationship Id="rId37" Type="http://schemas.openxmlformats.org/officeDocument/2006/relationships/slide" Target="slide189.xml"/><Relationship Id="rId40" Type="http://schemas.openxmlformats.org/officeDocument/2006/relationships/slide" Target="slide218.xml"/><Relationship Id="rId45" Type="http://schemas.openxmlformats.org/officeDocument/2006/relationships/slide" Target="slide251.xml"/><Relationship Id="rId53" Type="http://schemas.openxmlformats.org/officeDocument/2006/relationships/slide" Target="slide312.xml"/><Relationship Id="rId5" Type="http://schemas.openxmlformats.org/officeDocument/2006/relationships/slide" Target="slide10.xml"/><Relationship Id="rId10" Type="http://schemas.openxmlformats.org/officeDocument/2006/relationships/slide" Target="slide45.xml"/><Relationship Id="rId19" Type="http://schemas.openxmlformats.org/officeDocument/2006/relationships/slide" Target="slide137.xml"/><Relationship Id="rId31" Type="http://schemas.openxmlformats.org/officeDocument/2006/relationships/slide" Target="slide142.xml"/><Relationship Id="rId44" Type="http://schemas.openxmlformats.org/officeDocument/2006/relationships/slide" Target="slide244.xml"/><Relationship Id="rId52" Type="http://schemas.openxmlformats.org/officeDocument/2006/relationships/slide" Target="slide309.xml"/><Relationship Id="rId4" Type="http://schemas.openxmlformats.org/officeDocument/2006/relationships/slide" Target="slide9.xml"/><Relationship Id="rId9" Type="http://schemas.openxmlformats.org/officeDocument/2006/relationships/slide" Target="slide39.xml"/><Relationship Id="rId14" Type="http://schemas.openxmlformats.org/officeDocument/2006/relationships/slide" Target="slide68.xml"/><Relationship Id="rId22" Type="http://schemas.openxmlformats.org/officeDocument/2006/relationships/slide" Target="slide105.xml"/><Relationship Id="rId27" Type="http://schemas.openxmlformats.org/officeDocument/2006/relationships/slide" Target="slide124.xml"/><Relationship Id="rId30" Type="http://schemas.openxmlformats.org/officeDocument/2006/relationships/slide" Target="slide139.xml"/><Relationship Id="rId35" Type="http://schemas.openxmlformats.org/officeDocument/2006/relationships/slide" Target="slide179.xml"/><Relationship Id="rId43" Type="http://schemas.openxmlformats.org/officeDocument/2006/relationships/slide" Target="slide237.xml"/><Relationship Id="rId48" Type="http://schemas.openxmlformats.org/officeDocument/2006/relationships/slide" Target="slide278.xml"/><Relationship Id="rId8" Type="http://schemas.openxmlformats.org/officeDocument/2006/relationships/slide" Target="slide31.xml"/><Relationship Id="rId51" Type="http://schemas.openxmlformats.org/officeDocument/2006/relationships/slide" Target="slide308.xml"/><Relationship Id="rId3" Type="http://schemas.openxmlformats.org/officeDocument/2006/relationships/slide" Target="slide3.xml"/><Relationship Id="rId12" Type="http://schemas.openxmlformats.org/officeDocument/2006/relationships/slide" Target="slide57.xml"/><Relationship Id="rId17" Type="http://schemas.openxmlformats.org/officeDocument/2006/relationships/slide" Target="slide86.xml"/><Relationship Id="rId25" Type="http://schemas.openxmlformats.org/officeDocument/2006/relationships/slide" Target="slide120.xml"/><Relationship Id="rId33" Type="http://schemas.openxmlformats.org/officeDocument/2006/relationships/slide" Target="slide153.xml"/><Relationship Id="rId38" Type="http://schemas.openxmlformats.org/officeDocument/2006/relationships/slide" Target="slide193.xml"/><Relationship Id="rId46" Type="http://schemas.openxmlformats.org/officeDocument/2006/relationships/slide" Target="slide253.xml"/><Relationship Id="rId20" Type="http://schemas.openxmlformats.org/officeDocument/2006/relationships/slide" Target="slide91.xml"/><Relationship Id="rId41" Type="http://schemas.openxmlformats.org/officeDocument/2006/relationships/slide" Target="slide220.xml"/><Relationship Id="rId1" Type="http://schemas.openxmlformats.org/officeDocument/2006/relationships/slideLayout" Target="../slideLayouts/slideLayout2.xml"/><Relationship Id="rId6" Type="http://schemas.openxmlformats.org/officeDocument/2006/relationships/slide" Target="slide13.xml"/><Relationship Id="rId15" Type="http://schemas.openxmlformats.org/officeDocument/2006/relationships/slide" Target="slide75.xml"/><Relationship Id="rId23" Type="http://schemas.openxmlformats.org/officeDocument/2006/relationships/slide" Target="slide107.xml"/><Relationship Id="rId28" Type="http://schemas.openxmlformats.org/officeDocument/2006/relationships/slide" Target="slide126.xml"/><Relationship Id="rId36" Type="http://schemas.openxmlformats.org/officeDocument/2006/relationships/slide" Target="slide181.xml"/><Relationship Id="rId49" Type="http://schemas.openxmlformats.org/officeDocument/2006/relationships/slide" Target="slide285.xml"/></Relationships>
</file>

<file path=ppt/slides/_rels/slide20.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13.xml"/><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help.id.me/hc/en-us" TargetMode="External"/><Relationship Id="rId5" Type="http://schemas.openxmlformats.org/officeDocument/2006/relationships/slide" Target="slide45.xml"/><Relationship Id="rId4" Type="http://schemas.openxmlformats.org/officeDocument/2006/relationships/hyperlink" Target="http://iam.education.va.gov/" TargetMode="External"/></Relationships>
</file>

<file path=ppt/slides/_rels/slide20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 Target="slide193.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0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 Target="slide193.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0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 Target="slide193.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111.png"/></Relationships>
</file>

<file path=ppt/slides/_rels/slide20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 Target="slide193.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04.xml.rels><?xml version="1.0" encoding="UTF-8" standalone="yes"?>
<Relationships xmlns="http://schemas.openxmlformats.org/package/2006/relationships"><Relationship Id="rId3" Type="http://schemas.openxmlformats.org/officeDocument/2006/relationships/slide" Target="slide193.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114.png"/><Relationship Id="rId4" Type="http://schemas.openxmlformats.org/officeDocument/2006/relationships/image" Target="../media/image115.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205.xml"/><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 Target="slide205.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0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slide" Target="slide205.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0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 Target="slide205.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1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 Target="slide205.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137.png"/></Relationships>
</file>

<file path=ppt/slides/_rels/slide21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 Target="slide205.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123.png"/></Relationships>
</file>

<file path=ppt/slides/_rels/slide21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 Target="slide205.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13.xml.rels><?xml version="1.0" encoding="UTF-8" standalone="yes"?>
<Relationships xmlns="http://schemas.openxmlformats.org/package/2006/relationships"><Relationship Id="rId3" Type="http://schemas.openxmlformats.org/officeDocument/2006/relationships/hyperlink" Target="https://www.benefits.va.gov/GIBILL/docs/presentations/Sec1010_2Cert.pdf#:~:text=PL%20116-315%20Section%201010%2C%20Isakson%20and%20Roe%20Veterans,ensure%20the%20beneficiary%20is%20progressing%20in%20their%20training." TargetMode="External"/><Relationship Id="rId2" Type="http://schemas.openxmlformats.org/officeDocument/2006/relationships/slide" Target="slide205.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125.png"/></Relationships>
</file>

<file path=ppt/slides/_rels/slide21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 Target="slide205.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1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 Target="slide205.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1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slide" Target="slide205.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17.xml.rels><?xml version="1.0" encoding="UTF-8" standalone="yes"?>
<Relationships xmlns="http://schemas.openxmlformats.org/package/2006/relationships"><Relationship Id="rId3" Type="http://schemas.openxmlformats.org/officeDocument/2006/relationships/slide" Target="slide308.xml"/><Relationship Id="rId2" Type="http://schemas.openxmlformats.org/officeDocument/2006/relationships/slide" Target="slide305.xml"/><Relationship Id="rId1" Type="http://schemas.openxmlformats.org/officeDocument/2006/relationships/slideLayout" Target="../slideLayouts/slideLayout5.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slide" Target="slide220.xml"/><Relationship Id="rId7" Type="http://schemas.openxmlformats.org/officeDocument/2006/relationships/slide" Target="slide2.xml"/><Relationship Id="rId2" Type="http://schemas.openxmlformats.org/officeDocument/2006/relationships/slide" Target="slide218.xml"/><Relationship Id="rId1" Type="http://schemas.openxmlformats.org/officeDocument/2006/relationships/slideLayout" Target="../slideLayouts/slideLayout3.xml"/><Relationship Id="rId6" Type="http://schemas.openxmlformats.org/officeDocument/2006/relationships/slide" Target="slide244.xml"/><Relationship Id="rId5" Type="http://schemas.openxmlformats.org/officeDocument/2006/relationships/slide" Target="slide237.xml"/><Relationship Id="rId4" Type="http://schemas.openxmlformats.org/officeDocument/2006/relationships/slide" Target="slide230.xml"/></Relationships>
</file>

<file path=ppt/slides/_rels/slide22.xml.rels><?xml version="1.0" encoding="UTF-8" standalone="yes"?>
<Relationships xmlns="http://schemas.openxmlformats.org/package/2006/relationships"><Relationship Id="rId3" Type="http://schemas.openxmlformats.org/officeDocument/2006/relationships/hyperlink" Target="https://iam.education.va.gov/user-access" TargetMode="External"/><Relationship Id="rId2" Type="http://schemas.openxmlformats.org/officeDocument/2006/relationships/slide" Target="slide21.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slide" Target="slide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 Target="slide220.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2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slide" Target="slide220.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2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slide" Target="slide220.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220.xml"/><Relationship Id="rId1" Type="http://schemas.openxmlformats.org/officeDocument/2006/relationships/slideLayout" Target="../slideLayouts/slideLayout3.xml"/></Relationships>
</file>

<file path=ppt/slides/_rels/slide225.xml.rels><?xml version="1.0" encoding="UTF-8" standalone="yes"?>
<Relationships xmlns="http://schemas.openxmlformats.org/package/2006/relationships"><Relationship Id="rId3" Type="http://schemas.openxmlformats.org/officeDocument/2006/relationships/slide" Target="slide220.xm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144.png"/></Relationships>
</file>

<file path=ppt/slides/_rels/slide22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slide" Target="slide220.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27.xml.rels><?xml version="1.0" encoding="UTF-8" standalone="yes"?>
<Relationships xmlns="http://schemas.openxmlformats.org/package/2006/relationships"><Relationship Id="rId3" Type="http://schemas.openxmlformats.org/officeDocument/2006/relationships/slide" Target="slide220.xml"/><Relationship Id="rId2" Type="http://schemas.openxmlformats.org/officeDocument/2006/relationships/image" Target="../media/image146.png"/><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111.png"/></Relationships>
</file>

<file path=ppt/slides/_rels/slide22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 Target="slide220.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2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 Target="slide220.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148.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21.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230.xml"/><Relationship Id="rId1" Type="http://schemas.openxmlformats.org/officeDocument/2006/relationships/slideLayout" Target="../slideLayouts/slideLayout3.xml"/></Relationships>
</file>

<file path=ppt/slides/_rels/slide23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slide" Target="slide230.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3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slide" Target="slide230.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3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slide" Target="slide230.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3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 Target="slide230.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230.xml"/><Relationship Id="rId1" Type="http://schemas.openxmlformats.org/officeDocument/2006/relationships/slideLayout" Target="../slideLayouts/slideLayout3.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slide" Target="slide237.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3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slide" Target="slide237.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21.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4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slide" Target="slide237.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4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slide" Target="slide237.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42.xml.rels><?xml version="1.0" encoding="UTF-8" standalone="yes"?>
<Relationships xmlns="http://schemas.openxmlformats.org/package/2006/relationships"><Relationship Id="rId3" Type="http://schemas.openxmlformats.org/officeDocument/2006/relationships/slide" Target="slide238.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55.png"/><Relationship Id="rId5" Type="http://schemas.openxmlformats.org/officeDocument/2006/relationships/slide" Target="slide2.xml"/><Relationship Id="rId4" Type="http://schemas.openxmlformats.org/officeDocument/2006/relationships/image" Target="../media/image125.png"/></Relationships>
</file>

<file path=ppt/slides/_rels/slide24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slide" Target="slide238.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slide" Target="slide244.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4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slide" Target="slide244.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4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slide" Target="slide244.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4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244.xml"/><Relationship Id="rId1" Type="http://schemas.openxmlformats.org/officeDocument/2006/relationships/slideLayout" Target="../slideLayouts/slideLayout3.xml"/><Relationship Id="rId4" Type="http://schemas.openxmlformats.org/officeDocument/2006/relationships/image" Target="../media/image158.png"/></Relationships>
</file>

<file path=ppt/slides/_rels/slide24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slide" Target="slide244.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21.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50.xml.rels><?xml version="1.0" encoding="UTF-8" standalone="yes"?>
<Relationships xmlns="http://schemas.openxmlformats.org/package/2006/relationships"><Relationship Id="rId3" Type="http://schemas.openxmlformats.org/officeDocument/2006/relationships/slide" Target="slide308.xml"/><Relationship Id="rId2" Type="http://schemas.openxmlformats.org/officeDocument/2006/relationships/slide" Target="slide305.xml"/><Relationship Id="rId1" Type="http://schemas.openxmlformats.org/officeDocument/2006/relationships/slideLayout" Target="../slideLayouts/slideLayout5.xml"/></Relationships>
</file>

<file path=ppt/slides/_rels/slide2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253.xml"/><Relationship Id="rId7" Type="http://schemas.openxmlformats.org/officeDocument/2006/relationships/slide" Target="slide293.xml"/><Relationship Id="rId2" Type="http://schemas.openxmlformats.org/officeDocument/2006/relationships/slide" Target="slide251.xml"/><Relationship Id="rId1" Type="http://schemas.openxmlformats.org/officeDocument/2006/relationships/slideLayout" Target="../slideLayouts/slideLayout3.xml"/><Relationship Id="rId6" Type="http://schemas.openxmlformats.org/officeDocument/2006/relationships/slide" Target="slide285.xml"/><Relationship Id="rId5" Type="http://schemas.openxmlformats.org/officeDocument/2006/relationships/slide" Target="slide278.xml"/><Relationship Id="rId4" Type="http://schemas.openxmlformats.org/officeDocument/2006/relationships/slide" Target="slide269.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slide" Target="slide253.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5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slide" Target="slide253.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5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slide" Target="slide253.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5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slide" Target="slide253.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5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 Target="slide253.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5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slide" Target="slide253.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21.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6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slide" Target="slide253.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6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slide" Target="slide253.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6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slide" Target="slide253.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6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slide" Target="slide253.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6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slide" Target="slide253.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6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 Target="slide253.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6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slide" Target="slide253.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6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slide" Target="slide253.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6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slide" Target="slide253.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21.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7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slide" Target="slide269.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7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slide" Target="slide269.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7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slide" Target="slide269.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73.xml.rels><?xml version="1.0" encoding="UTF-8" standalone="yes"?>
<Relationships xmlns="http://schemas.openxmlformats.org/package/2006/relationships"><Relationship Id="rId3" Type="http://schemas.openxmlformats.org/officeDocument/2006/relationships/slide" Target="slide269.xm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178.png"/></Relationships>
</file>

<file path=ppt/slides/_rels/slide27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269.xml"/><Relationship Id="rId1" Type="http://schemas.openxmlformats.org/officeDocument/2006/relationships/slideLayout" Target="../slideLayouts/slideLayout3.xml"/><Relationship Id="rId5" Type="http://schemas.openxmlformats.org/officeDocument/2006/relationships/image" Target="../media/image180.png"/><Relationship Id="rId4" Type="http://schemas.openxmlformats.org/officeDocument/2006/relationships/image" Target="../media/image179.png"/></Relationships>
</file>

<file path=ppt/slides/_rels/slide275.xml.rels><?xml version="1.0" encoding="UTF-8" standalone="yes"?>
<Relationships xmlns="http://schemas.openxmlformats.org/package/2006/relationships"><Relationship Id="rId3" Type="http://schemas.openxmlformats.org/officeDocument/2006/relationships/slide" Target="slide269.xml"/><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181.png"/></Relationships>
</file>

<file path=ppt/slides/_rels/slide27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 Target="slide269.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7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slide" Target="slide269.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183.png"/></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9.xml.rels><?xml version="1.0" encoding="UTF-8" standalone="yes"?>
<Relationships xmlns="http://schemas.openxmlformats.org/package/2006/relationships"><Relationship Id="rId3" Type="http://schemas.openxmlformats.org/officeDocument/2006/relationships/slide" Target="slide278.xm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8.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24.png"/></Relationships>
</file>

<file path=ppt/slides/_rels/slide280.xml.rels><?xml version="1.0" encoding="UTF-8" standalone="yes"?>
<Relationships xmlns="http://schemas.openxmlformats.org/package/2006/relationships"><Relationship Id="rId3" Type="http://schemas.openxmlformats.org/officeDocument/2006/relationships/slide" Target="slide93.xml"/><Relationship Id="rId2" Type="http://schemas.openxmlformats.org/officeDocument/2006/relationships/slide" Target="slide278.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184.png"/></Relationships>
</file>

<file path=ppt/slides/_rels/slide28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slide" Target="slide278.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8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278.xml"/><Relationship Id="rId1" Type="http://schemas.openxmlformats.org/officeDocument/2006/relationships/slideLayout" Target="../slideLayouts/slideLayout3.xml"/><Relationship Id="rId5" Type="http://schemas.openxmlformats.org/officeDocument/2006/relationships/image" Target="../media/image179.png"/><Relationship Id="rId4" Type="http://schemas.openxmlformats.org/officeDocument/2006/relationships/image" Target="../media/image180.png"/></Relationships>
</file>

<file path=ppt/slides/_rels/slide28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 Target="slide278.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8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278.xml"/><Relationship Id="rId1" Type="http://schemas.openxmlformats.org/officeDocument/2006/relationships/slideLayout" Target="../slideLayouts/slideLayout3.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slide" Target="slide285.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8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slide" Target="slide285.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8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slide" Target="slide285.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8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slide" Target="slide285.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3" Type="http://schemas.openxmlformats.org/officeDocument/2006/relationships/hyperlink" Target="https://login.gov/help/" TargetMode="External"/><Relationship Id="rId2" Type="http://schemas.openxmlformats.org/officeDocument/2006/relationships/slide" Target="slide21.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25.png"/></Relationships>
</file>

<file path=ppt/slides/_rels/slide29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slide" Target="slide285.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9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slide" Target="slide285.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9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slide" Target="slide285.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93.xml.rels><?xml version="1.0" encoding="UTF-8" standalone="yes"?>
<Relationships xmlns="http://schemas.openxmlformats.org/package/2006/relationships"><Relationship Id="rId3" Type="http://schemas.openxmlformats.org/officeDocument/2006/relationships/slide" Target="slide285.xm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155.png"/></Relationships>
</file>

<file path=ppt/slides/_rels/slide294.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slide" Target="slide285.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9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slide" Target="slide285.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193.png"/></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slide" Target="slide296.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9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slide" Target="slide296.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9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slide" Target="slide296.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iam.education.va.gov/" TargetMode="External"/><Relationship Id="rId2" Type="http://schemas.openxmlformats.org/officeDocument/2006/relationships/slide" Target="slide21.xm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18.png"/><Relationship Id="rId4" Type="http://schemas.openxmlformats.org/officeDocument/2006/relationships/slide" Target="slide45.xml"/></Relationships>
</file>

<file path=ppt/slides/_rels/slide30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slide" Target="slide296.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30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slide" Target="slide296.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30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slide" Target="slide296.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30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slide" Target="slide296.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30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slide" Target="slide296.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305.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slide" Target="slide296.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30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slide" Target="slide296.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307.xml.rels><?xml version="1.0" encoding="UTF-8" standalone="yes"?>
<Relationships xmlns="http://schemas.openxmlformats.org/package/2006/relationships"><Relationship Id="rId3" Type="http://schemas.openxmlformats.org/officeDocument/2006/relationships/slide" Target="slide308.xml"/><Relationship Id="rId2" Type="http://schemas.openxmlformats.org/officeDocument/2006/relationships/slide" Target="slide305.xml"/><Relationship Id="rId1" Type="http://schemas.openxmlformats.org/officeDocument/2006/relationships/slideLayout" Target="../slideLayouts/slideLayout5.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3" Type="http://schemas.openxmlformats.org/officeDocument/2006/relationships/hyperlink" Target="https://www.youtube.com/watch?v=rq4fGHDOByE" TargetMode="External"/><Relationship Id="rId2" Type="http://schemas.openxmlformats.org/officeDocument/2006/relationships/slide" Target="slide309.xml"/><Relationship Id="rId1" Type="http://schemas.openxmlformats.org/officeDocument/2006/relationships/slideLayout" Target="../slideLayouts/slideLayout3.xml"/><Relationship Id="rId5" Type="http://schemas.openxmlformats.org/officeDocument/2006/relationships/image" Target="../media/image202.png"/><Relationship Id="rId4" Type="http://schemas.openxmlformats.org/officeDocument/2006/relationships/slide" Target="slide2.xml"/></Relationships>
</file>

<file path=ppt/slides/_rels/slide311.xml.rels><?xml version="1.0" encoding="UTF-8" standalone="yes"?>
<Relationships xmlns="http://schemas.openxmlformats.org/package/2006/relationships"><Relationship Id="rId3" Type="http://schemas.openxmlformats.org/officeDocument/2006/relationships/slide" Target="slide309.xm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3.xml.rels><?xml version="1.0" encoding="UTF-8" standalone="yes"?>
<Relationships xmlns="http://schemas.openxmlformats.org/package/2006/relationships"><Relationship Id="rId8" Type="http://schemas.openxmlformats.org/officeDocument/2006/relationships/hyperlink" Target="https://www.benefits.va.gov/gibill/resources/education_resources/school_certifying_officials/online_sco_training.asp" TargetMode="External"/><Relationship Id="rId13" Type="http://schemas.openxmlformats.org/officeDocument/2006/relationships/hyperlink" Target="https://benefits.va.gov/gibill/docs/guides/ihl-quick-start-guide.pdf" TargetMode="External"/><Relationship Id="rId3" Type="http://schemas.openxmlformats.org/officeDocument/2006/relationships/hyperlink" Target="https://benefits.va.gov/gibill/enrollment-manager/enrollment-manager-frequently-asked-questions.asp" TargetMode="External"/><Relationship Id="rId7" Type="http://schemas.openxmlformats.org/officeDocument/2006/relationships/hyperlink" Target="https://help.id.me/hc/en-us/articles/4416188902039-VA-ID-me" TargetMode="External"/><Relationship Id="rId12" Type="http://schemas.openxmlformats.org/officeDocument/2006/relationships/hyperlink" Target="https://benefits.va.gov/gibill/docs/guides/ncd-quick-start-guide.pdf" TargetMode="External"/><Relationship Id="rId2" Type="http://schemas.openxmlformats.org/officeDocument/2006/relationships/slide" Target="slide308.xml"/><Relationship Id="rId1" Type="http://schemas.openxmlformats.org/officeDocument/2006/relationships/slideLayout" Target="../slideLayouts/slideLayout3.xml"/><Relationship Id="rId6" Type="http://schemas.openxmlformats.org/officeDocument/2006/relationships/hyperlink" Target="https://www.va.gov/resources/" TargetMode="External"/><Relationship Id="rId11" Type="http://schemas.openxmlformats.org/officeDocument/2006/relationships/hyperlink" Target="https://benefits.va.gov/gibill/docs/guides/ojtapp-quick-start-guide.pdf" TargetMode="External"/><Relationship Id="rId5" Type="http://schemas.openxmlformats.org/officeDocument/2006/relationships/hyperlink" Target="https://help.id.me/hc/en-us" TargetMode="External"/><Relationship Id="rId10" Type="http://schemas.openxmlformats.org/officeDocument/2006/relationships/hyperlink" Target="https://benefits.va.gov/gibill/docs/guides/flight-quick-start-guide.pdf" TargetMode="External"/><Relationship Id="rId4" Type="http://schemas.openxmlformats.org/officeDocument/2006/relationships/hyperlink" Target="https://www.facebook.com/watch/?v=553956286064972" TargetMode="External"/><Relationship Id="rId9" Type="http://schemas.openxmlformats.org/officeDocument/2006/relationships/hyperlink" Target="https://www.benefits.va.gov/gibill/vba_education_office_hours.asp" TargetMode="External"/><Relationship Id="rId14" Type="http://schemas.openxmlformats.org/officeDocument/2006/relationships/slide" Target="slide2.xml"/></Relationships>
</file>

<file path=ppt/slides/_rels/slide314.xml.rels><?xml version="1.0" encoding="UTF-8" standalone="yes"?>
<Relationships xmlns="http://schemas.openxmlformats.org/package/2006/relationships"><Relationship Id="rId3" Type="http://schemas.openxmlformats.org/officeDocument/2006/relationships/hyperlink" Target="https://iam.education.va.gov/" TargetMode="External"/><Relationship Id="rId2" Type="http://schemas.openxmlformats.org/officeDocument/2006/relationships/slide" Target="slide308.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3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308.xml"/><Relationship Id="rId1" Type="http://schemas.openxmlformats.org/officeDocument/2006/relationships/slideLayout" Target="../slideLayouts/slideLayout3.xml"/><Relationship Id="rId4" Type="http://schemas.openxmlformats.org/officeDocument/2006/relationships/image" Target="../media/image203.jpeg"/></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31.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31.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34.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slide" Target="slide31.xm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15.jpeg"/><Relationship Id="rId4" Type="http://schemas.openxmlformats.org/officeDocument/2006/relationships/slide" Target="slide36.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 Target="slide31.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3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help.id.me/hc/en-us" TargetMode="External"/><Relationship Id="rId2" Type="http://schemas.openxmlformats.org/officeDocument/2006/relationships/slide" Target="slide31.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hyperlink" Target="http://iam.education.va.gov/" TargetMode="External"/><Relationship Id="rId7" Type="http://schemas.openxmlformats.org/officeDocument/2006/relationships/image" Target="../media/image26.png"/><Relationship Id="rId2" Type="http://schemas.openxmlformats.org/officeDocument/2006/relationships/slide" Target="slide31.xm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hyperlink" Target="https://help.id.me/hc/en-us" TargetMode="External"/><Relationship Id="rId4" Type="http://schemas.openxmlformats.org/officeDocument/2006/relationships/slide" Target="slide4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39.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 Target="slide39.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 Target="slide39.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 Target="slide39.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44.xml.rels><?xml version="1.0" encoding="UTF-8" standalone="yes"?>
<Relationships xmlns="http://schemas.openxmlformats.org/package/2006/relationships"><Relationship Id="rId3" Type="http://schemas.openxmlformats.org/officeDocument/2006/relationships/hyperlink" Target="http://iam.education.va.gov/" TargetMode="External"/><Relationship Id="rId2" Type="http://schemas.openxmlformats.org/officeDocument/2006/relationships/slide" Target="slide39.xm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26.png"/><Relationship Id="rId4" Type="http://schemas.openxmlformats.org/officeDocument/2006/relationships/slide" Target="slide4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slide" Target="slide45.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slide" Target="slide5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 Target="slide47.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49.xml.rels><?xml version="1.0" encoding="UTF-8" standalone="yes"?>
<Relationships xmlns="http://schemas.openxmlformats.org/package/2006/relationships"><Relationship Id="rId3" Type="http://schemas.openxmlformats.org/officeDocument/2006/relationships/hyperlink" Target="https://help.id.me/hc/en-us" TargetMode="External"/><Relationship Id="rId2" Type="http://schemas.openxmlformats.org/officeDocument/2006/relationships/slide" Target="slide47.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47.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47.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32.jpeg"/></Relationships>
</file>

<file path=ppt/slides/_rels/slide52.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34.png"/><Relationship Id="rId4" Type="http://schemas.openxmlformats.org/officeDocument/2006/relationships/image" Target="../media/image33.png"/></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47.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47.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5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7.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slide" Target="slide47.xm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35.jpeg"/><Relationship Id="rId4" Type="http://schemas.openxmlformats.org/officeDocument/2006/relationships/slide" Target="slide3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iam.education.va.gov/auth/realms/dgib/protocol/openid-connect/auth?response_type=code&amp;scope=openid+profile+email&amp;client_id=apigw&amp;redirect_uri=https://iam.education.va.gov:443/_codexch&amp;nonce=ahr_u4pFHEcUAlXSHbKYjL72lLYnklBxnY4IjR1faIY&amp;state=0" TargetMode="External"/><Relationship Id="rId2" Type="http://schemas.openxmlformats.org/officeDocument/2006/relationships/slide" Target="slide57.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57.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hyperlink" Target="http://iam.education.va.gov/"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57.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hyperlink" Target="https://help.id.me/hc/en-us"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57.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 Target="slide57.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38.png"/></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 Target="slide57.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38.png"/></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57.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65.xml.rels><?xml version="1.0" encoding="UTF-8" standalone="yes"?>
<Relationships xmlns="http://schemas.openxmlformats.org/package/2006/relationships"><Relationship Id="rId3" Type="http://schemas.openxmlformats.org/officeDocument/2006/relationships/slide" Target="slide86.xml"/><Relationship Id="rId2" Type="http://schemas.openxmlformats.org/officeDocument/2006/relationships/slide" Target="slide57.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slide" Target="slide66.xm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slide" Target="slide80.xml"/><Relationship Id="rId4" Type="http://schemas.openxmlformats.org/officeDocument/2006/relationships/slide" Target="slide7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3.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68.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 Target="slide68.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7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68.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7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68.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7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68.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 Target="slide75.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 Target="slide75.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7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75.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7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 Target="slide75.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80.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8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80.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83.xml.rels><?xml version="1.0" encoding="UTF-8" standalone="yes"?>
<Relationships xmlns="http://schemas.openxmlformats.org/package/2006/relationships"><Relationship Id="rId3" Type="http://schemas.openxmlformats.org/officeDocument/2006/relationships/slide" Target="slide80.xm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50.png"/></Relationships>
</file>

<file path=ppt/slides/_rels/slide8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 Target="slide80.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8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80.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88.xml"/><Relationship Id="rId7" Type="http://schemas.openxmlformats.org/officeDocument/2006/relationships/image" Target="../media/image53.png"/><Relationship Id="rId2" Type="http://schemas.openxmlformats.org/officeDocument/2006/relationships/slide" Target="slide86.xml"/><Relationship Id="rId1" Type="http://schemas.openxmlformats.org/officeDocument/2006/relationships/slideLayout" Target="../slideLayouts/slideLayout3.xml"/><Relationship Id="rId6" Type="http://schemas.openxmlformats.org/officeDocument/2006/relationships/slide" Target="slide129.xml"/><Relationship Id="rId5" Type="http://schemas.openxmlformats.org/officeDocument/2006/relationships/slide" Target="slide126.xml"/><Relationship Id="rId4" Type="http://schemas.openxmlformats.org/officeDocument/2006/relationships/slide" Target="slide9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slide" Target="slide88.xm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 Target="slide88.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91.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slide" Target="slide93.xml"/><Relationship Id="rId7" Type="http://schemas.openxmlformats.org/officeDocument/2006/relationships/slide" Target="slide2.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slide" Target="slide96.xml"/><Relationship Id="rId4" Type="http://schemas.openxmlformats.org/officeDocument/2006/relationships/slide" Target="slide95.xml"/></Relationships>
</file>

<file path=ppt/slides/_rels/slide9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93.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96.xml.rels><?xml version="1.0" encoding="UTF-8" standalone="yes"?>
<Relationships xmlns="http://schemas.openxmlformats.org/package/2006/relationships"><Relationship Id="rId3" Type="http://schemas.openxmlformats.org/officeDocument/2006/relationships/slide" Target="slide93.xm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5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 Target="slide97.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9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 Target="slide97.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9F054FE4-A0E6-4126-1160-96C3CB265B5C}"/>
              </a:ext>
            </a:extLst>
          </p:cNvPr>
          <p:cNvSpPr txBox="1">
            <a:spLocks noGrp="1"/>
          </p:cNvSpPr>
          <p:nvPr>
            <p:ph type="title"/>
          </p:nvPr>
        </p:nvSpPr>
        <p:spPr>
          <a:xfrm>
            <a:off x="1538183" y="2318273"/>
            <a:ext cx="9115633" cy="2221454"/>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ctr" defTabSz="914400" rtl="0" eaLnBrk="1" latinLnBrk="0" hangingPunct="1">
              <a:lnSpc>
                <a:spcPct val="80000"/>
              </a:lnSpc>
              <a:spcBef>
                <a:spcPct val="0"/>
              </a:spcBef>
              <a:buNone/>
              <a:defRPr sz="8800" b="1" i="0" kern="1200">
                <a:solidFill>
                  <a:schemeClr val="tx1"/>
                </a:solidFill>
                <a:latin typeface="Calibri" panose="020F0502020204030204" pitchFamily="34" charset="0"/>
                <a:ea typeface="+mj-ea"/>
                <a:cs typeface="Calibri" panose="020F0502020204030204" pitchFamily="34" charset="0"/>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chemeClr val="tx1"/>
                </a:solidFill>
                <a:effectLst/>
                <a:uLnTx/>
                <a:uFillTx/>
                <a:latin typeface="Myriad Pro" panose="020B0703030403020204" pitchFamily="34" charset="0"/>
                <a:ea typeface="+mj-ea"/>
                <a:cs typeface="Calibri" panose="020F0502020204030204" pitchFamily="34" charset="0"/>
              </a:rPr>
              <a:t>ENROLLMENT MANAGER </a:t>
            </a:r>
            <a:br>
              <a:rPr kumimoji="0" lang="en-US" sz="4000" b="1" i="0" u="none" strike="noStrike" kern="1200" cap="none" spc="0" normalizeH="0" baseline="0" noProof="0">
                <a:ln>
                  <a:noFill/>
                </a:ln>
                <a:solidFill>
                  <a:schemeClr val="tx1"/>
                </a:solidFill>
                <a:effectLst/>
                <a:uLnTx/>
                <a:uFillTx/>
                <a:latin typeface="Myriad Pro" panose="020B0703030403020204" pitchFamily="34" charset="0"/>
                <a:ea typeface="+mj-ea"/>
                <a:cs typeface="Calibri" panose="020F0502020204030204" pitchFamily="34" charset="0"/>
              </a:rPr>
            </a:br>
            <a:r>
              <a:rPr kumimoji="0" lang="en-US" sz="4000" b="1" i="0" u="none" strike="noStrike" kern="1200" cap="none" spc="0" normalizeH="0" baseline="0" noProof="0">
                <a:ln>
                  <a:noFill/>
                </a:ln>
                <a:solidFill>
                  <a:schemeClr val="tx1"/>
                </a:solidFill>
                <a:effectLst/>
                <a:uLnTx/>
                <a:uFillTx/>
                <a:latin typeface="Myriad Pro" panose="020B0703030403020204" pitchFamily="34" charset="0"/>
                <a:ea typeface="+mj-ea"/>
                <a:cs typeface="Calibri" panose="020F0502020204030204" pitchFamily="34" charset="0"/>
              </a:rPr>
              <a:t>USER GUIDE</a:t>
            </a:r>
          </a:p>
        </p:txBody>
      </p:sp>
      <p:sp>
        <p:nvSpPr>
          <p:cNvPr id="4" name="TextBox 3">
            <a:extLst>
              <a:ext uri="{FF2B5EF4-FFF2-40B4-BE49-F238E27FC236}">
                <a16:creationId xmlns:a16="http://schemas.microsoft.com/office/drawing/2014/main" id="{49EB66AF-AE0C-2B20-F649-C072809C28F6}"/>
              </a:ext>
            </a:extLst>
          </p:cNvPr>
          <p:cNvSpPr txBox="1"/>
          <p:nvPr/>
        </p:nvSpPr>
        <p:spPr>
          <a:xfrm>
            <a:off x="3030893" y="2318273"/>
            <a:ext cx="6130212" cy="369332"/>
          </a:xfrm>
          <a:prstGeom prst="rect">
            <a:avLst/>
          </a:prstGeom>
          <a:noFill/>
        </p:spPr>
        <p:txBody>
          <a:bodyPr wrap="square">
            <a:spAutoFit/>
          </a:bodyPr>
          <a:lstStyle/>
          <a:p>
            <a:pPr algn="ctr"/>
            <a:r>
              <a:rPr kumimoji="0" lang="en-US" sz="1800" b="1" i="0" u="none" strike="noStrike" kern="1200" cap="none" spc="0" normalizeH="0" baseline="0" noProof="0">
                <a:ln>
                  <a:noFill/>
                </a:ln>
                <a:solidFill>
                  <a:schemeClr val="tx1"/>
                </a:solidFill>
                <a:effectLst/>
                <a:uLnTx/>
                <a:uFillTx/>
                <a:latin typeface="Myriad Pro" panose="020B0703030403020204" pitchFamily="34" charset="0"/>
                <a:ea typeface="+mj-ea"/>
                <a:cs typeface="Calibri" panose="020F0502020204030204" pitchFamily="34" charset="0"/>
              </a:rPr>
              <a:t>SCHOOL CERTIFYING OFFICIAL</a:t>
            </a:r>
            <a:endParaRPr lang="en-US"/>
          </a:p>
        </p:txBody>
      </p:sp>
    </p:spTree>
    <p:extLst>
      <p:ext uri="{BB962C8B-B14F-4D97-AF65-F5344CB8AC3E}">
        <p14:creationId xmlns:p14="http://schemas.microsoft.com/office/powerpoint/2010/main" val="484076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9007-1E39-85B8-06E2-82BA3773D56E}"/>
              </a:ext>
            </a:extLst>
          </p:cNvPr>
          <p:cNvSpPr>
            <a:spLocks noGrp="1"/>
          </p:cNvSpPr>
          <p:nvPr>
            <p:ph type="title"/>
          </p:nvPr>
        </p:nvSpPr>
        <p:spPr/>
        <p:txBody>
          <a:bodyPr/>
          <a:lstStyle/>
          <a:p>
            <a:r>
              <a:rPr lang="en-US" sz="4000" b="1" cap="all" spc="75">
                <a:effectLst/>
                <a:latin typeface="Myriad Pro" panose="020B0703030403020204" pitchFamily="34" charset="0"/>
              </a:rPr>
              <a:t>Accessing the VA Education Platform </a:t>
            </a:r>
            <a:endParaRPr lang="en-US" sz="9600">
              <a:latin typeface="Myriad Pro" panose="020B0703030403020204" pitchFamily="34" charset="0"/>
            </a:endParaRPr>
          </a:p>
        </p:txBody>
      </p:sp>
    </p:spTree>
    <p:extLst>
      <p:ext uri="{BB962C8B-B14F-4D97-AF65-F5344CB8AC3E}">
        <p14:creationId xmlns:p14="http://schemas.microsoft.com/office/powerpoint/2010/main" val="35206471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74A3BF3-1AB6-F77F-87B5-8EE6DECA087B}"/>
              </a:ext>
            </a:extLst>
          </p:cNvPr>
          <p:cNvSpPr txBox="1">
            <a:spLocks noGrp="1"/>
          </p:cNvSpPr>
          <p:nvPr>
            <p:ph type="title" idx="4294967295"/>
          </p:nvPr>
        </p:nvSpPr>
        <p:spPr>
          <a:xfrm>
            <a:off x="381000" y="251792"/>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Students Tab – Adding a Student to a School Cont'd 1</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419963" y="1323007"/>
            <a:ext cx="6831442" cy="5283200"/>
          </a:xfrm>
        </p:spPr>
        <p:txBody>
          <a:bodyPr/>
          <a:lstStyle/>
          <a:p>
            <a:pPr marL="514350" marR="0" lvl="0" indent="-514350">
              <a:lnSpc>
                <a:spcPct val="115000"/>
              </a:lnSpc>
              <a:spcBef>
                <a:spcPts val="500"/>
              </a:spcBef>
              <a:spcAft>
                <a:spcPts val="0"/>
              </a:spcAft>
              <a:buFont typeface="+mj-lt"/>
              <a:buAutoNum type="arabicPeriod" startAt="3"/>
            </a:pPr>
            <a:r>
              <a:rPr lang="en-US" sz="2800">
                <a:effectLst/>
                <a:ea typeface="MS Mincho" panose="02020609040205080304" pitchFamily="49" charset="-128"/>
              </a:rPr>
              <a:t>Input the corresponding school and program information for the student. Once the information is entered, select the “</a:t>
            </a:r>
            <a:r>
              <a:rPr lang="en-US" sz="2800" b="1">
                <a:effectLst/>
                <a:ea typeface="MS Mincho" panose="02020609040205080304" pitchFamily="49" charset="-128"/>
              </a:rPr>
              <a:t>Save</a:t>
            </a:r>
            <a:r>
              <a:rPr lang="en-US" sz="2800">
                <a:effectLst/>
                <a:ea typeface="MS Mincho" panose="02020609040205080304" pitchFamily="49" charset="-128"/>
              </a:rPr>
              <a:t>” button. </a:t>
            </a:r>
            <a:endParaRPr lang="en-US" sz="2800" i="1">
              <a:effectLst/>
              <a:ea typeface="MS Mincho" panose="02020609040205080304" pitchFamily="49" charset="-128"/>
            </a:endParaRPr>
          </a:p>
          <a:p>
            <a:pPr marR="0" lvl="0">
              <a:spcBef>
                <a:spcPts val="500"/>
              </a:spcBef>
              <a:spcAft>
                <a:spcPts val="0"/>
              </a:spcAft>
            </a:pPr>
            <a:r>
              <a:rPr lang="en-US" sz="1400" i="1">
                <a:effectLst/>
                <a:ea typeface="MS Mincho" panose="02020609040205080304" pitchFamily="49" charset="-128"/>
              </a:rPr>
              <a:t>Note: </a:t>
            </a:r>
          </a:p>
          <a:p>
            <a:pPr marL="285750" marR="0" lvl="0" indent="-285750">
              <a:spcBef>
                <a:spcPts val="500"/>
              </a:spcBef>
              <a:spcAft>
                <a:spcPts val="0"/>
              </a:spcAft>
              <a:buFont typeface="Arial" panose="020B0604020202020204" pitchFamily="34" charset="0"/>
              <a:buChar char="•"/>
            </a:pPr>
            <a:r>
              <a:rPr lang="en-US" sz="1400" i="1">
                <a:effectLst/>
                <a:ea typeface="MS Mincho" panose="02020609040205080304" pitchFamily="49" charset="-128"/>
              </a:rPr>
              <a:t>If a student is under the age of 18 years, a warning message displays</a:t>
            </a:r>
            <a:r>
              <a:rPr lang="en-US" sz="1400" i="1">
                <a:ea typeface="MS Mincho" panose="02020609040205080304" pitchFamily="49" charset="-128"/>
              </a:rPr>
              <a:t>.</a:t>
            </a:r>
          </a:p>
          <a:p>
            <a:pPr marL="285750" marR="0" lvl="0" indent="-285750">
              <a:spcBef>
                <a:spcPts val="500"/>
              </a:spcBef>
              <a:spcAft>
                <a:spcPts val="0"/>
              </a:spcAft>
              <a:buFont typeface="Arial" panose="020B0604020202020204" pitchFamily="34" charset="0"/>
              <a:buChar char="•"/>
            </a:pPr>
            <a:r>
              <a:rPr lang="en-US" sz="1400" i="1">
                <a:effectLst/>
                <a:ea typeface="MS Mincho" panose="02020609040205080304" pitchFamily="49" charset="-128"/>
              </a:rPr>
              <a:t>Each dropdown arrow highlights the following information: </a:t>
            </a:r>
          </a:p>
          <a:p>
            <a:pPr marL="514350" lvl="1" indent="-285750">
              <a:spcBef>
                <a:spcPts val="500"/>
              </a:spcBef>
              <a:spcAft>
                <a:spcPts val="0"/>
              </a:spcAft>
            </a:pPr>
            <a:r>
              <a:rPr lang="en-US" sz="1400" b="1" i="1">
                <a:effectLst/>
                <a:ea typeface="MS Mincho" panose="02020609040205080304" pitchFamily="49" charset="-128"/>
              </a:rPr>
              <a:t>School</a:t>
            </a:r>
            <a:r>
              <a:rPr lang="en-US" sz="1400" i="1">
                <a:effectLst/>
                <a:ea typeface="MS Mincho" panose="02020609040205080304" pitchFamily="49" charset="-128"/>
              </a:rPr>
              <a:t> – Contains all the facilities to which the SCO has access.</a:t>
            </a:r>
          </a:p>
          <a:p>
            <a:pPr marL="514350" lvl="1" indent="-285750">
              <a:spcAft>
                <a:spcPts val="0"/>
              </a:spcAft>
            </a:pPr>
            <a:r>
              <a:rPr lang="en-US" sz="1400" b="1" i="1">
                <a:effectLst/>
                <a:ea typeface="MS Mincho" panose="02020609040205080304" pitchFamily="49" charset="-128"/>
              </a:rPr>
              <a:t>Training type</a:t>
            </a:r>
            <a:r>
              <a:rPr lang="en-US" sz="1400" i="1">
                <a:effectLst/>
                <a:ea typeface="MS Mincho" panose="02020609040205080304" pitchFamily="49" charset="-128"/>
              </a:rPr>
              <a:t> – Contains the unique training types available at the selected facility</a:t>
            </a:r>
          </a:p>
          <a:p>
            <a:pPr marL="514350" lvl="1" indent="-285750">
              <a:spcAft>
                <a:spcPts val="0"/>
              </a:spcAft>
            </a:pPr>
            <a:r>
              <a:rPr lang="en-US" sz="1400" b="1" i="1">
                <a:effectLst/>
                <a:ea typeface="MS Mincho" panose="02020609040205080304" pitchFamily="49" charset="-128"/>
              </a:rPr>
              <a:t>Objective type</a:t>
            </a:r>
            <a:r>
              <a:rPr lang="en-US" sz="1400" i="1">
                <a:effectLst/>
                <a:ea typeface="MS Mincho" panose="02020609040205080304" pitchFamily="49" charset="-128"/>
              </a:rPr>
              <a:t>    – Contains the various degree or certificates available at the selected facility.  If the student is a guest student, you may still select the appropriate objective type within EM.</a:t>
            </a:r>
          </a:p>
          <a:p>
            <a:pPr marL="514350" lvl="1" indent="-285750">
              <a:spcAft>
                <a:spcPts val="1000"/>
              </a:spcAft>
            </a:pPr>
            <a:r>
              <a:rPr lang="en-US" sz="1400" b="1" i="1">
                <a:effectLst/>
                <a:ea typeface="MS Mincho" panose="02020609040205080304" pitchFamily="49" charset="-128"/>
              </a:rPr>
              <a:t>Program</a:t>
            </a:r>
            <a:r>
              <a:rPr lang="en-US" sz="1400" i="1">
                <a:effectLst/>
                <a:ea typeface="MS Mincho" panose="02020609040205080304" pitchFamily="49" charset="-128"/>
              </a:rPr>
              <a:t> – Contains a list of the programs listed in WEAMS which are available at the selected facility. In addition, non-matriculated and undeclared are available drop-down options that are enabled and displayed if the Training Type is IHL.</a:t>
            </a:r>
          </a:p>
          <a:p>
            <a:pPr marL="0" marR="0">
              <a:spcBef>
                <a:spcPts val="500"/>
              </a:spcBef>
              <a:spcAft>
                <a:spcPts val="1000"/>
              </a:spcAft>
            </a:pPr>
            <a:r>
              <a:rPr lang="en-US" sz="1400">
                <a:effectLst/>
                <a:ea typeface="MS Mincho" panose="02020609040205080304" pitchFamily="49" charset="-128"/>
              </a:rPr>
              <a:t> </a:t>
            </a:r>
            <a:endParaRPr lang="en-US" sz="1100">
              <a:effectLst/>
              <a:ea typeface="MS Mincho" panose="02020609040205080304" pitchFamily="49" charset="-128"/>
            </a:endParaRPr>
          </a:p>
        </p:txBody>
      </p:sp>
      <p:pic>
        <p:nvPicPr>
          <p:cNvPr id="3" name="Picture 2" descr="Screenshot of &quot;Add student&quot; page 2 of 2 for a the select student. There is a highlight box around the &quot;Save&quot; button. ">
            <a:extLst>
              <a:ext uri="{FF2B5EF4-FFF2-40B4-BE49-F238E27FC236}">
                <a16:creationId xmlns:a16="http://schemas.microsoft.com/office/drawing/2014/main" id="{EDEEEE48-D1E5-5EE6-94BA-948194E93836}"/>
              </a:ext>
            </a:extLst>
          </p:cNvPr>
          <p:cNvPicPr>
            <a:picLocks noChangeAspect="1"/>
          </p:cNvPicPr>
          <p:nvPr/>
        </p:nvPicPr>
        <p:blipFill>
          <a:blip r:embed="rId3"/>
          <a:stretch>
            <a:fillRect/>
          </a:stretch>
        </p:blipFill>
        <p:spPr>
          <a:xfrm>
            <a:off x="8167704" y="862315"/>
            <a:ext cx="3699028" cy="4428558"/>
          </a:xfrm>
          <a:prstGeom prst="rect">
            <a:avLst/>
          </a:prstGeom>
          <a:ln>
            <a:solidFill>
              <a:schemeClr val="tx1"/>
            </a:solidFill>
          </a:ln>
        </p:spPr>
      </p:pic>
      <p:sp>
        <p:nvSpPr>
          <p:cNvPr id="4" name="Rectangle 3">
            <a:extLst>
              <a:ext uri="{FF2B5EF4-FFF2-40B4-BE49-F238E27FC236}">
                <a16:creationId xmlns:a16="http://schemas.microsoft.com/office/drawing/2014/main" id="{4BF5BEF4-407B-8CF9-D90D-A358728F3951}"/>
              </a:ext>
              <a:ext uri="{C183D7F6-B498-43B3-948B-1728B52AA6E4}">
                <adec:decorative xmlns:adec="http://schemas.microsoft.com/office/drawing/2017/decorative" val="1"/>
              </a:ext>
            </a:extLst>
          </p:cNvPr>
          <p:cNvSpPr/>
          <p:nvPr/>
        </p:nvSpPr>
        <p:spPr>
          <a:xfrm>
            <a:off x="8373055" y="4919916"/>
            <a:ext cx="545111" cy="286128"/>
          </a:xfrm>
          <a:prstGeom prst="rect">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6" name="Picture 5" descr="Screenshot displays warning message if student entered is under the age of 18.">
            <a:extLst>
              <a:ext uri="{FF2B5EF4-FFF2-40B4-BE49-F238E27FC236}">
                <a16:creationId xmlns:a16="http://schemas.microsoft.com/office/drawing/2014/main" id="{87EA98CE-6C4E-C0F3-3E90-B300F45D8C3F}"/>
              </a:ext>
            </a:extLst>
          </p:cNvPr>
          <p:cNvPicPr>
            <a:picLocks noChangeAspect="1"/>
          </p:cNvPicPr>
          <p:nvPr/>
        </p:nvPicPr>
        <p:blipFill rotWithShape="1">
          <a:blip r:embed="rId4"/>
          <a:srcRect l="3966" t="57583" b="18265"/>
          <a:stretch/>
        </p:blipFill>
        <p:spPr>
          <a:xfrm>
            <a:off x="7748954" y="5264968"/>
            <a:ext cx="4350707" cy="1018472"/>
          </a:xfrm>
          <a:prstGeom prst="rect">
            <a:avLst/>
          </a:prstGeom>
          <a:ln>
            <a:solidFill>
              <a:schemeClr val="tx2"/>
            </a:solidFill>
          </a:ln>
        </p:spPr>
      </p:pic>
      <p:sp>
        <p:nvSpPr>
          <p:cNvPr id="5" name="Rectangle: Rounded Corners 4" descr="Return to table of contents button.">
            <a:hlinkClick r:id="rId5"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7869268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E3F125B-F246-EE9B-1C83-748957E92AEC}"/>
              </a:ext>
            </a:extLst>
          </p:cNvPr>
          <p:cNvSpPr txBox="1">
            <a:spLocks noGrp="1"/>
          </p:cNvSpPr>
          <p:nvPr>
            <p:ph type="title" idx="4294967295"/>
          </p:nvPr>
        </p:nvSpPr>
        <p:spPr>
          <a:xfrm>
            <a:off x="381000" y="251792"/>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Students Tab – Adding a Student to a School Cont'd 2</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381000" y="1336817"/>
            <a:ext cx="5715000" cy="5283200"/>
          </a:xfrm>
        </p:spPr>
        <p:txBody>
          <a:bodyPr/>
          <a:lstStyle/>
          <a:p>
            <a:pPr marL="514350" marR="0" lvl="0" indent="-514350">
              <a:lnSpc>
                <a:spcPct val="115000"/>
              </a:lnSpc>
              <a:spcBef>
                <a:spcPts val="500"/>
              </a:spcBef>
              <a:spcAft>
                <a:spcPts val="0"/>
              </a:spcAft>
              <a:buFont typeface="+mj-lt"/>
              <a:buAutoNum type="arabicPeriod" startAt="4"/>
            </a:pPr>
            <a:r>
              <a:rPr lang="en-US" sz="2800">
                <a:effectLst/>
                <a:ea typeface="MS Mincho" panose="02020609040205080304" pitchFamily="49" charset="-128"/>
              </a:rPr>
              <a:t>Select the “</a:t>
            </a:r>
            <a:r>
              <a:rPr lang="en-US" sz="2800" b="1">
                <a:effectLst/>
                <a:ea typeface="MS Mincho" panose="02020609040205080304" pitchFamily="49" charset="-128"/>
              </a:rPr>
              <a:t>Add student</a:t>
            </a:r>
            <a:r>
              <a:rPr lang="en-US" sz="2800">
                <a:effectLst/>
                <a:ea typeface="MS Mincho" panose="02020609040205080304" pitchFamily="49" charset="-128"/>
              </a:rPr>
              <a:t>” button to complete adding this facility to the student. </a:t>
            </a:r>
          </a:p>
          <a:p>
            <a:pPr marR="0" lvl="0">
              <a:lnSpc>
                <a:spcPct val="115000"/>
              </a:lnSpc>
              <a:spcBef>
                <a:spcPts val="500"/>
              </a:spcBef>
              <a:spcAft>
                <a:spcPts val="0"/>
              </a:spcAft>
            </a:pPr>
            <a:endParaRPr lang="en-US" sz="2800">
              <a:effectLst/>
              <a:ea typeface="MS Mincho" panose="02020609040205080304" pitchFamily="49" charset="-128"/>
            </a:endParaRPr>
          </a:p>
          <a:p>
            <a:pPr marR="0" lvl="0">
              <a:lnSpc>
                <a:spcPct val="115000"/>
              </a:lnSpc>
              <a:spcBef>
                <a:spcPts val="500"/>
              </a:spcBef>
              <a:spcAft>
                <a:spcPts val="0"/>
              </a:spcAft>
              <a:buSzPts val="1000"/>
            </a:pPr>
            <a:r>
              <a:rPr lang="en-US" i="1">
                <a:effectLst/>
                <a:ea typeface="MS Mincho" panose="02020609040205080304" pitchFamily="49" charset="-128"/>
              </a:rPr>
              <a:t>Note: If the student is attending multiple facilities, including branches or extensions, the SCO should select </a:t>
            </a:r>
            <a:r>
              <a:rPr lang="en-US" b="1" i="1">
                <a:effectLst/>
                <a:ea typeface="MS Mincho" panose="02020609040205080304" pitchFamily="49" charset="-128"/>
              </a:rPr>
              <a:t>“Add another school”</a:t>
            </a:r>
            <a:r>
              <a:rPr lang="en-US" i="1">
                <a:effectLst/>
                <a:ea typeface="MS Mincho" panose="02020609040205080304" pitchFamily="49" charset="-128"/>
              </a:rPr>
              <a:t>.</a:t>
            </a:r>
            <a:endParaRPr lang="en-US" sz="4400">
              <a:effectLst/>
              <a:ea typeface="MS Mincho" panose="02020609040205080304" pitchFamily="49" charset="-128"/>
            </a:endParaRPr>
          </a:p>
        </p:txBody>
      </p:sp>
      <p:pic>
        <p:nvPicPr>
          <p:cNvPr id="3" name="Picture 2" descr="Screenshot of the &quot;Add student&quot; page after the previously entered information was saved. To finalize the process, select the &quot;Add student&quot; button, which is highlighted. Additionally, the &quot;Add another school&quot; button is also highlighted. ">
            <a:extLst>
              <a:ext uri="{FF2B5EF4-FFF2-40B4-BE49-F238E27FC236}">
                <a16:creationId xmlns:a16="http://schemas.microsoft.com/office/drawing/2014/main" id="{8F26F16D-C269-F0FB-87A7-DE016E630651}"/>
              </a:ext>
            </a:extLst>
          </p:cNvPr>
          <p:cNvPicPr>
            <a:picLocks noChangeAspect="1"/>
          </p:cNvPicPr>
          <p:nvPr/>
        </p:nvPicPr>
        <p:blipFill rotWithShape="1">
          <a:blip r:embed="rId3"/>
          <a:srcRect r="14597"/>
          <a:stretch/>
        </p:blipFill>
        <p:spPr bwMode="auto">
          <a:xfrm>
            <a:off x="6619727" y="1580170"/>
            <a:ext cx="4459605" cy="4187825"/>
          </a:xfrm>
          <a:prstGeom prst="rect">
            <a:avLst/>
          </a:prstGeom>
          <a:ln>
            <a:solidFill>
              <a:schemeClr val="tx1"/>
            </a:solid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B5D8319B-8B84-BD85-8300-640CE8A0497A}"/>
              </a:ext>
              <a:ext uri="{C183D7F6-B498-43B3-948B-1728B52AA6E4}">
                <adec:decorative xmlns:adec="http://schemas.microsoft.com/office/drawing/2017/decorative" val="1"/>
              </a:ext>
            </a:extLst>
          </p:cNvPr>
          <p:cNvSpPr/>
          <p:nvPr/>
        </p:nvSpPr>
        <p:spPr>
          <a:xfrm>
            <a:off x="7521460" y="5277144"/>
            <a:ext cx="939147" cy="351790"/>
          </a:xfrm>
          <a:prstGeom prst="rect">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Rounded Corners 4" descr="Return to table of contents button.">
            <a:hlinkClick r:id="rId4"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325452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030AC01-715E-C13E-D507-CE1023381AA7}"/>
              </a:ext>
            </a:extLst>
          </p:cNvPr>
          <p:cNvSpPr txBox="1">
            <a:spLocks noGrp="1"/>
          </p:cNvSpPr>
          <p:nvPr>
            <p:ph type="title" idx="4294967295"/>
          </p:nvPr>
        </p:nvSpPr>
        <p:spPr>
          <a:xfrm>
            <a:off x="381000" y="251792"/>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Students Tab – Adding a Student to a School Cont'd 3</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351872" y="1323007"/>
            <a:ext cx="5442641" cy="5283200"/>
          </a:xfrm>
        </p:spPr>
        <p:txBody>
          <a:bodyPr/>
          <a:lstStyle/>
          <a:p>
            <a:pPr marL="514350" marR="0" lvl="0" indent="-514350">
              <a:lnSpc>
                <a:spcPct val="115000"/>
              </a:lnSpc>
              <a:spcBef>
                <a:spcPts val="500"/>
              </a:spcBef>
              <a:spcAft>
                <a:spcPts val="1000"/>
              </a:spcAft>
              <a:buFont typeface="+mj-lt"/>
              <a:buAutoNum type="arabicPeriod" startAt="5"/>
            </a:pPr>
            <a:r>
              <a:rPr lang="en-US" sz="2800">
                <a:ea typeface="MS Mincho" panose="02020609040205080304" pitchFamily="49" charset="-128"/>
              </a:rPr>
              <a:t>V</a:t>
            </a:r>
            <a:r>
              <a:rPr lang="en-US" sz="2800">
                <a:effectLst/>
                <a:ea typeface="MS Mincho" panose="02020609040205080304" pitchFamily="49" charset="-128"/>
              </a:rPr>
              <a:t>iew the successfully added program under the student’s “</a:t>
            </a:r>
            <a:r>
              <a:rPr lang="en-US" sz="2800" b="1">
                <a:effectLst/>
                <a:ea typeface="MS Mincho" panose="02020609040205080304" pitchFamily="49" charset="-128"/>
              </a:rPr>
              <a:t>Programs</a:t>
            </a:r>
            <a:r>
              <a:rPr lang="en-US" sz="2800">
                <a:effectLst/>
                <a:ea typeface="MS Mincho" panose="02020609040205080304" pitchFamily="49" charset="-128"/>
              </a:rPr>
              <a:t>” tab.</a:t>
            </a:r>
          </a:p>
          <a:p>
            <a:pPr marR="0" lvl="0">
              <a:lnSpc>
                <a:spcPct val="115000"/>
              </a:lnSpc>
              <a:spcBef>
                <a:spcPts val="500"/>
              </a:spcBef>
              <a:spcAft>
                <a:spcPts val="0"/>
              </a:spcAft>
              <a:buSzPts val="1000"/>
            </a:pPr>
            <a:endParaRPr lang="en-US" sz="4400">
              <a:effectLst/>
              <a:ea typeface="MS Mincho" panose="02020609040205080304" pitchFamily="49" charset="-128"/>
            </a:endParaRPr>
          </a:p>
        </p:txBody>
      </p:sp>
      <p:pic>
        <p:nvPicPr>
          <p:cNvPr id="3" name="Picture 2" descr="Screenshot of Gary Smith's &quot;Programs&quot; tab. The &quot;Programs&quot; tab has a highlight box around it.  In the Programs tab, you can see the added program. ">
            <a:extLst>
              <a:ext uri="{FF2B5EF4-FFF2-40B4-BE49-F238E27FC236}">
                <a16:creationId xmlns:a16="http://schemas.microsoft.com/office/drawing/2014/main" id="{C2CEFE67-B6BD-1487-C82F-38BC5A19DE41}"/>
              </a:ext>
            </a:extLst>
          </p:cNvPr>
          <p:cNvPicPr>
            <a:picLocks noChangeAspect="1"/>
          </p:cNvPicPr>
          <p:nvPr/>
        </p:nvPicPr>
        <p:blipFill>
          <a:blip r:embed="rId3"/>
          <a:stretch>
            <a:fillRect/>
          </a:stretch>
        </p:blipFill>
        <p:spPr>
          <a:xfrm>
            <a:off x="5645565" y="1659459"/>
            <a:ext cx="6095084" cy="4225436"/>
          </a:xfrm>
          <a:prstGeom prst="rect">
            <a:avLst/>
          </a:prstGeom>
          <a:ln>
            <a:solidFill>
              <a:schemeClr val="tx1"/>
            </a:solidFill>
          </a:ln>
        </p:spPr>
      </p:pic>
      <p:sp>
        <p:nvSpPr>
          <p:cNvPr id="4" name="Rectangle 3">
            <a:extLst>
              <a:ext uri="{FF2B5EF4-FFF2-40B4-BE49-F238E27FC236}">
                <a16:creationId xmlns:a16="http://schemas.microsoft.com/office/drawing/2014/main" id="{C08194BD-A457-E6A7-86CC-A4C6FBACBC31}"/>
              </a:ext>
              <a:ext uri="{C183D7F6-B498-43B3-948B-1728B52AA6E4}">
                <adec:decorative xmlns:adec="http://schemas.microsoft.com/office/drawing/2017/decorative" val="1"/>
              </a:ext>
            </a:extLst>
          </p:cNvPr>
          <p:cNvSpPr/>
          <p:nvPr/>
        </p:nvSpPr>
        <p:spPr>
          <a:xfrm rot="10800000" flipV="1">
            <a:off x="7149255" y="2292517"/>
            <a:ext cx="727919" cy="294005"/>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Rounded Corners 4" descr="Return to table of contents button.">
            <a:hlinkClick r:id="rId4"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093220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9007-1E39-85B8-06E2-82BA3773D56E}"/>
              </a:ext>
            </a:extLst>
          </p:cNvPr>
          <p:cNvSpPr>
            <a:spLocks noGrp="1"/>
          </p:cNvSpPr>
          <p:nvPr>
            <p:ph type="title"/>
          </p:nvPr>
        </p:nvSpPr>
        <p:spPr/>
        <p:txBody>
          <a:bodyPr/>
          <a:lstStyle/>
          <a:p>
            <a:r>
              <a:rPr lang="en-US" sz="4000" cap="all" spc="75">
                <a:latin typeface="Myriad Pro" panose="020B0703030403020204" pitchFamily="34" charset="0"/>
              </a:rPr>
              <a:t>Student profile</a:t>
            </a:r>
            <a:endParaRPr lang="en-US" sz="9600">
              <a:latin typeface="Myriad Pro" panose="020B0703030403020204" pitchFamily="34" charset="0"/>
            </a:endParaRPr>
          </a:p>
        </p:txBody>
      </p:sp>
    </p:spTree>
    <p:extLst>
      <p:ext uri="{BB962C8B-B14F-4D97-AF65-F5344CB8AC3E}">
        <p14:creationId xmlns:p14="http://schemas.microsoft.com/office/powerpoint/2010/main" val="38184293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81610"/>
            <a:ext cx="10698332" cy="990600"/>
          </a:xfrm>
        </p:spPr>
        <p:txBody>
          <a:bodyPr/>
          <a:lstStyle/>
          <a:p>
            <a:pPr>
              <a:lnSpc>
                <a:spcPct val="115000"/>
              </a:lnSpc>
              <a:spcBef>
                <a:spcPts val="1500"/>
              </a:spcBef>
            </a:pPr>
            <a:r>
              <a:rPr lang="en-US" spc="75">
                <a:solidFill>
                  <a:srgbClr val="0E7BBA"/>
                </a:solidFill>
                <a:latin typeface="Calibri"/>
                <a:cs typeface="Calibri"/>
                <a:hlinkClick r:id="rId3" action="ppaction://hlinksldjump">
                  <a:extLst>
                    <a:ext uri="{A12FA001-AC4F-418D-AE19-62706E023703}">
                      <ahyp:hlinkClr xmlns:ahyp="http://schemas.microsoft.com/office/drawing/2018/hyperlinkcolor" val="tx"/>
                    </a:ext>
                  </a:extLst>
                </a:hlinkClick>
              </a:rPr>
              <a:t>Student Profile Cont'd</a:t>
            </a:r>
            <a:endParaRPr lang="en-US" b="1" spc="75">
              <a:solidFill>
                <a:srgbClr val="0E7BBA"/>
              </a:solidFill>
              <a:effectLst/>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380999" y="1366551"/>
            <a:ext cx="6588697" cy="5283200"/>
          </a:xfrm>
        </p:spPr>
        <p:txBody>
          <a:bodyPr/>
          <a:lstStyle/>
          <a:p>
            <a:pPr marR="0" lvl="0">
              <a:spcBef>
                <a:spcPts val="600"/>
              </a:spcBef>
              <a:spcAft>
                <a:spcPts val="1200"/>
              </a:spcAft>
            </a:pPr>
            <a:r>
              <a:rPr lang="en-US" sz="2400">
                <a:ea typeface="MS Mincho" panose="02020609040205080304" pitchFamily="49" charset="-128"/>
              </a:rPr>
              <a:t>Once you are in the </a:t>
            </a:r>
            <a:r>
              <a:rPr lang="en-US" sz="2400" b="1">
                <a:ea typeface="MS Mincho" panose="02020609040205080304" pitchFamily="49" charset="-128"/>
              </a:rPr>
              <a:t>“Students” </a:t>
            </a:r>
            <a:r>
              <a:rPr lang="en-US" sz="2400">
                <a:ea typeface="MS Mincho" panose="02020609040205080304" pitchFamily="49" charset="-128"/>
              </a:rPr>
              <a:t>tab and selected a student, t</a:t>
            </a:r>
            <a:r>
              <a:rPr lang="en-US" sz="2400">
                <a:effectLst/>
                <a:ea typeface="MS Mincho" panose="02020609040205080304" pitchFamily="49" charset="-128"/>
              </a:rPr>
              <a:t>here are several tabs on </a:t>
            </a:r>
            <a:r>
              <a:rPr lang="en-US" sz="2400">
                <a:ea typeface="MS Mincho" panose="02020609040205080304" pitchFamily="49" charset="-128"/>
              </a:rPr>
              <a:t>a student’s </a:t>
            </a:r>
            <a:r>
              <a:rPr lang="en-US" sz="2400">
                <a:effectLst/>
                <a:ea typeface="MS Mincho" panose="02020609040205080304" pitchFamily="49" charset="-128"/>
              </a:rPr>
              <a:t>profile. </a:t>
            </a:r>
            <a:r>
              <a:rPr lang="en-US" sz="2400">
                <a:ea typeface="MS Mincho" panose="02020609040205080304" pitchFamily="49" charset="-128"/>
              </a:rPr>
              <a:t>Select the hyperlinked text or navigate to the corresponding page number</a:t>
            </a:r>
            <a:r>
              <a:rPr lang="en-US" sz="2400">
                <a:effectLst/>
                <a:ea typeface="MS Mincho" panose="02020609040205080304" pitchFamily="49" charset="-128"/>
              </a:rPr>
              <a:t>:</a:t>
            </a:r>
          </a:p>
          <a:p>
            <a:pPr marL="457200" marR="0" lvl="0" indent="-457200">
              <a:spcBef>
                <a:spcPts val="600"/>
              </a:spcBef>
              <a:spcAft>
                <a:spcPts val="0"/>
              </a:spcAft>
              <a:buFont typeface="Arial" panose="020B0604020202020204" pitchFamily="34" charset="0"/>
              <a:buChar char="•"/>
            </a:pPr>
            <a:r>
              <a:rPr lang="en-US" sz="2400">
                <a:ea typeface="MS Mincho" panose="02020609040205080304" pitchFamily="49" charset="-128"/>
                <a:hlinkClick r:id="rId4" action="ppaction://hlinksldjump"/>
              </a:rPr>
              <a:t>Enrollments Tab </a:t>
            </a:r>
            <a:r>
              <a:rPr lang="en-US" sz="2400">
                <a:ea typeface="MS Mincho" panose="02020609040205080304" pitchFamily="49" charset="-128"/>
              </a:rPr>
              <a:t>– Navigate to page 105</a:t>
            </a:r>
          </a:p>
          <a:p>
            <a:pPr marL="457200" marR="0" lvl="0" indent="-457200">
              <a:spcBef>
                <a:spcPts val="600"/>
              </a:spcBef>
              <a:spcAft>
                <a:spcPts val="0"/>
              </a:spcAft>
              <a:buFont typeface="Arial" panose="020B0604020202020204" pitchFamily="34" charset="0"/>
              <a:buChar char="•"/>
            </a:pPr>
            <a:r>
              <a:rPr lang="en-US" sz="2400">
                <a:ea typeface="MS Mincho" panose="02020609040205080304" pitchFamily="49" charset="-128"/>
                <a:hlinkClick r:id="rId5" action="ppaction://hlinksldjump"/>
              </a:rPr>
              <a:t>Student Info Tab</a:t>
            </a:r>
            <a:r>
              <a:rPr lang="en-US" sz="2400">
                <a:ea typeface="MS Mincho" panose="02020609040205080304" pitchFamily="49" charset="-128"/>
              </a:rPr>
              <a:t> – Navigate to page 107</a:t>
            </a:r>
          </a:p>
          <a:p>
            <a:pPr marL="457200" marR="0" lvl="0" indent="-457200">
              <a:spcBef>
                <a:spcPts val="600"/>
              </a:spcBef>
              <a:spcAft>
                <a:spcPts val="0"/>
              </a:spcAft>
              <a:buFont typeface="Arial" panose="020B0604020202020204" pitchFamily="34" charset="0"/>
              <a:buChar char="•"/>
            </a:pPr>
            <a:r>
              <a:rPr lang="en-US" sz="2400">
                <a:ea typeface="MS Mincho" panose="02020609040205080304" pitchFamily="49" charset="-128"/>
                <a:hlinkClick r:id="rId6" action="ppaction://hlinksldjump"/>
              </a:rPr>
              <a:t>Programs Tab</a:t>
            </a:r>
            <a:r>
              <a:rPr lang="en-US" sz="2400">
                <a:ea typeface="MS Mincho" panose="02020609040205080304" pitchFamily="49" charset="-128"/>
              </a:rPr>
              <a:t> – Navigate to </a:t>
            </a:r>
            <a:r>
              <a:rPr lang="en-US" sz="2400">
                <a:effectLst/>
                <a:ea typeface="MS Mincho" panose="02020609040205080304" pitchFamily="49" charset="-128"/>
              </a:rPr>
              <a:t>page 111</a:t>
            </a:r>
          </a:p>
          <a:p>
            <a:pPr marL="457200" marR="0" lvl="0" indent="-457200">
              <a:spcBef>
                <a:spcPts val="600"/>
              </a:spcBef>
              <a:spcAft>
                <a:spcPts val="0"/>
              </a:spcAft>
              <a:buFont typeface="Arial" panose="020B0604020202020204" pitchFamily="34" charset="0"/>
              <a:buChar char="•"/>
            </a:pPr>
            <a:r>
              <a:rPr lang="en-US" sz="2400">
                <a:ea typeface="MS Mincho" panose="02020609040205080304" pitchFamily="49" charset="-128"/>
                <a:hlinkClick r:id="rId7" action="ppaction://hlinksldjump"/>
              </a:rPr>
              <a:t>Benefits Tab</a:t>
            </a:r>
            <a:r>
              <a:rPr lang="en-US" sz="2400">
                <a:ea typeface="MS Mincho" panose="02020609040205080304" pitchFamily="49" charset="-128"/>
              </a:rPr>
              <a:t> – Navigate to page 120</a:t>
            </a:r>
          </a:p>
          <a:p>
            <a:pPr marL="457200" marR="0" lvl="0" indent="-457200">
              <a:spcBef>
                <a:spcPts val="600"/>
              </a:spcBef>
              <a:spcAft>
                <a:spcPts val="0"/>
              </a:spcAft>
              <a:buFont typeface="Arial" panose="020B0604020202020204" pitchFamily="34" charset="0"/>
              <a:buChar char="•"/>
            </a:pPr>
            <a:r>
              <a:rPr lang="en-US" sz="2400">
                <a:effectLst/>
                <a:ea typeface="MS Mincho" panose="02020609040205080304" pitchFamily="49" charset="-128"/>
                <a:hlinkClick r:id="rId8" action="ppaction://hlinksldjump"/>
              </a:rPr>
              <a:t>Notes Tab</a:t>
            </a:r>
            <a:r>
              <a:rPr lang="en-US" sz="2400">
                <a:ea typeface="MS Mincho" panose="02020609040205080304" pitchFamily="49" charset="-128"/>
              </a:rPr>
              <a:t> – Navigate to </a:t>
            </a:r>
            <a:r>
              <a:rPr lang="en-US" sz="2400">
                <a:effectLst/>
                <a:ea typeface="MS Mincho" panose="02020609040205080304" pitchFamily="49" charset="-128"/>
              </a:rPr>
              <a:t>page 122</a:t>
            </a:r>
          </a:p>
          <a:p>
            <a:pPr marL="457200" marR="0" lvl="0" indent="-457200">
              <a:spcBef>
                <a:spcPts val="600"/>
              </a:spcBef>
              <a:spcAft>
                <a:spcPts val="0"/>
              </a:spcAft>
              <a:buFont typeface="Arial" panose="020B0604020202020204" pitchFamily="34" charset="0"/>
              <a:buChar char="•"/>
            </a:pPr>
            <a:r>
              <a:rPr lang="en-US" sz="2400">
                <a:ea typeface="MS Mincho" panose="02020609040205080304" pitchFamily="49" charset="-128"/>
                <a:hlinkClick r:id="rId9" action="ppaction://hlinksldjump"/>
              </a:rPr>
              <a:t>History Tab</a:t>
            </a:r>
            <a:r>
              <a:rPr lang="en-US" sz="2400">
                <a:ea typeface="MS Mincho" panose="02020609040205080304" pitchFamily="49" charset="-128"/>
              </a:rPr>
              <a:t> – Navigate to page 124</a:t>
            </a:r>
          </a:p>
          <a:p>
            <a:pPr marL="457200" marR="0" lvl="0" indent="-457200">
              <a:spcBef>
                <a:spcPts val="600"/>
              </a:spcBef>
              <a:spcAft>
                <a:spcPts val="0"/>
              </a:spcAft>
              <a:buFont typeface="Arial" panose="020B0604020202020204" pitchFamily="34" charset="0"/>
              <a:buChar char="•"/>
            </a:pPr>
            <a:r>
              <a:rPr lang="en-US" sz="2400">
                <a:effectLst/>
                <a:ea typeface="MS Mincho" panose="02020609040205080304" pitchFamily="49" charset="-128"/>
                <a:hlinkClick r:id="rId10" action="ppaction://hlinksldjump"/>
              </a:rPr>
              <a:t>Reports Tab</a:t>
            </a:r>
            <a:r>
              <a:rPr lang="en-US" sz="2400">
                <a:effectLst/>
                <a:ea typeface="MS Mincho" panose="02020609040205080304" pitchFamily="49" charset="-128"/>
              </a:rPr>
              <a:t> – </a:t>
            </a:r>
            <a:r>
              <a:rPr lang="en-US" sz="2400">
                <a:ea typeface="MS Mincho" panose="02020609040205080304" pitchFamily="49" charset="-128"/>
              </a:rPr>
              <a:t>Navigate to page 129 </a:t>
            </a:r>
            <a:endParaRPr lang="en-US" sz="2400">
              <a:effectLst/>
              <a:ea typeface="MS Mincho" panose="02020609040205080304" pitchFamily="49" charset="-128"/>
            </a:endParaRPr>
          </a:p>
          <a:p>
            <a:pPr marL="457200" marR="0" lvl="0" indent="-457200">
              <a:lnSpc>
                <a:spcPct val="115000"/>
              </a:lnSpc>
              <a:spcBef>
                <a:spcPts val="1200"/>
              </a:spcBef>
              <a:spcAft>
                <a:spcPts val="1200"/>
              </a:spcAft>
              <a:buAutoNum type="arabicPeriod"/>
            </a:pPr>
            <a:endParaRPr lang="en-US" sz="1600">
              <a:effectLst/>
              <a:ea typeface="MS Mincho" panose="02020609040205080304" pitchFamily="49" charset="-128"/>
            </a:endParaRPr>
          </a:p>
          <a:p>
            <a:pPr marR="0" lvl="0">
              <a:lnSpc>
                <a:spcPct val="115000"/>
              </a:lnSpc>
              <a:spcBef>
                <a:spcPts val="500"/>
              </a:spcBef>
              <a:spcAft>
                <a:spcPts val="0"/>
              </a:spcAft>
              <a:buSzPts val="1000"/>
            </a:pPr>
            <a:endParaRPr lang="en-US" sz="1800">
              <a:effectLst/>
              <a:ea typeface="MS Mincho" panose="02020609040205080304" pitchFamily="49" charset="-128"/>
            </a:endParaRPr>
          </a:p>
        </p:txBody>
      </p:sp>
      <p:pic>
        <p:nvPicPr>
          <p:cNvPr id="8" name="Picture 7" descr="Gary Smith's profile page. It defaults to the &quot;Enrollments&quot; tab. There is a highlight box around the &quot;View details&quot; button under the first enrollment, which can provide more information. ">
            <a:extLst>
              <a:ext uri="{FF2B5EF4-FFF2-40B4-BE49-F238E27FC236}">
                <a16:creationId xmlns:a16="http://schemas.microsoft.com/office/drawing/2014/main" id="{742F41B5-F3F2-8F20-30DC-44F3186A7396}"/>
              </a:ext>
            </a:extLst>
          </p:cNvPr>
          <p:cNvPicPr>
            <a:picLocks noChangeAspect="1"/>
          </p:cNvPicPr>
          <p:nvPr/>
        </p:nvPicPr>
        <p:blipFill>
          <a:blip r:embed="rId11"/>
          <a:stretch>
            <a:fillRect/>
          </a:stretch>
        </p:blipFill>
        <p:spPr>
          <a:xfrm>
            <a:off x="6969696" y="1657902"/>
            <a:ext cx="4841305" cy="4319105"/>
          </a:xfrm>
          <a:prstGeom prst="rect">
            <a:avLst/>
          </a:prstGeom>
          <a:ln>
            <a:solidFill>
              <a:schemeClr val="tx1"/>
            </a:solidFill>
          </a:ln>
        </p:spPr>
      </p:pic>
      <p:sp>
        <p:nvSpPr>
          <p:cNvPr id="5" name="Rectangle: Rounded Corners 4" descr="Return to table of contents button.">
            <a:hlinkClick r:id="rId12"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12"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BCB1BD11-E652-ED55-42C7-5FA3ED57C8B5}"/>
              </a:ext>
              <a:ext uri="{C183D7F6-B498-43B3-948B-1728B52AA6E4}">
                <adec:decorative xmlns:adec="http://schemas.microsoft.com/office/drawing/2017/decorative" val="1"/>
              </a:ext>
            </a:extLst>
          </p:cNvPr>
          <p:cNvSpPr/>
          <p:nvPr/>
        </p:nvSpPr>
        <p:spPr>
          <a:xfrm rot="10800000" flipV="1">
            <a:off x="6969694" y="1630471"/>
            <a:ext cx="4841306" cy="104872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2959699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9DA01C7-90F8-ACC5-9B69-E0BC4C7C4991}"/>
              </a:ext>
            </a:extLst>
          </p:cNvPr>
          <p:cNvSpPr txBox="1">
            <a:spLocks noGrp="1"/>
          </p:cNvSpPr>
          <p:nvPr>
            <p:ph type="title" idx="4294967295"/>
          </p:nvPr>
        </p:nvSpPr>
        <p:spPr>
          <a:xfrm>
            <a:off x="2602028" y="2725611"/>
            <a:ext cx="8656320" cy="16538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all" spc="75" normalizeH="0" baseline="0" noProof="0">
                <a:ln>
                  <a:noFill/>
                </a:ln>
                <a:solidFill>
                  <a:schemeClr val="tx1"/>
                </a:solidFill>
                <a:effectLst/>
                <a:uLnTx/>
                <a:uFillTx/>
                <a:latin typeface="Myriad Pro" panose="020B0703030403020204" pitchFamily="34" charset="0"/>
                <a:ea typeface="+mj-ea"/>
                <a:cs typeface="Calibri" panose="020F0502020204030204" pitchFamily="34" charset="0"/>
              </a:rPr>
              <a:t>ENROLLMENTS TAB</a:t>
            </a:r>
            <a:endParaRPr kumimoji="0" lang="en-US" sz="9600" b="1" i="0" u="none" strike="noStrike" kern="1200" cap="none" spc="0" normalizeH="0" baseline="0" noProof="0">
              <a:ln>
                <a:noFill/>
              </a:ln>
              <a:solidFill>
                <a:schemeClr val="tx1"/>
              </a:solidFill>
              <a:effectLst/>
              <a:uLnTx/>
              <a:uFillTx/>
              <a:latin typeface="Myriad Pro" panose="020B0703030403020204" pitchFamily="34" charset="0"/>
              <a:ea typeface="+mj-ea"/>
              <a:cs typeface="Calibri" panose="020F0502020204030204" pitchFamily="34" charset="0"/>
            </a:endParaRPr>
          </a:p>
        </p:txBody>
      </p:sp>
      <p:sp>
        <p:nvSpPr>
          <p:cNvPr id="7" name="TextBox 6">
            <a:extLst>
              <a:ext uri="{FF2B5EF4-FFF2-40B4-BE49-F238E27FC236}">
                <a16:creationId xmlns:a16="http://schemas.microsoft.com/office/drawing/2014/main" id="{E7FE4EA8-1AC5-AE99-1C30-0D7FC846A254}"/>
              </a:ext>
            </a:extLst>
          </p:cNvPr>
          <p:cNvSpPr txBox="1"/>
          <p:nvPr/>
        </p:nvSpPr>
        <p:spPr>
          <a:xfrm>
            <a:off x="2602027" y="2666800"/>
            <a:ext cx="7247825" cy="523220"/>
          </a:xfrm>
          <a:prstGeom prst="rect">
            <a:avLst/>
          </a:prstGeom>
          <a:noFill/>
        </p:spPr>
        <p:txBody>
          <a:bodyPr wrap="square">
            <a:spAutoFit/>
          </a:bodyPr>
          <a:lstStyle/>
          <a:p>
            <a:r>
              <a:rPr lang="en-US" sz="2800" cap="all" spc="75">
                <a:latin typeface="Myriad Pro" panose="020B0703030403020204" pitchFamily="34" charset="0"/>
              </a:rPr>
              <a:t>STUDENT PROFILE</a:t>
            </a:r>
            <a:endParaRPr lang="en-US" sz="2800"/>
          </a:p>
        </p:txBody>
      </p:sp>
    </p:spTree>
    <p:extLst>
      <p:ext uri="{BB962C8B-B14F-4D97-AF65-F5344CB8AC3E}">
        <p14:creationId xmlns:p14="http://schemas.microsoft.com/office/powerpoint/2010/main" val="17811199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53047"/>
            <a:ext cx="10698332" cy="990600"/>
          </a:xfrm>
        </p:spPr>
        <p:txBody>
          <a:bodyPr/>
          <a:lstStyle/>
          <a:p>
            <a:pPr marL="0" marR="0" indent="0">
              <a:lnSpc>
                <a:spcPct val="115000"/>
              </a:lnSpc>
              <a:spcBef>
                <a:spcPts val="1500"/>
              </a:spcBef>
              <a:spcAft>
                <a:spcPts val="0"/>
              </a:spcAft>
            </a:pPr>
            <a:r>
              <a:rPr lang="en-US" spc="75">
                <a:solidFill>
                  <a:srgbClr val="00427A"/>
                </a:solidFill>
                <a:hlinkClick r:id="rId3" action="ppaction://hlinksldjump"/>
              </a:rPr>
              <a:t>Student Profile – Enrollments Tab</a:t>
            </a:r>
            <a:endParaRPr lang="en-US" b="1" spc="75">
              <a:solidFill>
                <a:srgbClr val="00427A"/>
              </a:solidFill>
              <a:effectLst/>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406222" y="1328956"/>
            <a:ext cx="6748721" cy="5283200"/>
          </a:xfrm>
        </p:spPr>
        <p:txBody>
          <a:bodyPr/>
          <a:lstStyle/>
          <a:p>
            <a:pPr marR="0" lvl="0">
              <a:lnSpc>
                <a:spcPct val="115000"/>
              </a:lnSpc>
              <a:spcBef>
                <a:spcPts val="1200"/>
              </a:spcBef>
              <a:spcAft>
                <a:spcPts val="1200"/>
              </a:spcAft>
            </a:pPr>
            <a:r>
              <a:rPr lang="en-US" sz="2800">
                <a:ea typeface="MS Mincho" panose="02020609040205080304" pitchFamily="49" charset="-128"/>
              </a:rPr>
              <a:t>T</a:t>
            </a:r>
            <a:r>
              <a:rPr lang="en-US" sz="2800">
                <a:effectLst/>
                <a:ea typeface="MS Mincho" panose="02020609040205080304" pitchFamily="49" charset="-128"/>
              </a:rPr>
              <a:t>he first tab in the student </a:t>
            </a:r>
            <a:r>
              <a:rPr lang="en-US" sz="2800">
                <a:ea typeface="MS Mincho" panose="02020609040205080304" pitchFamily="49" charset="-128"/>
              </a:rPr>
              <a:t>p</a:t>
            </a:r>
            <a:r>
              <a:rPr lang="en-US" sz="2800">
                <a:effectLst/>
                <a:ea typeface="MS Mincho" panose="02020609040205080304" pitchFamily="49" charset="-128"/>
              </a:rPr>
              <a:t>rofile is the </a:t>
            </a:r>
            <a:r>
              <a:rPr lang="en-US" sz="2800" b="1">
                <a:effectLst/>
                <a:ea typeface="MS Mincho" panose="02020609040205080304" pitchFamily="49" charset="-128"/>
              </a:rPr>
              <a:t>“Enrollments” </a:t>
            </a:r>
            <a:r>
              <a:rPr lang="en-US" sz="2800">
                <a:effectLst/>
                <a:ea typeface="MS Mincho" panose="02020609040205080304" pitchFamily="49" charset="-128"/>
              </a:rPr>
              <a:t>tab. From this tab, SCOs can view all student enrollments and enrollment statuses, add enrollments, and amend enrollments. Additional details including the </a:t>
            </a:r>
            <a:r>
              <a:rPr lang="en-US" sz="2800" b="1">
                <a:effectLst/>
                <a:ea typeface="MS Mincho" panose="02020609040205080304" pitchFamily="49" charset="-128"/>
              </a:rPr>
              <a:t>“Enrollment </a:t>
            </a:r>
            <a:r>
              <a:rPr lang="en-US" sz="2800" b="1">
                <a:ea typeface="MS Mincho" panose="02020609040205080304" pitchFamily="49" charset="-128"/>
              </a:rPr>
              <a:t>h</a:t>
            </a:r>
            <a:r>
              <a:rPr lang="en-US" sz="2800" b="1">
                <a:effectLst/>
                <a:ea typeface="MS Mincho" panose="02020609040205080304" pitchFamily="49" charset="-128"/>
              </a:rPr>
              <a:t>istory” </a:t>
            </a:r>
            <a:r>
              <a:rPr lang="en-US" sz="2800">
                <a:effectLst/>
                <a:ea typeface="MS Mincho" panose="02020609040205080304" pitchFamily="49" charset="-128"/>
              </a:rPr>
              <a:t>are displayed by selecting the “</a:t>
            </a:r>
            <a:r>
              <a:rPr lang="en-US" sz="2800" b="1">
                <a:effectLst/>
                <a:ea typeface="MS Mincho" panose="02020609040205080304" pitchFamily="49" charset="-128"/>
              </a:rPr>
              <a:t>˅</a:t>
            </a:r>
            <a:r>
              <a:rPr lang="en-US" sz="2800">
                <a:effectLst/>
                <a:ea typeface="MS Mincho" panose="02020609040205080304" pitchFamily="49" charset="-128"/>
              </a:rPr>
              <a:t>” button to expand.  </a:t>
            </a:r>
          </a:p>
          <a:p>
            <a:pPr marR="0" lvl="0">
              <a:lnSpc>
                <a:spcPct val="115000"/>
              </a:lnSpc>
              <a:spcBef>
                <a:spcPts val="1200"/>
              </a:spcBef>
              <a:spcAft>
                <a:spcPts val="1200"/>
              </a:spcAft>
            </a:pPr>
            <a:r>
              <a:rPr lang="en-US" sz="1800" i="1">
                <a:effectLst/>
                <a:ea typeface="MS Mincho" panose="02020609040205080304" pitchFamily="49" charset="-128"/>
              </a:rPr>
              <a:t>Note: The original enrollment, associated amendments, and corresponding monthly certifications are viewed by selecting the blue dropdown arrow and then selecting “</a:t>
            </a:r>
            <a:r>
              <a:rPr lang="en-US" sz="1800" b="1" i="1">
                <a:effectLst/>
                <a:ea typeface="MS Mincho" panose="02020609040205080304" pitchFamily="49" charset="-128"/>
              </a:rPr>
              <a:t>View Details</a:t>
            </a:r>
            <a:r>
              <a:rPr lang="en-US" sz="1800" i="1">
                <a:effectLst/>
                <a:ea typeface="MS Mincho" panose="02020609040205080304" pitchFamily="49" charset="-128"/>
              </a:rPr>
              <a:t>”. </a:t>
            </a:r>
          </a:p>
          <a:p>
            <a:pPr marL="457200" marR="0" lvl="0" indent="-457200">
              <a:lnSpc>
                <a:spcPct val="115000"/>
              </a:lnSpc>
              <a:spcBef>
                <a:spcPts val="1200"/>
              </a:spcBef>
              <a:spcAft>
                <a:spcPts val="1200"/>
              </a:spcAft>
              <a:buAutoNum type="arabicPeriod"/>
            </a:pPr>
            <a:endParaRPr lang="en-US" sz="1800">
              <a:effectLst/>
              <a:ea typeface="MS Mincho" panose="02020609040205080304" pitchFamily="49" charset="-128"/>
            </a:endParaRPr>
          </a:p>
          <a:p>
            <a:pPr marR="0" lvl="0">
              <a:lnSpc>
                <a:spcPct val="115000"/>
              </a:lnSpc>
              <a:spcBef>
                <a:spcPts val="500"/>
              </a:spcBef>
              <a:spcAft>
                <a:spcPts val="0"/>
              </a:spcAft>
              <a:buSzPts val="1000"/>
            </a:pPr>
            <a:endParaRPr lang="en-US">
              <a:effectLst/>
              <a:ea typeface="MS Mincho" panose="02020609040205080304" pitchFamily="49" charset="-128"/>
            </a:endParaRPr>
          </a:p>
        </p:txBody>
      </p:sp>
      <p:pic>
        <p:nvPicPr>
          <p:cNvPr id="3" name="Picture 2" descr="Screenshot of Gary Smith's &quot;Enrollments&quot; tab. There is a highlight around the &quot;Enrollments&quot; tab. ">
            <a:extLst>
              <a:ext uri="{FF2B5EF4-FFF2-40B4-BE49-F238E27FC236}">
                <a16:creationId xmlns:a16="http://schemas.microsoft.com/office/drawing/2014/main" id="{D306EEF4-ED23-35BE-9F62-E135794984A4}"/>
              </a:ext>
            </a:extLst>
          </p:cNvPr>
          <p:cNvPicPr>
            <a:picLocks noChangeAspect="1"/>
          </p:cNvPicPr>
          <p:nvPr/>
        </p:nvPicPr>
        <p:blipFill rotWithShape="1">
          <a:blip r:embed="rId4"/>
          <a:srcRect t="1458" r="28925" b="29083"/>
          <a:stretch/>
        </p:blipFill>
        <p:spPr>
          <a:xfrm>
            <a:off x="7410579" y="1611647"/>
            <a:ext cx="4485605" cy="2803255"/>
          </a:xfrm>
          <a:prstGeom prst="rect">
            <a:avLst/>
          </a:prstGeom>
          <a:ln>
            <a:solidFill>
              <a:schemeClr val="tx1"/>
            </a:solidFill>
          </a:ln>
        </p:spPr>
      </p:pic>
      <p:sp>
        <p:nvSpPr>
          <p:cNvPr id="4" name="Rectangle 3">
            <a:extLst>
              <a:ext uri="{FF2B5EF4-FFF2-40B4-BE49-F238E27FC236}">
                <a16:creationId xmlns:a16="http://schemas.microsoft.com/office/drawing/2014/main" id="{39D60C4A-0629-880F-4748-C03892335FD3}"/>
              </a:ext>
              <a:ext uri="{C183D7F6-B498-43B3-948B-1728B52AA6E4}">
                <adec:decorative xmlns:adec="http://schemas.microsoft.com/office/drawing/2017/decorative" val="1"/>
              </a:ext>
            </a:extLst>
          </p:cNvPr>
          <p:cNvSpPr/>
          <p:nvPr/>
        </p:nvSpPr>
        <p:spPr>
          <a:xfrm rot="10800000" flipV="1">
            <a:off x="7545044" y="2438101"/>
            <a:ext cx="736600" cy="29845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descr="Gary Smith's profile page. It defaults to the &quot;Enrollments&quot; tab. There is a highlight box around the &quot;View details&quot; button under the first enrollment, which can provide more information. ">
            <a:extLst>
              <a:ext uri="{FF2B5EF4-FFF2-40B4-BE49-F238E27FC236}">
                <a16:creationId xmlns:a16="http://schemas.microsoft.com/office/drawing/2014/main" id="{742F41B5-F3F2-8F20-30DC-44F3186A7396}"/>
              </a:ext>
            </a:extLst>
          </p:cNvPr>
          <p:cNvPicPr>
            <a:picLocks noChangeAspect="1"/>
          </p:cNvPicPr>
          <p:nvPr/>
        </p:nvPicPr>
        <p:blipFill rotWithShape="1">
          <a:blip r:embed="rId5"/>
          <a:srcRect t="60041"/>
          <a:stretch/>
        </p:blipFill>
        <p:spPr>
          <a:xfrm>
            <a:off x="7410579" y="4293899"/>
            <a:ext cx="4485605" cy="1599053"/>
          </a:xfrm>
          <a:prstGeom prst="rect">
            <a:avLst/>
          </a:prstGeom>
          <a:ln>
            <a:solidFill>
              <a:schemeClr val="tx1"/>
            </a:solidFill>
          </a:ln>
        </p:spPr>
      </p:pic>
      <p:sp>
        <p:nvSpPr>
          <p:cNvPr id="11" name="Rectangle 10">
            <a:extLst>
              <a:ext uri="{FF2B5EF4-FFF2-40B4-BE49-F238E27FC236}">
                <a16:creationId xmlns:a16="http://schemas.microsoft.com/office/drawing/2014/main" id="{A2D3159C-187F-7F62-254D-B99C8622E906}"/>
              </a:ext>
              <a:ext uri="{C183D7F6-B498-43B3-948B-1728B52AA6E4}">
                <adec:decorative xmlns:adec="http://schemas.microsoft.com/office/drawing/2017/decorative" val="1"/>
              </a:ext>
            </a:extLst>
          </p:cNvPr>
          <p:cNvSpPr/>
          <p:nvPr/>
        </p:nvSpPr>
        <p:spPr>
          <a:xfrm rot="10800000" flipV="1">
            <a:off x="11382311" y="3871654"/>
            <a:ext cx="316865" cy="29845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Rounded Corners 4" descr="Return to table of contents button.">
            <a:hlinkClick r:id="rId6"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6"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6ABB0158-225E-EDB7-0362-56FD3624F550}"/>
              </a:ext>
              <a:ext uri="{C183D7F6-B498-43B3-948B-1728B52AA6E4}">
                <adec:decorative xmlns:adec="http://schemas.microsoft.com/office/drawing/2017/decorative" val="1"/>
              </a:ext>
            </a:extLst>
          </p:cNvPr>
          <p:cNvSpPr/>
          <p:nvPr/>
        </p:nvSpPr>
        <p:spPr>
          <a:xfrm rot="10800000" flipV="1">
            <a:off x="7683333" y="4855477"/>
            <a:ext cx="884934" cy="29845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60561240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E88EBE-7B96-2A4A-E37C-FAE959F1304E}"/>
              </a:ext>
            </a:extLst>
          </p:cNvPr>
          <p:cNvSpPr txBox="1">
            <a:spLocks noGrp="1"/>
          </p:cNvSpPr>
          <p:nvPr>
            <p:ph type="title" idx="4294967295"/>
          </p:nvPr>
        </p:nvSpPr>
        <p:spPr>
          <a:xfrm>
            <a:off x="2602028" y="2725611"/>
            <a:ext cx="8656320" cy="16538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all" spc="75" normalizeH="0" baseline="0" noProof="0">
                <a:ln>
                  <a:noFill/>
                </a:ln>
                <a:solidFill>
                  <a:schemeClr val="tx1"/>
                </a:solidFill>
                <a:effectLst/>
                <a:uLnTx/>
                <a:uFillTx/>
                <a:latin typeface="Myriad Pro" panose="020B0703030403020204" pitchFamily="34" charset="0"/>
                <a:ea typeface="+mj-ea"/>
                <a:cs typeface="Calibri" panose="020F0502020204030204" pitchFamily="34" charset="0"/>
              </a:rPr>
              <a:t>STUDENT INFO TAB</a:t>
            </a:r>
            <a:endParaRPr kumimoji="0" lang="en-US" sz="9600" b="1" i="0" u="none" strike="noStrike" kern="1200" cap="none" spc="0" normalizeH="0" baseline="0" noProof="0">
              <a:ln>
                <a:noFill/>
              </a:ln>
              <a:solidFill>
                <a:schemeClr val="tx1"/>
              </a:solidFill>
              <a:effectLst/>
              <a:uLnTx/>
              <a:uFillTx/>
              <a:latin typeface="Myriad Pro" panose="020B0703030403020204" pitchFamily="34" charset="0"/>
              <a:ea typeface="+mj-ea"/>
              <a:cs typeface="Calibri" panose="020F0502020204030204" pitchFamily="34" charset="0"/>
            </a:endParaRPr>
          </a:p>
        </p:txBody>
      </p:sp>
      <p:sp>
        <p:nvSpPr>
          <p:cNvPr id="7" name="TextBox 6">
            <a:extLst>
              <a:ext uri="{FF2B5EF4-FFF2-40B4-BE49-F238E27FC236}">
                <a16:creationId xmlns:a16="http://schemas.microsoft.com/office/drawing/2014/main" id="{358E02BF-8D55-1199-6171-FEF52A5F195B}"/>
              </a:ext>
            </a:extLst>
          </p:cNvPr>
          <p:cNvSpPr txBox="1"/>
          <p:nvPr/>
        </p:nvSpPr>
        <p:spPr>
          <a:xfrm>
            <a:off x="2602027" y="2666800"/>
            <a:ext cx="7247825" cy="523220"/>
          </a:xfrm>
          <a:prstGeom prst="rect">
            <a:avLst/>
          </a:prstGeom>
          <a:noFill/>
        </p:spPr>
        <p:txBody>
          <a:bodyPr wrap="square">
            <a:spAutoFit/>
          </a:bodyPr>
          <a:lstStyle/>
          <a:p>
            <a:r>
              <a:rPr lang="en-US" sz="2800" cap="all" spc="75">
                <a:latin typeface="Myriad Pro" panose="020B0703030403020204" pitchFamily="34" charset="0"/>
              </a:rPr>
              <a:t>STUDENT PROFILE</a:t>
            </a:r>
            <a:endParaRPr lang="en-US" sz="2800"/>
          </a:p>
        </p:txBody>
      </p:sp>
    </p:spTree>
    <p:extLst>
      <p:ext uri="{BB962C8B-B14F-4D97-AF65-F5344CB8AC3E}">
        <p14:creationId xmlns:p14="http://schemas.microsoft.com/office/powerpoint/2010/main" val="37182877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31915"/>
            <a:ext cx="10698332" cy="990600"/>
          </a:xfrm>
        </p:spPr>
        <p:txBody>
          <a:bodyPr/>
          <a:lstStyle/>
          <a:p>
            <a:pPr marL="0" marR="0" indent="0">
              <a:lnSpc>
                <a:spcPct val="115000"/>
              </a:lnSpc>
              <a:spcBef>
                <a:spcPts val="1500"/>
              </a:spcBef>
              <a:spcAft>
                <a:spcPts val="0"/>
              </a:spcAft>
            </a:pPr>
            <a:r>
              <a:rPr lang="nn-NO" spc="75">
                <a:solidFill>
                  <a:srgbClr val="00427A"/>
                </a:solidFill>
                <a:hlinkClick r:id="rId2" action="ppaction://hlinksldjump"/>
              </a:rPr>
              <a:t>Student Profile – Student Info Tab</a:t>
            </a:r>
            <a:endParaRPr lang="en-US" b="1" spc="75">
              <a:solidFill>
                <a:srgbClr val="00427A"/>
              </a:solidFill>
              <a:effectLst/>
              <a:hlinkClick r:id="rId2" action="ppaction://hlinksldjump"/>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381000" y="1358949"/>
            <a:ext cx="5612296" cy="5283200"/>
          </a:xfrm>
        </p:spPr>
        <p:txBody>
          <a:bodyPr/>
          <a:lstStyle/>
          <a:p>
            <a:pPr marR="0" lvl="0">
              <a:lnSpc>
                <a:spcPct val="115000"/>
              </a:lnSpc>
              <a:spcBef>
                <a:spcPts val="500"/>
              </a:spcBef>
              <a:spcAft>
                <a:spcPts val="1000"/>
              </a:spcAft>
            </a:pPr>
            <a:r>
              <a:rPr lang="en-US" sz="2800">
                <a:effectLst/>
                <a:ea typeface="MS Mincho" panose="02020609040205080304" pitchFamily="49" charset="-128"/>
              </a:rPr>
              <a:t>The second tab in the student </a:t>
            </a:r>
            <a:r>
              <a:rPr lang="en-US" sz="2800">
                <a:ea typeface="MS Mincho" panose="02020609040205080304" pitchFamily="49" charset="-128"/>
              </a:rPr>
              <a:t>p</a:t>
            </a:r>
            <a:r>
              <a:rPr lang="en-US" sz="2800">
                <a:effectLst/>
                <a:ea typeface="MS Mincho" panose="02020609040205080304" pitchFamily="49" charset="-128"/>
              </a:rPr>
              <a:t>rofile is “</a:t>
            </a:r>
            <a:r>
              <a:rPr lang="en-US" sz="2800" b="1">
                <a:effectLst/>
                <a:ea typeface="MS Mincho" panose="02020609040205080304" pitchFamily="49" charset="-128"/>
              </a:rPr>
              <a:t>Student Info</a:t>
            </a:r>
            <a:r>
              <a:rPr lang="en-US" sz="2800">
                <a:effectLst/>
                <a:ea typeface="MS Mincho" panose="02020609040205080304" pitchFamily="49" charset="-128"/>
              </a:rPr>
              <a:t>”. The “</a:t>
            </a:r>
            <a:r>
              <a:rPr lang="en-US" sz="2800" b="1">
                <a:effectLst/>
                <a:ea typeface="MS Mincho" panose="02020609040205080304" pitchFamily="49" charset="-128"/>
              </a:rPr>
              <a:t>Student Info</a:t>
            </a:r>
            <a:r>
              <a:rPr lang="en-US" sz="2800">
                <a:effectLst/>
                <a:ea typeface="MS Mincho" panose="02020609040205080304" pitchFamily="49" charset="-128"/>
              </a:rPr>
              <a:t>” tab includes two additional tabs, “</a:t>
            </a:r>
            <a:r>
              <a:rPr lang="en-US" sz="2800" b="1">
                <a:effectLst/>
                <a:ea typeface="MS Mincho" panose="02020609040205080304" pitchFamily="49" charset="-128"/>
              </a:rPr>
              <a:t>Bio-Info</a:t>
            </a:r>
            <a:r>
              <a:rPr lang="en-US" sz="2800">
                <a:effectLst/>
                <a:ea typeface="MS Mincho" panose="02020609040205080304" pitchFamily="49" charset="-128"/>
              </a:rPr>
              <a:t>” and “</a:t>
            </a:r>
            <a:r>
              <a:rPr lang="en-US" sz="2800" b="1">
                <a:effectLst/>
                <a:ea typeface="MS Mincho" panose="02020609040205080304" pitchFamily="49" charset="-128"/>
              </a:rPr>
              <a:t>Contact-Info</a:t>
            </a:r>
            <a:r>
              <a:rPr lang="en-US" sz="2800">
                <a:effectLst/>
                <a:ea typeface="MS Mincho" panose="02020609040205080304" pitchFamily="49" charset="-128"/>
              </a:rPr>
              <a:t>”. </a:t>
            </a:r>
          </a:p>
          <a:p>
            <a:pPr marR="0" lvl="0">
              <a:lnSpc>
                <a:spcPct val="115000"/>
              </a:lnSpc>
              <a:spcBef>
                <a:spcPts val="500"/>
              </a:spcBef>
              <a:spcAft>
                <a:spcPts val="0"/>
              </a:spcAft>
              <a:buSzPts val="1000"/>
            </a:pPr>
            <a:endParaRPr lang="en-US" sz="3200">
              <a:effectLst/>
              <a:ea typeface="MS Mincho" panose="02020609040205080304" pitchFamily="49" charset="-128"/>
            </a:endParaRPr>
          </a:p>
        </p:txBody>
      </p:sp>
      <p:pic>
        <p:nvPicPr>
          <p:cNvPr id="3" name="Picture 2" descr="Screenshot of Gary Smith's &quot;Student Info&quot; tab. The &quot;Student Info&quot; tab is highlighted. Under this tab, there are two additional tabs: Bio-Info and Contact-Info. ">
            <a:extLst>
              <a:ext uri="{FF2B5EF4-FFF2-40B4-BE49-F238E27FC236}">
                <a16:creationId xmlns:a16="http://schemas.microsoft.com/office/drawing/2014/main" id="{994DED84-5E9C-7E9D-4A54-9BDB40644577}"/>
              </a:ext>
            </a:extLst>
          </p:cNvPr>
          <p:cNvPicPr>
            <a:picLocks noChangeAspect="1"/>
          </p:cNvPicPr>
          <p:nvPr/>
        </p:nvPicPr>
        <p:blipFill>
          <a:blip r:embed="rId3"/>
          <a:stretch>
            <a:fillRect/>
          </a:stretch>
        </p:blipFill>
        <p:spPr>
          <a:xfrm>
            <a:off x="6482927" y="1723660"/>
            <a:ext cx="5423535" cy="4176395"/>
          </a:xfrm>
          <a:prstGeom prst="rect">
            <a:avLst/>
          </a:prstGeom>
          <a:ln>
            <a:solidFill>
              <a:schemeClr val="tx1"/>
            </a:solidFill>
          </a:ln>
        </p:spPr>
      </p:pic>
      <p:sp>
        <p:nvSpPr>
          <p:cNvPr id="4" name="Rectangle 3">
            <a:extLst>
              <a:ext uri="{FF2B5EF4-FFF2-40B4-BE49-F238E27FC236}">
                <a16:creationId xmlns:a16="http://schemas.microsoft.com/office/drawing/2014/main" id="{F2BFE1E7-3369-2110-27E4-F2D018B0AC67}"/>
              </a:ext>
              <a:ext uri="{C183D7F6-B498-43B3-948B-1728B52AA6E4}">
                <adec:decorative xmlns:adec="http://schemas.microsoft.com/office/drawing/2017/decorative" val="1"/>
              </a:ext>
            </a:extLst>
          </p:cNvPr>
          <p:cNvSpPr/>
          <p:nvPr/>
        </p:nvSpPr>
        <p:spPr>
          <a:xfrm rot="10800000" flipV="1">
            <a:off x="7164477" y="2292924"/>
            <a:ext cx="640715" cy="23622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Rounded Corners 4" descr="Return to table of contents button.">
            <a:hlinkClick r:id="rId4"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E728B33F-34F1-8C30-6263-EC8074B2E2DC}"/>
              </a:ext>
              <a:ext uri="{C183D7F6-B498-43B3-948B-1728B52AA6E4}">
                <adec:decorative xmlns:adec="http://schemas.microsoft.com/office/drawing/2017/decorative" val="1"/>
              </a:ext>
            </a:extLst>
          </p:cNvPr>
          <p:cNvSpPr/>
          <p:nvPr/>
        </p:nvSpPr>
        <p:spPr>
          <a:xfrm rot="10800000" flipV="1">
            <a:off x="6550766" y="3066686"/>
            <a:ext cx="1107333" cy="23622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427434441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A8DE5-178F-B1B7-10AD-4B16905E29F4}"/>
              </a:ext>
            </a:extLst>
          </p:cNvPr>
          <p:cNvSpPr txBox="1">
            <a:spLocks noGrp="1"/>
          </p:cNvSpPr>
          <p:nvPr>
            <p:ph type="title" idx="4294967295"/>
          </p:nvPr>
        </p:nvSpPr>
        <p:spPr>
          <a:xfrm>
            <a:off x="381000" y="231915"/>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nn-NO" sz="3600" b="1" i="0" u="none" strike="noStrike" kern="1200" cap="none" spc="75" normalizeH="0" baseline="0" noProof="0">
                <a:ln>
                  <a:noFill/>
                </a:ln>
                <a:solidFill>
                  <a:srgbClr val="0E7BBA"/>
                </a:solidFill>
                <a:effectLst/>
                <a:uLnTx/>
                <a:uFillTx/>
                <a:latin typeface="Calibri"/>
                <a:cs typeface="Calibri"/>
                <a:hlinkClick r:id="rId2" action="ppaction://hlinksldjump">
                  <a:extLst>
                    <a:ext uri="{A12FA001-AC4F-418D-AE19-62706E023703}">
                      <ahyp:hlinkClr xmlns:ahyp="http://schemas.microsoft.com/office/drawing/2018/hyperlinkcolor" val="tx"/>
                    </a:ext>
                  </a:extLst>
                </a:hlinkClick>
              </a:rPr>
              <a:t>Student Profile – Student Info </a:t>
            </a:r>
            <a:r>
              <a:rPr lang="nn-NO"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Tab Cont'd</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hlinkClick r:id="rId3" action="ppaction://hlinksldjump">
                <a:extLst>
                  <a:ext uri="{A12FA001-AC4F-418D-AE19-62706E023703}">
                    <ahyp:hlinkClr xmlns:ahyp="http://schemas.microsoft.com/office/drawing/2018/hyperlinkcolor" val="tx"/>
                  </a:ext>
                </a:extLst>
              </a:hlinkClick>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380999" y="1333232"/>
            <a:ext cx="6562725" cy="5283200"/>
          </a:xfrm>
        </p:spPr>
        <p:txBody>
          <a:bodyPr/>
          <a:lstStyle/>
          <a:p>
            <a:pPr marR="0" lvl="0">
              <a:lnSpc>
                <a:spcPct val="115000"/>
              </a:lnSpc>
              <a:spcBef>
                <a:spcPts val="0"/>
              </a:spcBef>
              <a:spcAft>
                <a:spcPts val="0"/>
              </a:spcAft>
            </a:pPr>
            <a:r>
              <a:rPr lang="en-US" sz="2800">
                <a:effectLst/>
                <a:ea typeface="MS Mincho" panose="02020609040205080304" pitchFamily="49" charset="-128"/>
              </a:rPr>
              <a:t>Section 1: The “</a:t>
            </a:r>
            <a:r>
              <a:rPr lang="en-US" sz="2800" b="1">
                <a:effectLst/>
                <a:ea typeface="MS Mincho" panose="02020609040205080304" pitchFamily="49" charset="-128"/>
              </a:rPr>
              <a:t>Bio-Info</a:t>
            </a:r>
            <a:r>
              <a:rPr lang="en-US" sz="2800">
                <a:effectLst/>
                <a:ea typeface="MS Mincho" panose="02020609040205080304" pitchFamily="49" charset="-128"/>
              </a:rPr>
              <a:t>” tab lists a student’s personal information, such as “First name”, “Last name”, </a:t>
            </a:r>
            <a:r>
              <a:rPr lang="en-US" sz="2800">
                <a:ea typeface="MS Mincho" panose="02020609040205080304" pitchFamily="49" charset="-128"/>
              </a:rPr>
              <a:t>“D</a:t>
            </a:r>
            <a:r>
              <a:rPr lang="en-US" sz="2800">
                <a:effectLst/>
                <a:ea typeface="MS Mincho" panose="02020609040205080304" pitchFamily="49" charset="-128"/>
              </a:rPr>
              <a:t>ate of birth”, and “Student ID”. </a:t>
            </a:r>
            <a:endParaRPr lang="en-US" sz="2400">
              <a:ea typeface="MS Mincho" panose="02020609040205080304" pitchFamily="49" charset="-128"/>
            </a:endParaRPr>
          </a:p>
          <a:p>
            <a:pPr marR="0" lvl="0">
              <a:lnSpc>
                <a:spcPct val="115000"/>
              </a:lnSpc>
              <a:spcBef>
                <a:spcPts val="0"/>
              </a:spcBef>
              <a:spcAft>
                <a:spcPts val="0"/>
              </a:spcAft>
            </a:pPr>
            <a:endParaRPr lang="en-US" sz="2400">
              <a:ea typeface="MS Mincho" panose="02020609040205080304" pitchFamily="49" charset="-128"/>
            </a:endParaRPr>
          </a:p>
          <a:p>
            <a:pPr marR="0" lvl="0">
              <a:lnSpc>
                <a:spcPct val="115000"/>
              </a:lnSpc>
              <a:spcBef>
                <a:spcPts val="0"/>
              </a:spcBef>
              <a:spcAft>
                <a:spcPts val="0"/>
              </a:spcAft>
            </a:pPr>
            <a:r>
              <a:rPr lang="en-US" i="1">
                <a:effectLst/>
                <a:ea typeface="MS Mincho" panose="02020609040205080304" pitchFamily="49" charset="-128"/>
              </a:rPr>
              <a:t>Note: </a:t>
            </a:r>
          </a:p>
          <a:p>
            <a:pPr marL="342900" marR="0" lvl="0" indent="-342900">
              <a:lnSpc>
                <a:spcPct val="115000"/>
              </a:lnSpc>
              <a:spcBef>
                <a:spcPts val="0"/>
              </a:spcBef>
              <a:spcAft>
                <a:spcPts val="0"/>
              </a:spcAft>
              <a:buFont typeface="Arial" panose="020B0604020202020204" pitchFamily="34" charset="0"/>
              <a:buChar char="•"/>
            </a:pPr>
            <a:r>
              <a:rPr lang="en-US" i="1">
                <a:effectLst/>
                <a:ea typeface="MS Mincho" panose="02020609040205080304" pitchFamily="49" charset="-128"/>
              </a:rPr>
              <a:t>Information can be updated in the corresponding fields, excluding the Date of Birth. If the Date of Birth is inaccurate, students need to reach out to VA and request their information is correctly updated.</a:t>
            </a:r>
          </a:p>
          <a:p>
            <a:pPr marR="0" lvl="0">
              <a:lnSpc>
                <a:spcPct val="115000"/>
              </a:lnSpc>
              <a:spcBef>
                <a:spcPts val="0"/>
              </a:spcBef>
              <a:spcAft>
                <a:spcPts val="0"/>
              </a:spcAft>
            </a:pPr>
            <a:endParaRPr lang="en-US" i="1">
              <a:effectLst/>
              <a:ea typeface="MS Mincho" panose="02020609040205080304" pitchFamily="49" charset="-128"/>
            </a:endParaRPr>
          </a:p>
          <a:p>
            <a:pPr marR="0" lvl="0">
              <a:lnSpc>
                <a:spcPct val="115000"/>
              </a:lnSpc>
              <a:spcBef>
                <a:spcPts val="500"/>
              </a:spcBef>
              <a:spcAft>
                <a:spcPts val="0"/>
              </a:spcAft>
              <a:buSzPts val="1000"/>
            </a:pPr>
            <a:endParaRPr lang="en-US" sz="4400">
              <a:effectLst/>
              <a:ea typeface="MS Mincho" panose="02020609040205080304" pitchFamily="49" charset="-128"/>
            </a:endParaRPr>
          </a:p>
        </p:txBody>
      </p:sp>
      <p:pic>
        <p:nvPicPr>
          <p:cNvPr id="6" name="Picture 5" descr="Screenshot of Gary Smith's Bio-Info section under the &quot;Student Info&quot; tab. Includes First name, Middle name, Last name, Suffix, Date of Birth, and Student ID number. ">
            <a:extLst>
              <a:ext uri="{FF2B5EF4-FFF2-40B4-BE49-F238E27FC236}">
                <a16:creationId xmlns:a16="http://schemas.microsoft.com/office/drawing/2014/main" id="{F6823601-F941-171D-A132-C81527F059D5}"/>
              </a:ext>
            </a:extLst>
          </p:cNvPr>
          <p:cNvPicPr>
            <a:picLocks noChangeAspect="1"/>
          </p:cNvPicPr>
          <p:nvPr/>
        </p:nvPicPr>
        <p:blipFill rotWithShape="1">
          <a:blip r:embed="rId4"/>
          <a:srcRect r="28011"/>
          <a:stretch/>
        </p:blipFill>
        <p:spPr bwMode="auto">
          <a:xfrm>
            <a:off x="7420739" y="1491575"/>
            <a:ext cx="3379470" cy="4561205"/>
          </a:xfrm>
          <a:prstGeom prst="rect">
            <a:avLst/>
          </a:prstGeom>
          <a:ln>
            <a:solidFill>
              <a:schemeClr val="tx1"/>
            </a:solid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9CEC4AC8-BEB6-0C8E-CA74-3CEABA9E6781}"/>
              </a:ext>
              <a:ext uri="{C183D7F6-B498-43B3-948B-1728B52AA6E4}">
                <adec:decorative xmlns:adec="http://schemas.microsoft.com/office/drawing/2017/decorative" val="1"/>
              </a:ext>
            </a:extLst>
          </p:cNvPr>
          <p:cNvSpPr/>
          <p:nvPr/>
        </p:nvSpPr>
        <p:spPr>
          <a:xfrm rot="10800000" flipV="1">
            <a:off x="7620598" y="1633498"/>
            <a:ext cx="476250" cy="20955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Rounded Corners 4" descr="Return to table of contents button.">
            <a:hlinkClick r:id="rId5"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68573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381000"/>
            <a:ext cx="11430000" cy="990600"/>
          </a:xfrm>
        </p:spPr>
        <p:txBody>
          <a:bodyPr/>
          <a:lstStyle/>
          <a:p>
            <a:r>
              <a:rPr lang="en-US" b="1" spc="75">
                <a:solidFill>
                  <a:srgbClr val="00427A"/>
                </a:solidFill>
                <a:effectLst/>
                <a:hlinkClick r:id="rId2" action="ppaction://hlinksldjump"/>
              </a:rPr>
              <a:t>Accessing the VA Education Platform </a:t>
            </a:r>
            <a:br>
              <a:rPr lang="en-US" b="1" spc="75">
                <a:solidFill>
                  <a:srgbClr val="00427A"/>
                </a:solidFill>
                <a:effectLst/>
                <a:hlinkClick r:id="rId2" action="ppaction://hlinksldjump"/>
              </a:rPr>
            </a:br>
            <a:endParaRPr lang="en-US" sz="6000">
              <a:hlinkClick r:id="rId2" action="ppaction://hlinksldjump"/>
            </a:endParaRPr>
          </a:p>
        </p:txBody>
      </p:sp>
      <p:sp>
        <p:nvSpPr>
          <p:cNvPr id="3" name="Content Placeholder 2">
            <a:extLst>
              <a:ext uri="{FF2B5EF4-FFF2-40B4-BE49-F238E27FC236}">
                <a16:creationId xmlns:a16="http://schemas.microsoft.com/office/drawing/2014/main" id="{2FE295F2-9E5A-74A5-9BD4-FF2BB3720B20}"/>
              </a:ext>
            </a:extLst>
          </p:cNvPr>
          <p:cNvSpPr>
            <a:spLocks noGrp="1"/>
          </p:cNvSpPr>
          <p:nvPr>
            <p:ph sz="quarter" idx="10"/>
          </p:nvPr>
        </p:nvSpPr>
        <p:spPr>
          <a:xfrm>
            <a:off x="381001" y="1371601"/>
            <a:ext cx="5755602" cy="4940300"/>
          </a:xfrm>
          <a:ln>
            <a:solidFill>
              <a:schemeClr val="bg1"/>
            </a:solidFill>
          </a:ln>
        </p:spPr>
        <p:txBody>
          <a:bodyPr vert="horz" lIns="0" tIns="0" rIns="0" bIns="0" rtlCol="0" anchor="t">
            <a:noAutofit/>
          </a:bodyPr>
          <a:lstStyle/>
          <a:p>
            <a:pPr marL="514350" marR="0" lvl="0" indent="-514350">
              <a:spcBef>
                <a:spcPts val="600"/>
              </a:spcBef>
              <a:spcAft>
                <a:spcPts val="0"/>
              </a:spcAft>
              <a:buFont typeface="+mj-lt"/>
              <a:buAutoNum type="arabicPeriod"/>
            </a:pPr>
            <a:r>
              <a:rPr lang="en-US" sz="2800">
                <a:effectLst/>
                <a:latin typeface="Calibri"/>
                <a:ea typeface="MS Mincho"/>
                <a:cs typeface="Calibri"/>
              </a:rPr>
              <a:t>Navigate to the </a:t>
            </a:r>
            <a:r>
              <a:rPr lang="en-US" sz="2800" u="sng">
                <a:solidFill>
                  <a:srgbClr val="0000FF"/>
                </a:solidFill>
                <a:effectLst/>
                <a:latin typeface="Calibri"/>
                <a:ea typeface="MS Mincho"/>
                <a:cs typeface="Calibri"/>
                <a:hlinkClick r:id="rId3"/>
              </a:rPr>
              <a:t>VA Education Platform sign-in page</a:t>
            </a:r>
            <a:r>
              <a:rPr lang="en-US" sz="2800">
                <a:effectLst/>
                <a:latin typeface="Calibri"/>
                <a:ea typeface="MS Mincho"/>
                <a:cs typeface="Calibri"/>
              </a:rPr>
              <a:t> and select “</a:t>
            </a:r>
            <a:r>
              <a:rPr lang="en-US" sz="2800" b="1">
                <a:effectLst/>
                <a:latin typeface="Calibri"/>
                <a:ea typeface="MS Mincho"/>
                <a:cs typeface="Calibri"/>
              </a:rPr>
              <a:t>SSOe</a:t>
            </a:r>
            <a:r>
              <a:rPr lang="en-US" sz="2800">
                <a:effectLst/>
                <a:latin typeface="Calibri"/>
                <a:ea typeface="MS Mincho"/>
                <a:cs typeface="Calibri"/>
              </a:rPr>
              <a:t>”. The “e” stands for “external”.</a:t>
            </a:r>
          </a:p>
          <a:p>
            <a:pPr marR="0" lvl="0">
              <a:spcBef>
                <a:spcPts val="600"/>
              </a:spcBef>
              <a:spcAft>
                <a:spcPts val="0"/>
              </a:spcAft>
            </a:pPr>
            <a:endParaRPr lang="en-US" i="1">
              <a:effectLst/>
              <a:latin typeface="Calibri"/>
              <a:ea typeface="MS Mincho"/>
              <a:cs typeface="Calibri"/>
            </a:endParaRPr>
          </a:p>
          <a:p>
            <a:pPr marR="0" lvl="0">
              <a:spcBef>
                <a:spcPts val="600"/>
              </a:spcBef>
              <a:spcAft>
                <a:spcPts val="0"/>
              </a:spcAft>
            </a:pPr>
            <a:r>
              <a:rPr lang="en-US" i="1">
                <a:ea typeface="MS Mincho" panose="02020609040205080304" pitchFamily="49" charset="-128"/>
              </a:rPr>
              <a:t>Note: Please have your SSN, driver’s license/passport, mobile phone number, and work email address on hand. Provide these documents for initial identity verification. Identity verification keeps your information safe and prevent fraud.</a:t>
            </a:r>
            <a:endParaRPr lang="en-US" i="1">
              <a:effectLst/>
              <a:ea typeface="MS Mincho" panose="02020609040205080304" pitchFamily="49" charset="-128"/>
            </a:endParaRPr>
          </a:p>
        </p:txBody>
      </p:sp>
      <p:pic>
        <p:nvPicPr>
          <p:cNvPr id="4" name="Picture 3" descr="A screenshot of the sign in page for the VA Education Portal. There are two options for signing in with an existing account: SSOe or SSOi. There is a highlight box instructing the user to select the SSOe option. ">
            <a:extLst>
              <a:ext uri="{FF2B5EF4-FFF2-40B4-BE49-F238E27FC236}">
                <a16:creationId xmlns:a16="http://schemas.microsoft.com/office/drawing/2014/main" id="{CF32097C-534B-F135-06E9-DAE7D4A7F77E}"/>
              </a:ext>
            </a:extLst>
          </p:cNvPr>
          <p:cNvPicPr>
            <a:picLocks noChangeAspect="1"/>
          </p:cNvPicPr>
          <p:nvPr/>
        </p:nvPicPr>
        <p:blipFill rotWithShape="1">
          <a:blip r:embed="rId4">
            <a:extLst>
              <a:ext uri="{28A0092B-C50C-407E-A947-70E740481C1C}">
                <a14:useLocalDpi xmlns:a14="http://schemas.microsoft.com/office/drawing/2010/main" val="0"/>
              </a:ext>
            </a:extLst>
          </a:blip>
          <a:srcRect r="20562"/>
          <a:stretch/>
        </p:blipFill>
        <p:spPr bwMode="auto">
          <a:xfrm>
            <a:off x="6301035" y="1579765"/>
            <a:ext cx="5345533" cy="4163090"/>
          </a:xfrm>
          <a:prstGeom prst="rect">
            <a:avLst/>
          </a:prstGeom>
          <a:noFill/>
          <a:ln>
            <a:solidFill>
              <a:schemeClr val="tx1"/>
            </a:solidFill>
          </a:ln>
        </p:spPr>
      </p:pic>
      <p:sp>
        <p:nvSpPr>
          <p:cNvPr id="5" name="Rectangle 4">
            <a:extLst>
              <a:ext uri="{FF2B5EF4-FFF2-40B4-BE49-F238E27FC236}">
                <a16:creationId xmlns:a16="http://schemas.microsoft.com/office/drawing/2014/main" id="{A151D2ED-91EE-36B6-6511-B6955B470EA9}"/>
              </a:ext>
              <a:ext uri="{C183D7F6-B498-43B3-948B-1728B52AA6E4}">
                <adec:decorative xmlns:adec="http://schemas.microsoft.com/office/drawing/2017/decorative" val="1"/>
              </a:ext>
            </a:extLst>
          </p:cNvPr>
          <p:cNvSpPr/>
          <p:nvPr/>
        </p:nvSpPr>
        <p:spPr>
          <a:xfrm>
            <a:off x="7042701" y="3005523"/>
            <a:ext cx="1967196" cy="300759"/>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Rectangle: Rounded Corners 5" descr="Return to table of contents button.">
            <a:hlinkClick r:id="rId5" action="ppaction://hlinksldjump"/>
            <a:extLst>
              <a:ext uri="{FF2B5EF4-FFF2-40B4-BE49-F238E27FC236}">
                <a16:creationId xmlns:a16="http://schemas.microsoft.com/office/drawing/2014/main" id="{0DCD6369-0A42-E90D-D12F-561245F8982C}"/>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5"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Tree>
    <p:extLst>
      <p:ext uri="{BB962C8B-B14F-4D97-AF65-F5344CB8AC3E}">
        <p14:creationId xmlns:p14="http://schemas.microsoft.com/office/powerpoint/2010/main" val="14341696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27B0164-BA8E-9C15-98B9-EF67780AD3F0}"/>
              </a:ext>
            </a:extLst>
          </p:cNvPr>
          <p:cNvSpPr txBox="1">
            <a:spLocks noGrp="1"/>
          </p:cNvSpPr>
          <p:nvPr>
            <p:ph type="title" idx="4294967295"/>
          </p:nvPr>
        </p:nvSpPr>
        <p:spPr>
          <a:xfrm>
            <a:off x="381000" y="231915"/>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nn-NO" sz="3600" b="1" i="0" u="none" strike="noStrike" kern="1200" cap="none" spc="75" normalizeH="0" baseline="0" noProof="0">
                <a:ln>
                  <a:noFill/>
                </a:ln>
                <a:solidFill>
                  <a:srgbClr val="00427A"/>
                </a:solidFill>
                <a:effectLst/>
                <a:uLnTx/>
                <a:uFillTx/>
                <a:latin typeface="Calibri"/>
                <a:cs typeface="Calibri"/>
                <a:hlinkClick r:id="rId2" action="ppaction://hlinksldjump"/>
              </a:rPr>
              <a:t>Student Profile – Student Info Tab Cont'd 1</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381000" y="1359793"/>
            <a:ext cx="5715000" cy="4753466"/>
          </a:xfrm>
        </p:spPr>
        <p:txBody>
          <a:bodyPr/>
          <a:lstStyle/>
          <a:p>
            <a:pPr marR="0" lvl="0">
              <a:lnSpc>
                <a:spcPct val="115000"/>
              </a:lnSpc>
              <a:spcBef>
                <a:spcPts val="0"/>
              </a:spcBef>
              <a:spcAft>
                <a:spcPts val="1200"/>
              </a:spcAft>
            </a:pPr>
            <a:r>
              <a:rPr lang="en-US" sz="2800">
                <a:effectLst/>
                <a:ea typeface="MS Mincho" panose="02020609040205080304" pitchFamily="49" charset="-128"/>
              </a:rPr>
              <a:t>Section 2: The “</a:t>
            </a:r>
            <a:r>
              <a:rPr lang="en-US" sz="2800" b="1">
                <a:effectLst/>
                <a:ea typeface="MS Mincho" panose="02020609040205080304" pitchFamily="49" charset="-128"/>
              </a:rPr>
              <a:t>Contact-Info</a:t>
            </a:r>
            <a:r>
              <a:rPr lang="en-US" sz="2800">
                <a:effectLst/>
                <a:ea typeface="MS Mincho" panose="02020609040205080304" pitchFamily="49" charset="-128"/>
              </a:rPr>
              <a:t>” tab includes a student’s phone number, email address, and mailing address.</a:t>
            </a:r>
          </a:p>
          <a:p>
            <a:pPr marR="0" lvl="0">
              <a:lnSpc>
                <a:spcPct val="115000"/>
              </a:lnSpc>
              <a:spcBef>
                <a:spcPts val="0"/>
              </a:spcBef>
              <a:spcAft>
                <a:spcPts val="1200"/>
              </a:spcAft>
            </a:pPr>
            <a:endParaRPr lang="en-US" sz="2800">
              <a:ea typeface="MS Mincho" panose="02020609040205080304" pitchFamily="49" charset="-128"/>
            </a:endParaRPr>
          </a:p>
          <a:p>
            <a:pPr marR="0" lvl="0">
              <a:lnSpc>
                <a:spcPct val="115000"/>
              </a:lnSpc>
              <a:spcBef>
                <a:spcPts val="0"/>
              </a:spcBef>
              <a:spcAft>
                <a:spcPts val="1200"/>
              </a:spcAft>
            </a:pPr>
            <a:endParaRPr lang="en-US" sz="2800">
              <a:ea typeface="MS Mincho" panose="02020609040205080304" pitchFamily="49" charset="-128"/>
            </a:endParaRPr>
          </a:p>
          <a:p>
            <a:pPr marR="0" lvl="0">
              <a:lnSpc>
                <a:spcPct val="115000"/>
              </a:lnSpc>
              <a:spcBef>
                <a:spcPts val="0"/>
              </a:spcBef>
              <a:spcAft>
                <a:spcPts val="1200"/>
              </a:spcAft>
            </a:pPr>
            <a:r>
              <a:rPr lang="en-US" i="1">
                <a:effectLst/>
                <a:ea typeface="MS Mincho" panose="02020609040205080304" pitchFamily="49" charset="-128"/>
              </a:rPr>
              <a:t>Note: Please do not change </a:t>
            </a:r>
            <a:r>
              <a:rPr lang="en-US" i="1">
                <a:ea typeface="MS Mincho" panose="02020609040205080304" pitchFamily="49" charset="-128"/>
              </a:rPr>
              <a:t>the contact information. If any of the fields are inaccurate have the student reach out to VA to request their information is correctly updated.</a:t>
            </a:r>
            <a:endParaRPr lang="en-US" i="1">
              <a:effectLst/>
              <a:ea typeface="MS Mincho" panose="02020609040205080304" pitchFamily="49" charset="-128"/>
            </a:endParaRPr>
          </a:p>
        </p:txBody>
      </p:sp>
      <p:pic>
        <p:nvPicPr>
          <p:cNvPr id="6" name="Picture 5" descr="Screenshot of Gary Smith's Contact-Info section under the &quot;Student Info&quot; tab. Includes Mobile phone number, home phone number, email address, and mailing address. ">
            <a:extLst>
              <a:ext uri="{FF2B5EF4-FFF2-40B4-BE49-F238E27FC236}">
                <a16:creationId xmlns:a16="http://schemas.microsoft.com/office/drawing/2014/main" id="{212712D8-6CDF-16B6-2824-8DAC4FC557DF}"/>
              </a:ext>
            </a:extLst>
          </p:cNvPr>
          <p:cNvPicPr>
            <a:picLocks noChangeAspect="1"/>
          </p:cNvPicPr>
          <p:nvPr/>
        </p:nvPicPr>
        <p:blipFill rotWithShape="1">
          <a:blip r:embed="rId3"/>
          <a:srcRect r="15855"/>
          <a:stretch/>
        </p:blipFill>
        <p:spPr bwMode="auto">
          <a:xfrm>
            <a:off x="7299833" y="1525547"/>
            <a:ext cx="3538220" cy="4493260"/>
          </a:xfrm>
          <a:prstGeom prst="rect">
            <a:avLst/>
          </a:prstGeom>
          <a:ln>
            <a:solidFill>
              <a:schemeClr val="tx1"/>
            </a:solid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1E36648B-14ED-4F85-E2D2-B00580C30B29}"/>
              </a:ext>
              <a:ext uri="{C183D7F6-B498-43B3-948B-1728B52AA6E4}">
                <adec:decorative xmlns:adec="http://schemas.microsoft.com/office/drawing/2017/decorative" val="1"/>
              </a:ext>
            </a:extLst>
          </p:cNvPr>
          <p:cNvSpPr/>
          <p:nvPr/>
        </p:nvSpPr>
        <p:spPr>
          <a:xfrm rot="10800000" flipV="1">
            <a:off x="7922962" y="1584566"/>
            <a:ext cx="640715" cy="192405"/>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Rounded Corners 4" descr="Return to table of contents button.">
            <a:hlinkClick r:id="rId4"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86985802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46AD8A9-D921-4FB5-4145-76384DF9D6E2}"/>
              </a:ext>
            </a:extLst>
          </p:cNvPr>
          <p:cNvSpPr txBox="1">
            <a:spLocks noGrp="1"/>
          </p:cNvSpPr>
          <p:nvPr>
            <p:ph type="title" idx="4294967295"/>
          </p:nvPr>
        </p:nvSpPr>
        <p:spPr>
          <a:xfrm>
            <a:off x="2602028" y="2725611"/>
            <a:ext cx="8656320" cy="16538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all" spc="75" normalizeH="0" baseline="0" noProof="0">
                <a:ln>
                  <a:noFill/>
                </a:ln>
                <a:solidFill>
                  <a:schemeClr val="tx1"/>
                </a:solidFill>
                <a:effectLst/>
                <a:uLnTx/>
                <a:uFillTx/>
                <a:latin typeface="Myriad Pro" panose="020B0703030403020204" pitchFamily="34" charset="0"/>
                <a:ea typeface="+mj-ea"/>
                <a:cs typeface="Calibri" panose="020F0502020204030204" pitchFamily="34" charset="0"/>
              </a:rPr>
              <a:t>PROGRAMS TAB</a:t>
            </a:r>
            <a:endParaRPr kumimoji="0" lang="en-US" sz="9600" b="1" i="0" u="none" strike="noStrike" kern="1200" cap="none" spc="0" normalizeH="0" baseline="0" noProof="0">
              <a:ln>
                <a:noFill/>
              </a:ln>
              <a:solidFill>
                <a:schemeClr val="tx1"/>
              </a:solidFill>
              <a:effectLst/>
              <a:uLnTx/>
              <a:uFillTx/>
              <a:latin typeface="Myriad Pro" panose="020B0703030403020204" pitchFamily="34" charset="0"/>
              <a:ea typeface="+mj-ea"/>
              <a:cs typeface="Calibri" panose="020F0502020204030204" pitchFamily="34" charset="0"/>
            </a:endParaRPr>
          </a:p>
        </p:txBody>
      </p:sp>
      <p:sp>
        <p:nvSpPr>
          <p:cNvPr id="7" name="TextBox 6">
            <a:extLst>
              <a:ext uri="{FF2B5EF4-FFF2-40B4-BE49-F238E27FC236}">
                <a16:creationId xmlns:a16="http://schemas.microsoft.com/office/drawing/2014/main" id="{CEB9C01C-CF3D-DE4A-08C4-6E9FA12CD2B4}"/>
              </a:ext>
            </a:extLst>
          </p:cNvPr>
          <p:cNvSpPr txBox="1"/>
          <p:nvPr/>
        </p:nvSpPr>
        <p:spPr>
          <a:xfrm>
            <a:off x="2602027" y="2666800"/>
            <a:ext cx="7247825" cy="523220"/>
          </a:xfrm>
          <a:prstGeom prst="rect">
            <a:avLst/>
          </a:prstGeom>
          <a:noFill/>
        </p:spPr>
        <p:txBody>
          <a:bodyPr wrap="square">
            <a:spAutoFit/>
          </a:bodyPr>
          <a:lstStyle/>
          <a:p>
            <a:r>
              <a:rPr lang="en-US" sz="2800" cap="all" spc="75">
                <a:latin typeface="Myriad Pro" panose="020B0703030403020204" pitchFamily="34" charset="0"/>
              </a:rPr>
              <a:t>STUDENT PROFILE</a:t>
            </a:r>
            <a:endParaRPr lang="en-US" sz="2800"/>
          </a:p>
        </p:txBody>
      </p:sp>
    </p:spTree>
    <p:extLst>
      <p:ext uri="{BB962C8B-B14F-4D97-AF65-F5344CB8AC3E}">
        <p14:creationId xmlns:p14="http://schemas.microsoft.com/office/powerpoint/2010/main" val="12933989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39519"/>
            <a:ext cx="10698332" cy="924341"/>
          </a:xfrm>
        </p:spPr>
        <p:txBody>
          <a:bodyPr/>
          <a:lstStyle/>
          <a:p>
            <a:pPr marL="0" marR="0" indent="0">
              <a:lnSpc>
                <a:spcPct val="115000"/>
              </a:lnSpc>
              <a:spcBef>
                <a:spcPts val="1500"/>
              </a:spcBef>
              <a:spcAft>
                <a:spcPts val="0"/>
              </a:spcAft>
            </a:pPr>
            <a:r>
              <a:rPr lang="en-US" spc="75">
                <a:solidFill>
                  <a:srgbClr val="0E7BBA"/>
                </a:solidFill>
                <a:hlinkClick r:id="rId2" action="ppaction://hlinksldjump">
                  <a:extLst>
                    <a:ext uri="{A12FA001-AC4F-418D-AE19-62706E023703}">
                      <ahyp:hlinkClr xmlns:ahyp="http://schemas.microsoft.com/office/drawing/2018/hyperlinkcolor" val="tx"/>
                    </a:ext>
                  </a:extLst>
                </a:hlinkClick>
              </a:rPr>
              <a:t>Student Profile – Programs Tab</a:t>
            </a:r>
            <a:endParaRPr lang="en-US" b="1" spc="75">
              <a:solidFill>
                <a:srgbClr val="0E7BBA"/>
              </a:solidFill>
              <a:effectLst/>
              <a:hlinkClick r:id="rId2" action="ppaction://hlinksldjump">
                <a:extLst>
                  <a:ext uri="{A12FA001-AC4F-418D-AE19-62706E023703}">
                    <ahyp:hlinkClr xmlns:ahyp="http://schemas.microsoft.com/office/drawing/2018/hyperlinkcolor" val="tx"/>
                  </a:ext>
                </a:extLst>
              </a:hlinkClick>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168965" y="1335281"/>
            <a:ext cx="5490259" cy="5283200"/>
          </a:xfrm>
        </p:spPr>
        <p:txBody>
          <a:bodyPr/>
          <a:lstStyle/>
          <a:p>
            <a:pPr marL="228600" marR="0">
              <a:lnSpc>
                <a:spcPct val="115000"/>
              </a:lnSpc>
              <a:spcBef>
                <a:spcPts val="0"/>
              </a:spcBef>
              <a:spcAft>
                <a:spcPts val="0"/>
              </a:spcAft>
            </a:pPr>
            <a:r>
              <a:rPr lang="en-US" sz="2800">
                <a:effectLst/>
                <a:ea typeface="MS Mincho" panose="02020609040205080304" pitchFamily="49" charset="-128"/>
              </a:rPr>
              <a:t>The third tab in the student </a:t>
            </a:r>
            <a:r>
              <a:rPr lang="en-US" sz="2800">
                <a:ea typeface="MS Mincho" panose="02020609040205080304" pitchFamily="49" charset="-128"/>
              </a:rPr>
              <a:t>p</a:t>
            </a:r>
            <a:r>
              <a:rPr lang="en-US" sz="2800">
                <a:effectLst/>
                <a:ea typeface="MS Mincho" panose="02020609040205080304" pitchFamily="49" charset="-128"/>
              </a:rPr>
              <a:t>rofile is the “</a:t>
            </a:r>
            <a:r>
              <a:rPr lang="en-US" sz="2800" b="1">
                <a:effectLst/>
                <a:ea typeface="MS Mincho" panose="02020609040205080304" pitchFamily="49" charset="-128"/>
              </a:rPr>
              <a:t>Programs</a:t>
            </a:r>
            <a:r>
              <a:rPr lang="en-US" sz="2800">
                <a:effectLst/>
                <a:ea typeface="MS Mincho" panose="02020609040205080304" pitchFamily="49" charset="-128"/>
              </a:rPr>
              <a:t>” tab, which displays both previous and current programs a student is enrolled in by facility. The top program listed is the current or active program the student is pursuing. </a:t>
            </a:r>
          </a:p>
        </p:txBody>
      </p:sp>
      <p:sp>
        <p:nvSpPr>
          <p:cNvPr id="4" name="Rectangle 3">
            <a:extLst>
              <a:ext uri="{FF2B5EF4-FFF2-40B4-BE49-F238E27FC236}">
                <a16:creationId xmlns:a16="http://schemas.microsoft.com/office/drawing/2014/main" id="{BBFD97E7-5397-1F44-AE9E-EB63986F2B8A}"/>
              </a:ext>
              <a:ext uri="{C183D7F6-B498-43B3-948B-1728B52AA6E4}">
                <adec:decorative xmlns:adec="http://schemas.microsoft.com/office/drawing/2017/decorative" val="1"/>
              </a:ext>
            </a:extLst>
          </p:cNvPr>
          <p:cNvSpPr/>
          <p:nvPr/>
        </p:nvSpPr>
        <p:spPr>
          <a:xfrm rot="10800000" flipV="1">
            <a:off x="6882482" y="1788478"/>
            <a:ext cx="664210" cy="235585"/>
          </a:xfrm>
          <a:prstGeom prst="rect">
            <a:avLst/>
          </a:prstGeom>
          <a:noFill/>
          <a:ln w="28575">
            <a:solidFill>
              <a:srgbClr val="007CB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Rounded Corners 4" descr="Return to table of contents button.">
            <a:hlinkClick r:id="rId3"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3"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B2CD1CAD-EC57-BC83-B972-F2824F367D56}"/>
              </a:ext>
              <a:ext uri="{C183D7F6-B498-43B3-948B-1728B52AA6E4}">
                <adec:decorative xmlns:adec="http://schemas.microsoft.com/office/drawing/2017/decorative" val="1"/>
              </a:ext>
            </a:extLst>
          </p:cNvPr>
          <p:cNvSpPr/>
          <p:nvPr/>
        </p:nvSpPr>
        <p:spPr>
          <a:xfrm rot="10800000" flipV="1">
            <a:off x="7737663" y="2296323"/>
            <a:ext cx="617064" cy="28324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a:extLst>
              <a:ext uri="{FF2B5EF4-FFF2-40B4-BE49-F238E27FC236}">
                <a16:creationId xmlns:a16="http://schemas.microsoft.com/office/drawing/2014/main" id="{DA445EE2-F9C6-B3DE-46AE-6F7C101760EB}"/>
              </a:ext>
            </a:extLst>
          </p:cNvPr>
          <p:cNvSpPr/>
          <p:nvPr/>
        </p:nvSpPr>
        <p:spPr>
          <a:xfrm>
            <a:off x="7850555" y="4236019"/>
            <a:ext cx="955664" cy="136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600">
                <a:solidFill>
                  <a:schemeClr val="tx1">
                    <a:lumMod val="65000"/>
                    <a:lumOff val="35000"/>
                  </a:schemeClr>
                </a:solidFill>
                <a:latin typeface="Myriad Pro"/>
                <a:ea typeface="Cambria" panose="02040503050406030204" pitchFamily="18" charset="0"/>
                <a:cs typeface="Calibri" panose="020F0502020204030204" pitchFamily="34" charset="0"/>
              </a:rPr>
              <a:t>Bachelors of Science</a:t>
            </a:r>
          </a:p>
        </p:txBody>
      </p:sp>
      <p:sp>
        <p:nvSpPr>
          <p:cNvPr id="11" name="Rectangle 10">
            <a:extLst>
              <a:ext uri="{FF2B5EF4-FFF2-40B4-BE49-F238E27FC236}">
                <a16:creationId xmlns:a16="http://schemas.microsoft.com/office/drawing/2014/main" id="{4CA32D22-982E-1087-D961-A8FE8F511667}"/>
              </a:ext>
            </a:extLst>
          </p:cNvPr>
          <p:cNvSpPr/>
          <p:nvPr/>
        </p:nvSpPr>
        <p:spPr>
          <a:xfrm>
            <a:off x="7850555" y="4491206"/>
            <a:ext cx="1146078" cy="136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600">
                <a:solidFill>
                  <a:schemeClr val="tx1">
                    <a:lumMod val="65000"/>
                    <a:lumOff val="35000"/>
                  </a:schemeClr>
                </a:solidFill>
                <a:latin typeface="Myriad Pro"/>
                <a:ea typeface="Cambria" panose="02040503050406030204" pitchFamily="18" charset="0"/>
                <a:cs typeface="Calibri" panose="020F0502020204030204" pitchFamily="34" charset="0"/>
              </a:rPr>
              <a:t>BIOLOGY</a:t>
            </a:r>
          </a:p>
        </p:txBody>
      </p:sp>
      <p:sp>
        <p:nvSpPr>
          <p:cNvPr id="9" name="TextBox 8">
            <a:extLst>
              <a:ext uri="{FF2B5EF4-FFF2-40B4-BE49-F238E27FC236}">
                <a16:creationId xmlns:a16="http://schemas.microsoft.com/office/drawing/2014/main" id="{FB84132B-6BD8-C163-5108-24343D49C46B}"/>
              </a:ext>
            </a:extLst>
          </p:cNvPr>
          <p:cNvSpPr txBox="1"/>
          <p:nvPr/>
        </p:nvSpPr>
        <p:spPr>
          <a:xfrm>
            <a:off x="370789" y="5092803"/>
            <a:ext cx="6096000" cy="1133387"/>
          </a:xfrm>
          <a:prstGeom prst="rect">
            <a:avLst/>
          </a:prstGeom>
          <a:noFill/>
        </p:spPr>
        <p:txBody>
          <a:bodyPr wrap="square">
            <a:spAutoFit/>
          </a:bodyPr>
          <a:lstStyle/>
          <a:p>
            <a:pPr marR="0" lvl="0">
              <a:lnSpc>
                <a:spcPct val="115000"/>
              </a:lnSpc>
              <a:spcBef>
                <a:spcPts val="0"/>
              </a:spcBef>
              <a:spcAft>
                <a:spcPts val="1200"/>
              </a:spcAft>
            </a:pPr>
            <a:r>
              <a:rPr lang="en-US" sz="2000" i="1">
                <a:effectLst/>
                <a:latin typeface="Calibri" panose="020F0502020204030204" pitchFamily="34" charset="0"/>
                <a:ea typeface="MS Mincho" panose="02020609040205080304" pitchFamily="49" charset="-128"/>
                <a:cs typeface="Calibri" panose="020F0502020204030204" pitchFamily="34" charset="0"/>
              </a:rPr>
              <a:t>Note: This view only populates programs at the SCO’s designated school. If necessary, select the “+” to view programs at other facilities. </a:t>
            </a:r>
          </a:p>
        </p:txBody>
      </p:sp>
      <p:grpSp>
        <p:nvGrpSpPr>
          <p:cNvPr id="15" name="Group 14" descr="Screenshot of programs tab in the students profile with a highlight box around the plus symbol to view programs at other facilities.">
            <a:extLst>
              <a:ext uri="{FF2B5EF4-FFF2-40B4-BE49-F238E27FC236}">
                <a16:creationId xmlns:a16="http://schemas.microsoft.com/office/drawing/2014/main" id="{27FAE6CA-DC83-3A0D-12FD-C074F6C6D301}"/>
              </a:ext>
            </a:extLst>
          </p:cNvPr>
          <p:cNvGrpSpPr/>
          <p:nvPr/>
        </p:nvGrpSpPr>
        <p:grpSpPr>
          <a:xfrm>
            <a:off x="6466789" y="1742827"/>
            <a:ext cx="5294630" cy="4048760"/>
            <a:chOff x="6466789" y="1742827"/>
            <a:chExt cx="5294630" cy="4048760"/>
          </a:xfrm>
        </p:grpSpPr>
        <p:pic>
          <p:nvPicPr>
            <p:cNvPr id="6" name="Picture 5" descr="Screenshot of Gary Smith's 'Programs&quot; tab. The &quot;Programs&quot; tab is highlight. Under this tab, there is a section on Academic Info. ">
              <a:extLst>
                <a:ext uri="{FF2B5EF4-FFF2-40B4-BE49-F238E27FC236}">
                  <a16:creationId xmlns:a16="http://schemas.microsoft.com/office/drawing/2014/main" id="{364DAB65-28C0-66CD-3918-7831B7C0BCB6}"/>
                </a:ext>
              </a:extLst>
            </p:cNvPr>
            <p:cNvPicPr>
              <a:picLocks noChangeAspect="1"/>
            </p:cNvPicPr>
            <p:nvPr/>
          </p:nvPicPr>
          <p:blipFill>
            <a:blip r:embed="rId4"/>
            <a:stretch>
              <a:fillRect/>
            </a:stretch>
          </p:blipFill>
          <p:spPr>
            <a:xfrm>
              <a:off x="6466789" y="1742827"/>
              <a:ext cx="5294630" cy="4048760"/>
            </a:xfrm>
            <a:prstGeom prst="rect">
              <a:avLst/>
            </a:prstGeom>
            <a:ln>
              <a:solidFill>
                <a:schemeClr val="tx1"/>
              </a:solidFill>
            </a:ln>
          </p:spPr>
        </p:pic>
        <p:pic>
          <p:nvPicPr>
            <p:cNvPr id="13" name="Picture 12">
              <a:extLst>
                <a:ext uri="{FF2B5EF4-FFF2-40B4-BE49-F238E27FC236}">
                  <a16:creationId xmlns:a16="http://schemas.microsoft.com/office/drawing/2014/main" id="{5D22ACBB-1FCB-10FA-9235-B282132360ED}"/>
                </a:ext>
              </a:extLst>
            </p:cNvPr>
            <p:cNvPicPr>
              <a:picLocks noChangeAspect="1"/>
            </p:cNvPicPr>
            <p:nvPr/>
          </p:nvPicPr>
          <p:blipFill>
            <a:blip r:embed="rId5"/>
            <a:stretch>
              <a:fillRect/>
            </a:stretch>
          </p:blipFill>
          <p:spPr>
            <a:xfrm>
              <a:off x="6533886" y="5531167"/>
              <a:ext cx="3610239" cy="207588"/>
            </a:xfrm>
            <a:prstGeom prst="rect">
              <a:avLst/>
            </a:prstGeom>
          </p:spPr>
        </p:pic>
        <p:sp>
          <p:nvSpPr>
            <p:cNvPr id="14" name="Rectangle 13">
              <a:extLst>
                <a:ext uri="{FF2B5EF4-FFF2-40B4-BE49-F238E27FC236}">
                  <a16:creationId xmlns:a16="http://schemas.microsoft.com/office/drawing/2014/main" id="{3D3FFAA0-2E1E-8846-400F-CEA7D878934F}"/>
                </a:ext>
                <a:ext uri="{C183D7F6-B498-43B3-948B-1728B52AA6E4}">
                  <adec:decorative xmlns:adec="http://schemas.microsoft.com/office/drawing/2017/decorative" val="1"/>
                </a:ext>
              </a:extLst>
            </p:cNvPr>
            <p:cNvSpPr/>
            <p:nvPr/>
          </p:nvSpPr>
          <p:spPr>
            <a:xfrm rot="10800000" flipV="1">
              <a:off x="9835593" y="5531167"/>
              <a:ext cx="308532" cy="20758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110356712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F005E-6981-0D5E-026E-99D1EECAC19B}"/>
              </a:ext>
            </a:extLst>
          </p:cNvPr>
          <p:cNvSpPr txBox="1">
            <a:spLocks noGrp="1"/>
          </p:cNvSpPr>
          <p:nvPr>
            <p:ph type="title" idx="4294967295"/>
          </p:nvPr>
        </p:nvSpPr>
        <p:spPr>
          <a:xfrm>
            <a:off x="381000" y="239519"/>
            <a:ext cx="10698332" cy="92434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en-US" sz="3600" b="1" i="0" u="none" strike="noStrike" kern="1200" cap="none" spc="75" normalizeH="0" baseline="0" noProof="0">
                <a:ln>
                  <a:noFill/>
                </a:ln>
                <a:solidFill>
                  <a:srgbClr val="0E7BBA"/>
                </a:solidFill>
                <a:effectLst/>
                <a:uLnTx/>
                <a:uFillTx/>
                <a:latin typeface="Calibri"/>
                <a:cs typeface="Calibri"/>
                <a:hlinkClick r:id="rId2" action="ppaction://hlinksldjump">
                  <a:extLst>
                    <a:ext uri="{A12FA001-AC4F-418D-AE19-62706E023703}">
                      <ahyp:hlinkClr xmlns:ahyp="http://schemas.microsoft.com/office/drawing/2018/hyperlinkcolor" val="tx"/>
                    </a:ext>
                  </a:extLst>
                </a:hlinkClick>
              </a:rPr>
              <a:t>Student Profile – Programs Tab – </a:t>
            </a: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STEM Scholarship </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hlinkClick r:id="rId2" action="ppaction://hlinksldjump">
                <a:extLst>
                  <a:ext uri="{A12FA001-AC4F-418D-AE19-62706E023703}">
                    <ahyp:hlinkClr xmlns:ahyp="http://schemas.microsoft.com/office/drawing/2018/hyperlinkcolor" val="tx"/>
                  </a:ext>
                </a:extLst>
              </a:hlinkClick>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381694" y="1323007"/>
            <a:ext cx="5714306" cy="2930941"/>
          </a:xfrm>
        </p:spPr>
        <p:txBody>
          <a:bodyPr/>
          <a:lstStyle/>
          <a:p>
            <a:pPr marL="514350" indent="-514350">
              <a:lnSpc>
                <a:spcPct val="115000"/>
              </a:lnSpc>
              <a:spcAft>
                <a:spcPts val="0"/>
              </a:spcAft>
              <a:buFont typeface="+mj-lt"/>
              <a:buAutoNum type="arabicPeriod"/>
            </a:pPr>
            <a:r>
              <a:rPr lang="en-US" sz="2800">
                <a:effectLst/>
                <a:ea typeface="MS Mincho" panose="02020609040205080304" pitchFamily="49" charset="-128"/>
              </a:rPr>
              <a:t>If applicable, SCOs must choose if the student is a STEM scholarship recipient by selecting the “</a:t>
            </a:r>
            <a:r>
              <a:rPr lang="en-US" sz="2800" b="1">
                <a:effectLst/>
                <a:ea typeface="MS Mincho" panose="02020609040205080304" pitchFamily="49" charset="-128"/>
              </a:rPr>
              <a:t>STEM</a:t>
            </a:r>
            <a:r>
              <a:rPr lang="en-US" sz="2800">
                <a:effectLst/>
                <a:ea typeface="MS Mincho" panose="02020609040205080304" pitchFamily="49" charset="-128"/>
              </a:rPr>
              <a:t>” box. </a:t>
            </a:r>
          </a:p>
        </p:txBody>
      </p:sp>
      <p:pic>
        <p:nvPicPr>
          <p:cNvPr id="6" name="Picture 5" descr="Screenshot of Gary Smith's 'Programs&quot; tab. The &quot;Programs&quot; tab is highlight. Under this tab, there is a section on Academic Info. ">
            <a:extLst>
              <a:ext uri="{FF2B5EF4-FFF2-40B4-BE49-F238E27FC236}">
                <a16:creationId xmlns:a16="http://schemas.microsoft.com/office/drawing/2014/main" id="{D9ED5B4C-785B-BB2B-C813-DCF3C0A92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7888" y="1752767"/>
            <a:ext cx="5294630" cy="4048760"/>
          </a:xfrm>
          <a:prstGeom prst="rect">
            <a:avLst/>
          </a:prstGeom>
          <a:ln>
            <a:solidFill>
              <a:schemeClr val="tx1"/>
            </a:solidFill>
          </a:ln>
        </p:spPr>
      </p:pic>
      <p:sp>
        <p:nvSpPr>
          <p:cNvPr id="8" name="Rectangle 7">
            <a:extLst>
              <a:ext uri="{FF2B5EF4-FFF2-40B4-BE49-F238E27FC236}">
                <a16:creationId xmlns:a16="http://schemas.microsoft.com/office/drawing/2014/main" id="{6FDA53A6-B149-B883-A0A2-DE36CAC8FFB4}"/>
              </a:ext>
              <a:ext uri="{C183D7F6-B498-43B3-948B-1728B52AA6E4}">
                <adec:decorative xmlns:adec="http://schemas.microsoft.com/office/drawing/2017/decorative" val="1"/>
              </a:ext>
            </a:extLst>
          </p:cNvPr>
          <p:cNvSpPr/>
          <p:nvPr/>
        </p:nvSpPr>
        <p:spPr>
          <a:xfrm rot="10800000" flipV="1">
            <a:off x="6531011" y="4799148"/>
            <a:ext cx="521970" cy="17145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Rounded Corners 4" descr="Return to table of contents button.">
            <a:hlinkClick r:id="rId4"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1B8B5A2D-1DAF-0957-366F-A27D16A1ED2C}"/>
              </a:ext>
              <a:ext uri="{C183D7F6-B498-43B3-948B-1728B52AA6E4}">
                <adec:decorative xmlns:adec="http://schemas.microsoft.com/office/drawing/2017/decorative" val="1"/>
              </a:ext>
            </a:extLst>
          </p:cNvPr>
          <p:cNvSpPr/>
          <p:nvPr/>
        </p:nvSpPr>
        <p:spPr>
          <a:xfrm>
            <a:off x="7796766" y="4247972"/>
            <a:ext cx="955664" cy="136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600">
                <a:solidFill>
                  <a:schemeClr val="tx1">
                    <a:lumMod val="65000"/>
                    <a:lumOff val="35000"/>
                  </a:schemeClr>
                </a:solidFill>
                <a:latin typeface="Myriad Pro"/>
                <a:ea typeface="Cambria" panose="02040503050406030204" pitchFamily="18" charset="0"/>
                <a:cs typeface="Calibri" panose="020F0502020204030204" pitchFamily="34" charset="0"/>
              </a:rPr>
              <a:t>Bachelors of Science</a:t>
            </a:r>
          </a:p>
        </p:txBody>
      </p:sp>
      <p:sp>
        <p:nvSpPr>
          <p:cNvPr id="4" name="Rectangle 3">
            <a:extLst>
              <a:ext uri="{FF2B5EF4-FFF2-40B4-BE49-F238E27FC236}">
                <a16:creationId xmlns:a16="http://schemas.microsoft.com/office/drawing/2014/main" id="{9A8E9F67-A9E0-17AD-7626-5F995BDB956D}"/>
              </a:ext>
              <a:ext uri="{C183D7F6-B498-43B3-948B-1728B52AA6E4}">
                <adec:decorative xmlns:adec="http://schemas.microsoft.com/office/drawing/2017/decorative" val="1"/>
              </a:ext>
            </a:extLst>
          </p:cNvPr>
          <p:cNvSpPr/>
          <p:nvPr/>
        </p:nvSpPr>
        <p:spPr>
          <a:xfrm>
            <a:off x="7796766" y="4503159"/>
            <a:ext cx="1146078" cy="136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600">
                <a:solidFill>
                  <a:schemeClr val="tx1">
                    <a:lumMod val="65000"/>
                    <a:lumOff val="35000"/>
                  </a:schemeClr>
                </a:solidFill>
                <a:latin typeface="Myriad Pro"/>
                <a:ea typeface="Cambria" panose="02040503050406030204" pitchFamily="18" charset="0"/>
                <a:cs typeface="Calibri" panose="020F0502020204030204" pitchFamily="34" charset="0"/>
              </a:rPr>
              <a:t>BIOLOGY</a:t>
            </a:r>
          </a:p>
        </p:txBody>
      </p:sp>
    </p:spTree>
    <p:extLst>
      <p:ext uri="{BB962C8B-B14F-4D97-AF65-F5344CB8AC3E}">
        <p14:creationId xmlns:p14="http://schemas.microsoft.com/office/powerpoint/2010/main" val="36994177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9334A-5116-9A72-F107-E4E541FCE80B}"/>
              </a:ext>
            </a:extLst>
          </p:cNvPr>
          <p:cNvSpPr txBox="1">
            <a:spLocks noGrp="1"/>
          </p:cNvSpPr>
          <p:nvPr>
            <p:ph type="title" idx="4294967295"/>
          </p:nvPr>
        </p:nvSpPr>
        <p:spPr>
          <a:xfrm>
            <a:off x="381000" y="239519"/>
            <a:ext cx="10698332" cy="92434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00000"/>
              </a:lnSpc>
              <a:spcBef>
                <a:spcPts val="1500"/>
              </a:spcBef>
              <a:defRPr/>
            </a:pPr>
            <a:r>
              <a:rPr kumimoji="0" lang="en-US" sz="3600" b="1" i="0" u="none" strike="noStrike" kern="1200" cap="none" spc="75" normalizeH="0" baseline="0" noProof="0">
                <a:ln>
                  <a:noFill/>
                </a:ln>
                <a:solidFill>
                  <a:srgbClr val="00427A"/>
                </a:solidFill>
                <a:effectLst/>
                <a:uLnTx/>
                <a:uFillTx/>
                <a:latin typeface="Calibri"/>
                <a:cs typeface="Calibri"/>
                <a:hlinkClick r:id="rId3" action="ppaction://hlinksldjump"/>
              </a:rPr>
              <a:t>Student Profile – Programs Tab –</a:t>
            </a:r>
            <a:r>
              <a:rPr lang="en-US" spc="75">
                <a:solidFill>
                  <a:srgbClr val="00427A"/>
                </a:solidFill>
                <a:latin typeface="Calibri"/>
                <a:cs typeface="Calibri"/>
                <a:hlinkClick r:id="rId3" action="ppaction://hlinksldjump"/>
              </a:rPr>
              <a:t> STEM Scholarship Cont’d</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3" action="ppaction://hlinksldjump">
                <a:extLst>
                  <a:ext uri="{A12FA001-AC4F-418D-AE19-62706E023703}">
                    <ahyp:hlinkClr xmlns:ahyp="http://schemas.microsoft.com/office/drawing/2018/hyperlinkcolor" val="tx"/>
                  </a:ext>
                </a:extLst>
              </a:hlinkClick>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422272" y="1303155"/>
            <a:ext cx="5673728" cy="5283200"/>
          </a:xfrm>
        </p:spPr>
        <p:txBody>
          <a:bodyPr/>
          <a:lstStyle/>
          <a:p>
            <a:pPr marL="457200" marR="0" lvl="0" indent="-457200">
              <a:lnSpc>
                <a:spcPct val="115000"/>
              </a:lnSpc>
              <a:spcBef>
                <a:spcPts val="0"/>
              </a:spcBef>
              <a:spcAft>
                <a:spcPts val="0"/>
              </a:spcAft>
              <a:buFont typeface="+mj-lt"/>
              <a:buAutoNum type="arabicPeriod" startAt="2"/>
            </a:pPr>
            <a:r>
              <a:rPr lang="en-US" sz="2800">
                <a:effectLst/>
                <a:ea typeface="MS Mincho" panose="02020609040205080304" pitchFamily="49" charset="-128"/>
              </a:rPr>
              <a:t>Once the box is checked, another box appears allowing the SCO to add the CIP code. If changes are made on this screen, users must select the “</a:t>
            </a:r>
            <a:r>
              <a:rPr lang="en-US" sz="2800" b="1">
                <a:effectLst/>
                <a:ea typeface="MS Mincho" panose="02020609040205080304" pitchFamily="49" charset="-128"/>
              </a:rPr>
              <a:t>Save</a:t>
            </a:r>
            <a:r>
              <a:rPr lang="en-US" sz="2800">
                <a:effectLst/>
                <a:ea typeface="MS Mincho" panose="02020609040205080304" pitchFamily="49" charset="-128"/>
              </a:rPr>
              <a:t>” button to confirm these changes.</a:t>
            </a:r>
            <a:endParaRPr lang="en-US">
              <a:ea typeface="MS Mincho" panose="02020609040205080304" pitchFamily="49" charset="-128"/>
            </a:endParaRPr>
          </a:p>
          <a:p>
            <a:pPr marL="228600" marR="0">
              <a:lnSpc>
                <a:spcPct val="115000"/>
              </a:lnSpc>
              <a:spcBef>
                <a:spcPts val="0"/>
              </a:spcBef>
              <a:spcAft>
                <a:spcPts val="0"/>
              </a:spcAft>
            </a:pPr>
            <a:endParaRPr lang="en-US">
              <a:effectLst/>
              <a:ea typeface="MS Mincho" panose="02020609040205080304" pitchFamily="49" charset="-128"/>
            </a:endParaRPr>
          </a:p>
          <a:p>
            <a:pPr marL="0" marR="0">
              <a:lnSpc>
                <a:spcPct val="115000"/>
              </a:lnSpc>
              <a:spcBef>
                <a:spcPts val="500"/>
              </a:spcBef>
              <a:spcAft>
                <a:spcPts val="1000"/>
              </a:spcAft>
            </a:pPr>
            <a:r>
              <a:rPr lang="en-US" i="1">
                <a:effectLst/>
                <a:ea typeface="MS Mincho" panose="02020609040205080304" pitchFamily="49" charset="-128"/>
              </a:rPr>
              <a:t>Note: The “</a:t>
            </a:r>
            <a:r>
              <a:rPr lang="en-US" b="1" i="1">
                <a:effectLst/>
                <a:ea typeface="MS Mincho" panose="02020609040205080304" pitchFamily="49" charset="-128"/>
              </a:rPr>
              <a:t>Save</a:t>
            </a:r>
            <a:r>
              <a:rPr lang="en-US" i="1">
                <a:effectLst/>
                <a:ea typeface="MS Mincho" panose="02020609040205080304" pitchFamily="49" charset="-128"/>
              </a:rPr>
              <a:t>” button is only selectable after the “</a:t>
            </a:r>
            <a:r>
              <a:rPr lang="en-US" b="1" i="1">
                <a:effectLst/>
                <a:ea typeface="MS Mincho" panose="02020609040205080304" pitchFamily="49" charset="-128"/>
              </a:rPr>
              <a:t>STEM</a:t>
            </a:r>
            <a:r>
              <a:rPr lang="en-US" i="1">
                <a:effectLst/>
                <a:ea typeface="MS Mincho" panose="02020609040205080304" pitchFamily="49" charset="-128"/>
              </a:rPr>
              <a:t>” box is checked. CIP Code is not required to save changes</a:t>
            </a:r>
            <a:r>
              <a:rPr lang="en-US" i="1">
                <a:effectLst/>
              </a:rPr>
              <a:t>.</a:t>
            </a:r>
            <a:endParaRPr lang="en-US" i="1">
              <a:effectLst/>
              <a:ea typeface="MS Mincho" panose="02020609040205080304" pitchFamily="49" charset="-128"/>
            </a:endParaRPr>
          </a:p>
          <a:p>
            <a:pPr marR="0" lvl="0">
              <a:lnSpc>
                <a:spcPct val="115000"/>
              </a:lnSpc>
              <a:spcBef>
                <a:spcPts val="0"/>
              </a:spcBef>
              <a:spcAft>
                <a:spcPts val="0"/>
              </a:spcAft>
            </a:pPr>
            <a:endParaRPr lang="en-US">
              <a:effectLst/>
              <a:ea typeface="MS Mincho" panose="02020609040205080304" pitchFamily="49" charset="-128"/>
            </a:endParaRPr>
          </a:p>
        </p:txBody>
      </p:sp>
      <p:pic>
        <p:nvPicPr>
          <p:cNvPr id="9" name="Picture 8" descr="Screen displays the Program tab page and the corresponding academic info with a rectangle box over the Save button.">
            <a:extLst>
              <a:ext uri="{FF2B5EF4-FFF2-40B4-BE49-F238E27FC236}">
                <a16:creationId xmlns:a16="http://schemas.microsoft.com/office/drawing/2014/main" id="{3239FB90-DB9A-E6FC-113C-C33D121D0E94}"/>
              </a:ext>
            </a:extLst>
          </p:cNvPr>
          <p:cNvPicPr>
            <a:picLocks noChangeAspect="1"/>
          </p:cNvPicPr>
          <p:nvPr/>
        </p:nvPicPr>
        <p:blipFill>
          <a:blip r:embed="rId4"/>
          <a:stretch>
            <a:fillRect/>
          </a:stretch>
        </p:blipFill>
        <p:spPr>
          <a:xfrm>
            <a:off x="6641935" y="1554676"/>
            <a:ext cx="5059056" cy="4454880"/>
          </a:xfrm>
          <a:prstGeom prst="rect">
            <a:avLst/>
          </a:prstGeom>
          <a:ln>
            <a:solidFill>
              <a:schemeClr val="tx1"/>
            </a:solidFill>
          </a:ln>
        </p:spPr>
      </p:pic>
      <p:sp>
        <p:nvSpPr>
          <p:cNvPr id="4" name="Rectangle 3">
            <a:extLst>
              <a:ext uri="{FF2B5EF4-FFF2-40B4-BE49-F238E27FC236}">
                <a16:creationId xmlns:a16="http://schemas.microsoft.com/office/drawing/2014/main" id="{A5ECAC84-F60D-51EF-510B-65D2990DD28A}"/>
              </a:ext>
              <a:ext uri="{C183D7F6-B498-43B3-948B-1728B52AA6E4}">
                <adec:decorative xmlns:adec="http://schemas.microsoft.com/office/drawing/2017/decorative" val="1"/>
              </a:ext>
            </a:extLst>
          </p:cNvPr>
          <p:cNvSpPr/>
          <p:nvPr/>
        </p:nvSpPr>
        <p:spPr>
          <a:xfrm rot="10800000" flipV="1">
            <a:off x="9484849" y="1683900"/>
            <a:ext cx="1208818" cy="270028"/>
          </a:xfrm>
          <a:prstGeom prst="rect">
            <a:avLst/>
          </a:prstGeom>
          <a:noFill/>
          <a:ln w="38100">
            <a:solidFill>
              <a:srgbClr val="F2C21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Rectangle 2">
            <a:extLst>
              <a:ext uri="{FF2B5EF4-FFF2-40B4-BE49-F238E27FC236}">
                <a16:creationId xmlns:a16="http://schemas.microsoft.com/office/drawing/2014/main" id="{7754C8C7-8417-DA72-9BCA-A882400AB9B2}"/>
              </a:ext>
              <a:ext uri="{C183D7F6-B498-43B3-948B-1728B52AA6E4}">
                <adec:decorative xmlns:adec="http://schemas.microsoft.com/office/drawing/2017/decorative" val="1"/>
              </a:ext>
            </a:extLst>
          </p:cNvPr>
          <p:cNvSpPr/>
          <p:nvPr/>
        </p:nvSpPr>
        <p:spPr>
          <a:xfrm>
            <a:off x="8673159" y="3659288"/>
            <a:ext cx="955664" cy="136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700">
                <a:solidFill>
                  <a:schemeClr val="tx1">
                    <a:lumMod val="65000"/>
                    <a:lumOff val="35000"/>
                  </a:schemeClr>
                </a:solidFill>
                <a:latin typeface="Myriad Pro"/>
                <a:ea typeface="Cambria" panose="02040503050406030204" pitchFamily="18" charset="0"/>
                <a:cs typeface="Calibri" panose="020F0502020204030204" pitchFamily="34" charset="0"/>
              </a:rPr>
              <a:t>Bachelors of Science</a:t>
            </a:r>
          </a:p>
        </p:txBody>
      </p:sp>
      <p:sp>
        <p:nvSpPr>
          <p:cNvPr id="6" name="Rectangle 5">
            <a:extLst>
              <a:ext uri="{FF2B5EF4-FFF2-40B4-BE49-F238E27FC236}">
                <a16:creationId xmlns:a16="http://schemas.microsoft.com/office/drawing/2014/main" id="{747E0A24-320D-FC1B-3293-8CC0D7067026}"/>
              </a:ext>
              <a:ext uri="{C183D7F6-B498-43B3-948B-1728B52AA6E4}">
                <adec:decorative xmlns:adec="http://schemas.microsoft.com/office/drawing/2017/decorative" val="1"/>
              </a:ext>
            </a:extLst>
          </p:cNvPr>
          <p:cNvSpPr/>
          <p:nvPr/>
        </p:nvSpPr>
        <p:spPr>
          <a:xfrm>
            <a:off x="8673159" y="3965777"/>
            <a:ext cx="1146078" cy="136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700">
                <a:solidFill>
                  <a:schemeClr val="tx1">
                    <a:lumMod val="65000"/>
                    <a:lumOff val="35000"/>
                  </a:schemeClr>
                </a:solidFill>
                <a:latin typeface="Myriad Pro"/>
                <a:ea typeface="Cambria" panose="02040503050406030204" pitchFamily="18" charset="0"/>
                <a:cs typeface="Calibri" panose="020F0502020204030204" pitchFamily="34" charset="0"/>
              </a:rPr>
              <a:t>BIOLOGY</a:t>
            </a:r>
          </a:p>
        </p:txBody>
      </p:sp>
      <p:sp>
        <p:nvSpPr>
          <p:cNvPr id="5" name="Rectangle: Rounded Corners 4" descr="Return to table of contents button.">
            <a:hlinkClick r:id="rId5"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151762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BF29C-F62A-4678-37A9-ED4D865C2B4B}"/>
              </a:ext>
            </a:extLst>
          </p:cNvPr>
          <p:cNvSpPr txBox="1">
            <a:spLocks noGrp="1"/>
          </p:cNvSpPr>
          <p:nvPr>
            <p:ph type="title" idx="4294967295"/>
          </p:nvPr>
        </p:nvSpPr>
        <p:spPr>
          <a:xfrm>
            <a:off x="381000" y="239519"/>
            <a:ext cx="10698332" cy="92434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00000"/>
              </a:lnSpc>
              <a:spcBef>
                <a:spcPts val="1500"/>
              </a:spcBef>
              <a:defRPr/>
            </a:pPr>
            <a:r>
              <a:rPr kumimoji="0" lang="en-US" sz="3600" b="1" i="0" u="none" strike="noStrike" kern="1200" cap="none" spc="75" normalizeH="0" baseline="0" noProof="0">
                <a:ln>
                  <a:noFill/>
                </a:ln>
                <a:solidFill>
                  <a:srgbClr val="0E7BBA"/>
                </a:solidFill>
                <a:effectLst/>
                <a:uLnTx/>
                <a:uFillTx/>
                <a:latin typeface="Calibri"/>
                <a:cs typeface="Calibri"/>
                <a:hlinkClick r:id="rId2" action="ppaction://hlinksldjump">
                  <a:extLst>
                    <a:ext uri="{A12FA001-AC4F-418D-AE19-62706E023703}">
                      <ahyp:hlinkClr xmlns:ahyp="http://schemas.microsoft.com/office/drawing/2018/hyperlinkcolor" val="tx"/>
                    </a:ext>
                  </a:extLst>
                </a:hlinkClick>
              </a:rPr>
              <a:t>Student Profile – Programs Tab – Updating Student’s Academic Info</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hlinkClick r:id="rId2" action="ppaction://hlinksldjump">
                <a:extLst>
                  <a:ext uri="{A12FA001-AC4F-418D-AE19-62706E023703}">
                    <ahyp:hlinkClr xmlns:ahyp="http://schemas.microsoft.com/office/drawing/2018/hyperlinkcolor" val="tx"/>
                  </a:ext>
                </a:extLst>
              </a:hlinkClick>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381000" y="1329715"/>
            <a:ext cx="6228522" cy="4293038"/>
          </a:xfrm>
        </p:spPr>
        <p:txBody>
          <a:bodyPr/>
          <a:lstStyle/>
          <a:p>
            <a:pPr marL="514350" marR="0" lvl="0" indent="-514350">
              <a:lnSpc>
                <a:spcPct val="115000"/>
              </a:lnSpc>
              <a:spcBef>
                <a:spcPts val="500"/>
              </a:spcBef>
              <a:spcAft>
                <a:spcPts val="1000"/>
              </a:spcAft>
              <a:buFont typeface="+mj-lt"/>
              <a:buAutoNum type="arabicPeriod"/>
            </a:pPr>
            <a:r>
              <a:rPr lang="en-US" sz="2800">
                <a:ea typeface="MS Mincho" panose="02020609040205080304" pitchFamily="49" charset="-128"/>
              </a:rPr>
              <a:t>To </a:t>
            </a:r>
            <a:r>
              <a:rPr lang="en-US" sz="2800">
                <a:effectLst/>
                <a:ea typeface="MS Mincho" panose="02020609040205080304" pitchFamily="49" charset="-128"/>
              </a:rPr>
              <a:t>make changes to a student’s program or school, select the “</a:t>
            </a:r>
            <a:r>
              <a:rPr lang="en-US" sz="2800" b="1">
                <a:effectLst/>
                <a:ea typeface="MS Mincho" panose="02020609040205080304" pitchFamily="49" charset="-128"/>
              </a:rPr>
              <a:t>Update student’s academic info</a:t>
            </a:r>
            <a:r>
              <a:rPr lang="en-US" sz="2800">
                <a:effectLst/>
                <a:ea typeface="MS Mincho" panose="02020609040205080304" pitchFamily="49" charset="-128"/>
              </a:rPr>
              <a:t>” button and then select the “</a:t>
            </a:r>
            <a:r>
              <a:rPr lang="en-US" sz="2800" b="1">
                <a:effectLst/>
                <a:ea typeface="MS Mincho" panose="02020609040205080304" pitchFamily="49" charset="-128"/>
              </a:rPr>
              <a:t>Add another school</a:t>
            </a:r>
            <a:r>
              <a:rPr lang="en-US" sz="2800">
                <a:effectLst/>
                <a:ea typeface="MS Mincho" panose="02020609040205080304" pitchFamily="49" charset="-128"/>
              </a:rPr>
              <a:t>” button. </a:t>
            </a:r>
          </a:p>
          <a:p>
            <a:pPr marR="0" lvl="0">
              <a:lnSpc>
                <a:spcPct val="115000"/>
              </a:lnSpc>
              <a:spcBef>
                <a:spcPts val="0"/>
              </a:spcBef>
              <a:spcAft>
                <a:spcPts val="0"/>
              </a:spcAft>
            </a:pPr>
            <a:endParaRPr lang="en-US" sz="3200">
              <a:effectLst/>
              <a:ea typeface="MS Mincho" panose="02020609040205080304" pitchFamily="49" charset="-128"/>
            </a:endParaRPr>
          </a:p>
        </p:txBody>
      </p:sp>
      <p:pic>
        <p:nvPicPr>
          <p:cNvPr id="6" name="Picture 5" descr="A screenshot of Gary Smith's &quot;Programs&quot; tab. There are highlight boxes around the &quot;Update student's academic info&quot; and the &quot;Add another school&quot; buttons.">
            <a:extLst>
              <a:ext uri="{FF2B5EF4-FFF2-40B4-BE49-F238E27FC236}">
                <a16:creationId xmlns:a16="http://schemas.microsoft.com/office/drawing/2014/main" id="{53405B7B-0505-BC25-21BB-EEF66159E8DD}"/>
              </a:ext>
            </a:extLst>
          </p:cNvPr>
          <p:cNvPicPr>
            <a:picLocks noChangeAspect="1"/>
          </p:cNvPicPr>
          <p:nvPr/>
        </p:nvPicPr>
        <p:blipFill rotWithShape="1">
          <a:blip r:embed="rId3"/>
          <a:srcRect l="6261" r="12514"/>
          <a:stretch/>
        </p:blipFill>
        <p:spPr bwMode="auto">
          <a:xfrm>
            <a:off x="7115175" y="1462889"/>
            <a:ext cx="4695825" cy="4628515"/>
          </a:xfrm>
          <a:prstGeom prst="rect">
            <a:avLst/>
          </a:prstGeom>
          <a:ln>
            <a:solidFill>
              <a:schemeClr val="tx1"/>
            </a:solidFill>
          </a:ln>
          <a:extLst>
            <a:ext uri="{53640926-AAD7-44D8-BBD7-CCE9431645EC}">
              <a14:shadowObscured xmlns:a14="http://schemas.microsoft.com/office/drawing/2010/main"/>
            </a:ext>
          </a:extLst>
        </p:spPr>
      </p:pic>
      <p:sp>
        <p:nvSpPr>
          <p:cNvPr id="5" name="Rectangle: Rounded Corners 4" descr="Return to table of contents button.">
            <a:hlinkClick r:id="rId4"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7E103A62-EEFF-2BF8-7BD0-887C35CE6FEB}"/>
              </a:ext>
              <a:ext uri="{C183D7F6-B498-43B3-948B-1728B52AA6E4}">
                <adec:decorative xmlns:adec="http://schemas.microsoft.com/office/drawing/2017/decorative" val="1"/>
              </a:ext>
            </a:extLst>
          </p:cNvPr>
          <p:cNvSpPr/>
          <p:nvPr/>
        </p:nvSpPr>
        <p:spPr>
          <a:xfrm rot="10800000" flipV="1">
            <a:off x="8065763" y="2633472"/>
            <a:ext cx="1645163" cy="310896"/>
          </a:xfrm>
          <a:prstGeom prst="rect">
            <a:avLst/>
          </a:prstGeom>
          <a:noFill/>
          <a:ln w="38100">
            <a:solidFill>
              <a:srgbClr val="F2C21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DC97E833-A3AA-EEA4-5404-D13076B56700}"/>
              </a:ext>
              <a:ext uri="{C183D7F6-B498-43B3-948B-1728B52AA6E4}">
                <adec:decorative xmlns:adec="http://schemas.microsoft.com/office/drawing/2017/decorative" val="1"/>
              </a:ext>
            </a:extLst>
          </p:cNvPr>
          <p:cNvSpPr/>
          <p:nvPr/>
        </p:nvSpPr>
        <p:spPr>
          <a:xfrm rot="10800000" flipV="1">
            <a:off x="7900406" y="5271825"/>
            <a:ext cx="960129" cy="305208"/>
          </a:xfrm>
          <a:prstGeom prst="rect">
            <a:avLst/>
          </a:prstGeom>
          <a:noFill/>
          <a:ln w="38100">
            <a:solidFill>
              <a:srgbClr val="F2C21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BB74E924-B94B-688A-E90E-1F3310FF40E7}"/>
              </a:ext>
              <a:ext uri="{C183D7F6-B498-43B3-948B-1728B52AA6E4}">
                <adec:decorative xmlns:adec="http://schemas.microsoft.com/office/drawing/2017/decorative" val="1"/>
              </a:ext>
            </a:extLst>
          </p:cNvPr>
          <p:cNvSpPr/>
          <p:nvPr/>
        </p:nvSpPr>
        <p:spPr>
          <a:xfrm>
            <a:off x="8015150" y="4757455"/>
            <a:ext cx="955664" cy="136476"/>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500">
                <a:solidFill>
                  <a:schemeClr val="tx1">
                    <a:lumMod val="65000"/>
                    <a:lumOff val="35000"/>
                  </a:schemeClr>
                </a:solidFill>
                <a:latin typeface="Myriad Pro"/>
                <a:ea typeface="Cambria" panose="02040503050406030204" pitchFamily="18" charset="0"/>
                <a:cs typeface="Calibri" panose="020F0502020204030204" pitchFamily="34" charset="0"/>
              </a:rPr>
              <a:t>Bachelors of Science</a:t>
            </a:r>
          </a:p>
        </p:txBody>
      </p:sp>
      <p:sp>
        <p:nvSpPr>
          <p:cNvPr id="9" name="Rectangle 8">
            <a:extLst>
              <a:ext uri="{FF2B5EF4-FFF2-40B4-BE49-F238E27FC236}">
                <a16:creationId xmlns:a16="http://schemas.microsoft.com/office/drawing/2014/main" id="{0863CFD8-B520-C790-A8B5-5B3141AA3D2B}"/>
              </a:ext>
              <a:ext uri="{C183D7F6-B498-43B3-948B-1728B52AA6E4}">
                <adec:decorative xmlns:adec="http://schemas.microsoft.com/office/drawing/2017/decorative" val="1"/>
              </a:ext>
            </a:extLst>
          </p:cNvPr>
          <p:cNvSpPr/>
          <p:nvPr/>
        </p:nvSpPr>
        <p:spPr>
          <a:xfrm>
            <a:off x="8015150" y="4938756"/>
            <a:ext cx="1146078" cy="136476"/>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500">
                <a:solidFill>
                  <a:schemeClr val="tx1">
                    <a:lumMod val="65000"/>
                    <a:lumOff val="35000"/>
                  </a:schemeClr>
                </a:solidFill>
                <a:latin typeface="Myriad Pro"/>
                <a:ea typeface="Cambria" panose="02040503050406030204" pitchFamily="18" charset="0"/>
                <a:cs typeface="Calibri" panose="020F0502020204030204" pitchFamily="34" charset="0"/>
              </a:rPr>
              <a:t>BIOLOGY</a:t>
            </a:r>
          </a:p>
        </p:txBody>
      </p:sp>
    </p:spTree>
    <p:extLst>
      <p:ext uri="{BB962C8B-B14F-4D97-AF65-F5344CB8AC3E}">
        <p14:creationId xmlns:p14="http://schemas.microsoft.com/office/powerpoint/2010/main" val="176619176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393B427-2100-7CDC-8764-B6B3D5DA0759}"/>
              </a:ext>
            </a:extLst>
          </p:cNvPr>
          <p:cNvSpPr txBox="1">
            <a:spLocks noGrp="1"/>
          </p:cNvSpPr>
          <p:nvPr>
            <p:ph type="title" idx="4294967295"/>
          </p:nvPr>
        </p:nvSpPr>
        <p:spPr>
          <a:xfrm>
            <a:off x="381000" y="239519"/>
            <a:ext cx="10698332" cy="92434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E7BBA"/>
                </a:solidFill>
                <a:effectLst/>
                <a:uLnTx/>
                <a:uFillTx/>
                <a:latin typeface="Calibri"/>
                <a:ea typeface="+mj-ea"/>
                <a:cs typeface="Calibri"/>
                <a:hlinkClick r:id="rId2" action="ppaction://hlinksldjump">
                  <a:extLst>
                    <a:ext uri="{A12FA001-AC4F-418D-AE19-62706E023703}">
                      <ahyp:hlinkClr xmlns:ahyp="http://schemas.microsoft.com/office/drawing/2018/hyperlinkcolor" val="tx"/>
                    </a:ext>
                  </a:extLst>
                </a:hlinkClick>
              </a:rPr>
              <a:t>Student Profile – Programs Tab – Updating Student’s Academic Info Cont’d</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hlinkClick r:id="rId2" action="ppaction://hlinksldjump">
                <a:extLst>
                  <a:ext uri="{A12FA001-AC4F-418D-AE19-62706E023703}">
                    <ahyp:hlinkClr xmlns:ahyp="http://schemas.microsoft.com/office/drawing/2018/hyperlinkcolor" val="tx"/>
                  </a:ext>
                </a:extLst>
              </a:hlinkClick>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381000" y="1350776"/>
            <a:ext cx="6158948" cy="5283200"/>
          </a:xfrm>
        </p:spPr>
        <p:txBody>
          <a:bodyPr/>
          <a:lstStyle/>
          <a:p>
            <a:pPr marL="514350" marR="0" lvl="0" indent="-514350">
              <a:lnSpc>
                <a:spcPct val="115000"/>
              </a:lnSpc>
              <a:spcBef>
                <a:spcPts val="500"/>
              </a:spcBef>
              <a:spcAft>
                <a:spcPts val="0"/>
              </a:spcAft>
              <a:buFont typeface="+mj-lt"/>
              <a:buAutoNum type="arabicPeriod" startAt="2"/>
            </a:pPr>
            <a:r>
              <a:rPr lang="en-US" sz="2800">
                <a:effectLst/>
                <a:ea typeface="MS Mincho" panose="02020609040205080304" pitchFamily="49" charset="-128"/>
              </a:rPr>
              <a:t>Please note that any mismatched information produced during the migration to EM removes the editing capability of that information.</a:t>
            </a:r>
          </a:p>
          <a:p>
            <a:pPr marR="0" lvl="0">
              <a:lnSpc>
                <a:spcPct val="115000"/>
              </a:lnSpc>
              <a:spcBef>
                <a:spcPts val="500"/>
              </a:spcBef>
              <a:spcAft>
                <a:spcPts val="0"/>
              </a:spcAft>
            </a:pPr>
            <a:endParaRPr lang="en-US" sz="2400">
              <a:effectLst/>
              <a:ea typeface="MS Mincho" panose="02020609040205080304" pitchFamily="49" charset="-128"/>
            </a:endParaRPr>
          </a:p>
          <a:p>
            <a:pPr marR="0" lvl="0">
              <a:lnSpc>
                <a:spcPct val="115000"/>
              </a:lnSpc>
              <a:spcBef>
                <a:spcPts val="500"/>
              </a:spcBef>
              <a:spcAft>
                <a:spcPts val="0"/>
              </a:spcAft>
            </a:pPr>
            <a:r>
              <a:rPr lang="en-US" i="1">
                <a:effectLst/>
                <a:ea typeface="MS Mincho" panose="02020609040205080304" pitchFamily="49" charset="-128"/>
              </a:rPr>
              <a:t>Note: The data migration process is the transfer of system data from the previously used VA-ONCE to the newly adapted system, EM. Any mismatched information produced during the data migration process will remain non-editable. </a:t>
            </a:r>
          </a:p>
        </p:txBody>
      </p:sp>
      <p:pic>
        <p:nvPicPr>
          <p:cNvPr id="3" name="Picture 2" descr="Screenshot of the &quot;School and program information&quot; section that has Gary Smith's school and program information populated. The &quot;Edit&quot; button is highlighted, but is not selectable. ">
            <a:extLst>
              <a:ext uri="{FF2B5EF4-FFF2-40B4-BE49-F238E27FC236}">
                <a16:creationId xmlns:a16="http://schemas.microsoft.com/office/drawing/2014/main" id="{DCF6477F-C96E-6B38-9455-69E861F92E18}"/>
              </a:ext>
            </a:extLst>
          </p:cNvPr>
          <p:cNvPicPr>
            <a:picLocks noChangeAspect="1"/>
          </p:cNvPicPr>
          <p:nvPr/>
        </p:nvPicPr>
        <p:blipFill rotWithShape="1">
          <a:blip r:embed="rId3"/>
          <a:srcRect b="73040"/>
          <a:stretch/>
        </p:blipFill>
        <p:spPr bwMode="auto">
          <a:xfrm>
            <a:off x="6763836" y="2481262"/>
            <a:ext cx="5269230" cy="1895475"/>
          </a:xfrm>
          <a:prstGeom prst="rect">
            <a:avLst/>
          </a:prstGeom>
          <a:ln>
            <a:solidFill>
              <a:schemeClr val="tx1"/>
            </a:solid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AA086616-D854-F567-77D7-3928C9F25382}"/>
              </a:ext>
              <a:ext uri="{C183D7F6-B498-43B3-948B-1728B52AA6E4}">
                <adec:decorative xmlns:adec="http://schemas.microsoft.com/office/drawing/2017/decorative" val="1"/>
              </a:ext>
            </a:extLst>
          </p:cNvPr>
          <p:cNvSpPr/>
          <p:nvPr/>
        </p:nvSpPr>
        <p:spPr>
          <a:xfrm rot="10800000" flipV="1">
            <a:off x="11005605" y="2956967"/>
            <a:ext cx="628650" cy="358140"/>
          </a:xfrm>
          <a:prstGeom prst="rect">
            <a:avLst/>
          </a:prstGeom>
          <a:noFill/>
          <a:ln w="38100">
            <a:solidFill>
              <a:srgbClr val="F2C21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Rectangle 5">
            <a:extLst>
              <a:ext uri="{FF2B5EF4-FFF2-40B4-BE49-F238E27FC236}">
                <a16:creationId xmlns:a16="http://schemas.microsoft.com/office/drawing/2014/main" id="{3F7C4D18-9EA9-4B5C-9715-65F86161C02C}"/>
              </a:ext>
              <a:ext uri="{C183D7F6-B498-43B3-948B-1728B52AA6E4}">
                <adec:decorative xmlns:adec="http://schemas.microsoft.com/office/drawing/2017/decorative" val="1"/>
              </a:ext>
            </a:extLst>
          </p:cNvPr>
          <p:cNvSpPr/>
          <p:nvPr/>
        </p:nvSpPr>
        <p:spPr>
          <a:xfrm>
            <a:off x="7157900" y="3620454"/>
            <a:ext cx="1262200" cy="113346"/>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800">
                <a:solidFill>
                  <a:schemeClr val="tx1">
                    <a:lumMod val="65000"/>
                    <a:lumOff val="35000"/>
                  </a:schemeClr>
                </a:solidFill>
                <a:latin typeface="Myriad Pro"/>
                <a:ea typeface="Cambria" panose="02040503050406030204" pitchFamily="18" charset="0"/>
                <a:cs typeface="Calibri" panose="020F0502020204030204" pitchFamily="34" charset="0"/>
              </a:rPr>
              <a:t>Bachelors of Science</a:t>
            </a:r>
          </a:p>
        </p:txBody>
      </p:sp>
      <p:sp>
        <p:nvSpPr>
          <p:cNvPr id="8" name="Rectangle 7">
            <a:extLst>
              <a:ext uri="{FF2B5EF4-FFF2-40B4-BE49-F238E27FC236}">
                <a16:creationId xmlns:a16="http://schemas.microsoft.com/office/drawing/2014/main" id="{7B20C15E-08FF-848A-1EBA-A185194D6210}"/>
              </a:ext>
              <a:ext uri="{C183D7F6-B498-43B3-948B-1728B52AA6E4}">
                <adec:decorative xmlns:adec="http://schemas.microsoft.com/office/drawing/2017/decorative" val="1"/>
              </a:ext>
            </a:extLst>
          </p:cNvPr>
          <p:cNvSpPr/>
          <p:nvPr/>
        </p:nvSpPr>
        <p:spPr>
          <a:xfrm>
            <a:off x="7157899" y="3928676"/>
            <a:ext cx="1513691" cy="113346"/>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800">
                <a:solidFill>
                  <a:schemeClr val="tx1">
                    <a:lumMod val="65000"/>
                    <a:lumOff val="35000"/>
                  </a:schemeClr>
                </a:solidFill>
                <a:latin typeface="Myriad Pro"/>
                <a:ea typeface="Cambria" panose="02040503050406030204" pitchFamily="18" charset="0"/>
                <a:cs typeface="Calibri" panose="020F0502020204030204" pitchFamily="34" charset="0"/>
              </a:rPr>
              <a:t>BIOLOGY</a:t>
            </a:r>
          </a:p>
        </p:txBody>
      </p:sp>
      <p:sp>
        <p:nvSpPr>
          <p:cNvPr id="5" name="Rectangle: Rounded Corners 4" descr="Return to table of contents button.">
            <a:hlinkClick r:id="rId4"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375415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9D6B9F6-1A42-D3B4-D9F5-4D69E882C945}"/>
              </a:ext>
            </a:extLst>
          </p:cNvPr>
          <p:cNvSpPr txBox="1">
            <a:spLocks noGrp="1"/>
          </p:cNvSpPr>
          <p:nvPr>
            <p:ph type="title" idx="4294967295"/>
          </p:nvPr>
        </p:nvSpPr>
        <p:spPr>
          <a:xfrm>
            <a:off x="381000" y="239519"/>
            <a:ext cx="10698332" cy="92434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E7BBA"/>
                </a:solidFill>
                <a:effectLst/>
                <a:uLnTx/>
                <a:uFillTx/>
                <a:latin typeface="Calibri"/>
                <a:ea typeface="+mj-ea"/>
                <a:cs typeface="Calibri"/>
                <a:hlinkClick r:id="rId2" action="ppaction://hlinksldjump">
                  <a:extLst>
                    <a:ext uri="{A12FA001-AC4F-418D-AE19-62706E023703}">
                      <ahyp:hlinkClr xmlns:ahyp="http://schemas.microsoft.com/office/drawing/2018/hyperlinkcolor" val="tx"/>
                    </a:ext>
                  </a:extLst>
                </a:hlinkClick>
              </a:rPr>
              <a:t>Student Profile – Programs Tab – Updating Student’s Academic Info Cont’d 1</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hlinkClick r:id="rId2" action="ppaction://hlinksldjump">
                <a:extLst>
                  <a:ext uri="{A12FA001-AC4F-418D-AE19-62706E023703}">
                    <ahyp:hlinkClr xmlns:ahyp="http://schemas.microsoft.com/office/drawing/2018/hyperlinkcolor" val="tx"/>
                  </a:ext>
                </a:extLst>
              </a:hlinkClick>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333497" y="1339185"/>
            <a:ext cx="6792859" cy="5283200"/>
          </a:xfrm>
        </p:spPr>
        <p:txBody>
          <a:bodyPr/>
          <a:lstStyle/>
          <a:p>
            <a:pPr marL="514350" marR="0" lvl="0" indent="-514350">
              <a:lnSpc>
                <a:spcPct val="115000"/>
              </a:lnSpc>
              <a:spcBef>
                <a:spcPts val="500"/>
              </a:spcBef>
              <a:spcAft>
                <a:spcPts val="1000"/>
              </a:spcAft>
              <a:buFont typeface="+mj-lt"/>
              <a:buAutoNum type="arabicPeriod" startAt="3"/>
            </a:pPr>
            <a:r>
              <a:rPr lang="en-US" sz="2800">
                <a:ea typeface="MS Mincho" panose="02020609040205080304" pitchFamily="49" charset="-128"/>
              </a:rPr>
              <a:t>I</a:t>
            </a:r>
            <a:r>
              <a:rPr lang="en-US" sz="2800">
                <a:effectLst/>
                <a:ea typeface="MS Mincho" panose="02020609040205080304" pitchFamily="49" charset="-128"/>
              </a:rPr>
              <a:t>n the “</a:t>
            </a:r>
            <a:r>
              <a:rPr lang="en-US" sz="2800" b="1">
                <a:effectLst/>
                <a:ea typeface="MS Mincho" panose="02020609040205080304" pitchFamily="49" charset="-128"/>
              </a:rPr>
              <a:t>Additional school and program</a:t>
            </a:r>
            <a:r>
              <a:rPr lang="en-US" sz="2800">
                <a:effectLst/>
                <a:ea typeface="MS Mincho" panose="02020609040205080304" pitchFamily="49" charset="-128"/>
              </a:rPr>
              <a:t>” section, select the appropriate dropdown option for the “</a:t>
            </a:r>
            <a:r>
              <a:rPr lang="en-US" sz="2800" b="1">
                <a:effectLst/>
                <a:ea typeface="MS Mincho" panose="02020609040205080304" pitchFamily="49" charset="-128"/>
              </a:rPr>
              <a:t>School</a:t>
            </a:r>
            <a:r>
              <a:rPr lang="en-US" sz="2800">
                <a:effectLst/>
                <a:ea typeface="MS Mincho" panose="02020609040205080304" pitchFamily="49" charset="-128"/>
              </a:rPr>
              <a:t>”, “</a:t>
            </a:r>
            <a:r>
              <a:rPr lang="en-US" sz="2800" b="1">
                <a:effectLst/>
                <a:ea typeface="MS Mincho" panose="02020609040205080304" pitchFamily="49" charset="-128"/>
              </a:rPr>
              <a:t>Training type</a:t>
            </a:r>
            <a:r>
              <a:rPr lang="en-US" sz="2800">
                <a:effectLst/>
                <a:ea typeface="MS Mincho" panose="02020609040205080304" pitchFamily="49" charset="-128"/>
              </a:rPr>
              <a:t>”, “</a:t>
            </a:r>
            <a:r>
              <a:rPr lang="en-US" sz="2800" b="1">
                <a:effectLst/>
                <a:ea typeface="MS Mincho" panose="02020609040205080304" pitchFamily="49" charset="-128"/>
              </a:rPr>
              <a:t>Objective type</a:t>
            </a:r>
            <a:r>
              <a:rPr lang="en-US" sz="2800">
                <a:effectLst/>
                <a:ea typeface="MS Mincho" panose="02020609040205080304" pitchFamily="49" charset="-128"/>
              </a:rPr>
              <a:t>”, and “</a:t>
            </a:r>
            <a:r>
              <a:rPr lang="en-US" sz="2800" b="1">
                <a:effectLst/>
                <a:ea typeface="MS Mincho" panose="02020609040205080304" pitchFamily="49" charset="-128"/>
              </a:rPr>
              <a:t>Program</a:t>
            </a:r>
            <a:r>
              <a:rPr lang="en-US" sz="2800">
                <a:effectLst/>
                <a:ea typeface="MS Mincho" panose="02020609040205080304" pitchFamily="49" charset="-128"/>
              </a:rPr>
              <a:t>” fields.</a:t>
            </a:r>
          </a:p>
          <a:p>
            <a:pPr marL="514350" marR="0" lvl="0" indent="-514350">
              <a:lnSpc>
                <a:spcPct val="115000"/>
              </a:lnSpc>
              <a:spcBef>
                <a:spcPts val="500"/>
              </a:spcBef>
              <a:spcAft>
                <a:spcPts val="1000"/>
              </a:spcAft>
              <a:buFont typeface="+mj-lt"/>
              <a:buAutoNum type="arabicPeriod" startAt="3"/>
            </a:pPr>
            <a:r>
              <a:rPr lang="en-US" sz="2800">
                <a:effectLst/>
                <a:ea typeface="MS Mincho" panose="02020609040205080304" pitchFamily="49" charset="-128"/>
              </a:rPr>
              <a:t>Once you have made </a:t>
            </a:r>
            <a:r>
              <a:rPr lang="en-US" sz="2800">
                <a:ea typeface="MS Mincho" panose="02020609040205080304" pitchFamily="49" charset="-128"/>
              </a:rPr>
              <a:t>your selection, </a:t>
            </a:r>
            <a:r>
              <a:rPr lang="en-US" sz="2800">
                <a:effectLst/>
                <a:ea typeface="MS Mincho" panose="02020609040205080304" pitchFamily="49" charset="-128"/>
              </a:rPr>
              <a:t>then select the “</a:t>
            </a:r>
            <a:r>
              <a:rPr lang="en-US" sz="2800" b="1">
                <a:effectLst/>
                <a:ea typeface="MS Mincho" panose="02020609040205080304" pitchFamily="49" charset="-128"/>
              </a:rPr>
              <a:t>Save this school</a:t>
            </a:r>
            <a:r>
              <a:rPr lang="en-US" sz="2800">
                <a:effectLst/>
                <a:ea typeface="MS Mincho" panose="02020609040205080304" pitchFamily="49" charset="-128"/>
              </a:rPr>
              <a:t>” button to confirm the changes. </a:t>
            </a:r>
          </a:p>
        </p:txBody>
      </p:sp>
      <p:pic>
        <p:nvPicPr>
          <p:cNvPr id="6" name="Picture 5" descr="Screenshot of the &quot;School and program information&quot; page that has information for Additional school and program populated. The &quot;Save this school&quot; button is highlighted. ">
            <a:extLst>
              <a:ext uri="{FF2B5EF4-FFF2-40B4-BE49-F238E27FC236}">
                <a16:creationId xmlns:a16="http://schemas.microsoft.com/office/drawing/2014/main" id="{DDAF0F1A-81E2-1BC0-8CD8-39AFF2F81E42}"/>
              </a:ext>
            </a:extLst>
          </p:cNvPr>
          <p:cNvPicPr>
            <a:picLocks noChangeAspect="1"/>
          </p:cNvPicPr>
          <p:nvPr/>
        </p:nvPicPr>
        <p:blipFill>
          <a:blip r:embed="rId3"/>
          <a:stretch>
            <a:fillRect/>
          </a:stretch>
        </p:blipFill>
        <p:spPr>
          <a:xfrm>
            <a:off x="7865320" y="1532049"/>
            <a:ext cx="3283585" cy="4380865"/>
          </a:xfrm>
          <a:prstGeom prst="rect">
            <a:avLst/>
          </a:prstGeom>
          <a:ln>
            <a:solidFill>
              <a:schemeClr val="tx1"/>
            </a:solidFill>
          </a:ln>
        </p:spPr>
      </p:pic>
      <p:sp>
        <p:nvSpPr>
          <p:cNvPr id="8" name="Rectangle 7">
            <a:extLst>
              <a:ext uri="{FF2B5EF4-FFF2-40B4-BE49-F238E27FC236}">
                <a16:creationId xmlns:a16="http://schemas.microsoft.com/office/drawing/2014/main" id="{C591473D-44AC-0B14-0E96-4123E5C3C821}"/>
              </a:ext>
              <a:ext uri="{C183D7F6-B498-43B3-948B-1728B52AA6E4}">
                <adec:decorative xmlns:adec="http://schemas.microsoft.com/office/drawing/2017/decorative" val="1"/>
              </a:ext>
            </a:extLst>
          </p:cNvPr>
          <p:cNvSpPr/>
          <p:nvPr/>
        </p:nvSpPr>
        <p:spPr>
          <a:xfrm rot="10800000" flipV="1">
            <a:off x="8993671" y="4909869"/>
            <a:ext cx="887768" cy="232577"/>
          </a:xfrm>
          <a:prstGeom prst="rect">
            <a:avLst/>
          </a:prstGeom>
          <a:noFill/>
          <a:ln w="38100">
            <a:solidFill>
              <a:srgbClr val="F2C21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Rectangle 2">
            <a:extLst>
              <a:ext uri="{FF2B5EF4-FFF2-40B4-BE49-F238E27FC236}">
                <a16:creationId xmlns:a16="http://schemas.microsoft.com/office/drawing/2014/main" id="{75442EEA-FCF1-FE89-3ED4-975349B1974E}"/>
              </a:ext>
              <a:ext uri="{C183D7F6-B498-43B3-948B-1728B52AA6E4}">
                <adec:decorative xmlns:adec="http://schemas.microsoft.com/office/drawing/2017/decorative" val="1"/>
              </a:ext>
            </a:extLst>
          </p:cNvPr>
          <p:cNvSpPr/>
          <p:nvPr/>
        </p:nvSpPr>
        <p:spPr>
          <a:xfrm rot="10800000" flipV="1">
            <a:off x="8052138" y="3094321"/>
            <a:ext cx="2443584" cy="1736096"/>
          </a:xfrm>
          <a:prstGeom prst="rect">
            <a:avLst/>
          </a:prstGeom>
          <a:noFill/>
          <a:ln w="38100">
            <a:solidFill>
              <a:srgbClr val="F2C21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C60B87A7-0B0F-116A-5AEE-50AD2F99F0A9}"/>
              </a:ext>
              <a:ext uri="{C183D7F6-B498-43B3-948B-1728B52AA6E4}">
                <adec:decorative xmlns:adec="http://schemas.microsoft.com/office/drawing/2017/decorative" val="1"/>
              </a:ext>
            </a:extLst>
          </p:cNvPr>
          <p:cNvSpPr/>
          <p:nvPr/>
        </p:nvSpPr>
        <p:spPr>
          <a:xfrm>
            <a:off x="8099763" y="2211447"/>
            <a:ext cx="955664" cy="136476"/>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500">
                <a:solidFill>
                  <a:schemeClr val="tx1">
                    <a:lumMod val="65000"/>
                    <a:lumOff val="35000"/>
                  </a:schemeClr>
                </a:solidFill>
                <a:latin typeface="Myriad Pro"/>
                <a:ea typeface="Cambria" panose="02040503050406030204" pitchFamily="18" charset="0"/>
                <a:cs typeface="Calibri" panose="020F0502020204030204" pitchFamily="34" charset="0"/>
              </a:rPr>
              <a:t>Bachelors of Science</a:t>
            </a:r>
          </a:p>
        </p:txBody>
      </p:sp>
      <p:sp>
        <p:nvSpPr>
          <p:cNvPr id="9" name="Rectangle 8">
            <a:extLst>
              <a:ext uri="{FF2B5EF4-FFF2-40B4-BE49-F238E27FC236}">
                <a16:creationId xmlns:a16="http://schemas.microsoft.com/office/drawing/2014/main" id="{B0BD9069-D379-4BAA-D238-B17B004610A8}"/>
              </a:ext>
              <a:ext uri="{C183D7F6-B498-43B3-948B-1728B52AA6E4}">
                <adec:decorative xmlns:adec="http://schemas.microsoft.com/office/drawing/2017/decorative" val="1"/>
              </a:ext>
            </a:extLst>
          </p:cNvPr>
          <p:cNvSpPr/>
          <p:nvPr/>
        </p:nvSpPr>
        <p:spPr>
          <a:xfrm>
            <a:off x="8099763" y="2392748"/>
            <a:ext cx="1146078" cy="136476"/>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500">
                <a:solidFill>
                  <a:schemeClr val="tx1">
                    <a:lumMod val="65000"/>
                    <a:lumOff val="35000"/>
                  </a:schemeClr>
                </a:solidFill>
                <a:latin typeface="Myriad Pro"/>
                <a:ea typeface="Cambria" panose="02040503050406030204" pitchFamily="18" charset="0"/>
                <a:cs typeface="Calibri" panose="020F0502020204030204" pitchFamily="34" charset="0"/>
              </a:rPr>
              <a:t>BIOLOGY    </a:t>
            </a:r>
          </a:p>
        </p:txBody>
      </p:sp>
      <p:sp>
        <p:nvSpPr>
          <p:cNvPr id="10" name="Rectangle 9">
            <a:extLst>
              <a:ext uri="{FF2B5EF4-FFF2-40B4-BE49-F238E27FC236}">
                <a16:creationId xmlns:a16="http://schemas.microsoft.com/office/drawing/2014/main" id="{3981BBFD-AF58-5D18-B4CB-4DE52757B8ED}"/>
              </a:ext>
              <a:ext uri="{C183D7F6-B498-43B3-948B-1728B52AA6E4}">
                <adec:decorative xmlns:adec="http://schemas.microsoft.com/office/drawing/2017/decorative" val="1"/>
              </a:ext>
            </a:extLst>
          </p:cNvPr>
          <p:cNvSpPr/>
          <p:nvPr/>
        </p:nvSpPr>
        <p:spPr>
          <a:xfrm>
            <a:off x="8133883" y="4166698"/>
            <a:ext cx="955664" cy="1364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600">
                <a:solidFill>
                  <a:schemeClr val="tx1">
                    <a:lumMod val="65000"/>
                    <a:lumOff val="35000"/>
                  </a:schemeClr>
                </a:solidFill>
                <a:latin typeface="Myriad Pro"/>
                <a:ea typeface="Cambria" panose="02040503050406030204" pitchFamily="18" charset="0"/>
                <a:cs typeface="Calibri" panose="020F0502020204030204" pitchFamily="34" charset="0"/>
              </a:rPr>
              <a:t>Bachelors of Science</a:t>
            </a:r>
          </a:p>
        </p:txBody>
      </p:sp>
      <p:sp>
        <p:nvSpPr>
          <p:cNvPr id="11" name="Rectangle 10">
            <a:extLst>
              <a:ext uri="{FF2B5EF4-FFF2-40B4-BE49-F238E27FC236}">
                <a16:creationId xmlns:a16="http://schemas.microsoft.com/office/drawing/2014/main" id="{5D28EBEF-F9FA-D2C4-EAB9-649F46DCD61B}"/>
              </a:ext>
              <a:ext uri="{C183D7F6-B498-43B3-948B-1728B52AA6E4}">
                <adec:decorative xmlns:adec="http://schemas.microsoft.com/office/drawing/2017/decorative" val="1"/>
              </a:ext>
            </a:extLst>
          </p:cNvPr>
          <p:cNvSpPr/>
          <p:nvPr/>
        </p:nvSpPr>
        <p:spPr>
          <a:xfrm>
            <a:off x="8147668" y="4620169"/>
            <a:ext cx="955664" cy="1364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600">
                <a:solidFill>
                  <a:schemeClr val="tx1">
                    <a:lumMod val="65000"/>
                    <a:lumOff val="35000"/>
                  </a:schemeClr>
                </a:solidFill>
                <a:latin typeface="Myriad Pro"/>
                <a:ea typeface="Cambria" panose="02040503050406030204" pitchFamily="18" charset="0"/>
                <a:cs typeface="Calibri" panose="020F0502020204030204" pitchFamily="34" charset="0"/>
              </a:rPr>
              <a:t>CHEMISTRY</a:t>
            </a:r>
          </a:p>
        </p:txBody>
      </p:sp>
      <p:sp>
        <p:nvSpPr>
          <p:cNvPr id="5" name="Rectangle: Rounded Corners 4" descr="Return to table of contents button.">
            <a:hlinkClick r:id="rId4"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9188864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F035A42-FC6F-0E9C-87A0-E50E7FFFF291}"/>
              </a:ext>
            </a:extLst>
          </p:cNvPr>
          <p:cNvSpPr txBox="1">
            <a:spLocks noGrp="1"/>
          </p:cNvSpPr>
          <p:nvPr>
            <p:ph type="title" idx="4294967295"/>
          </p:nvPr>
        </p:nvSpPr>
        <p:spPr>
          <a:xfrm>
            <a:off x="381000" y="239519"/>
            <a:ext cx="10698332" cy="92434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E7BBA"/>
                </a:solidFill>
                <a:effectLst/>
                <a:uLnTx/>
                <a:uFillTx/>
                <a:latin typeface="Calibri"/>
                <a:ea typeface="+mj-ea"/>
                <a:cs typeface="Calibri"/>
                <a:hlinkClick r:id="rId2" action="ppaction://hlinksldjump">
                  <a:extLst>
                    <a:ext uri="{A12FA001-AC4F-418D-AE19-62706E023703}">
                      <ahyp:hlinkClr xmlns:ahyp="http://schemas.microsoft.com/office/drawing/2018/hyperlinkcolor" val="tx"/>
                    </a:ext>
                  </a:extLst>
                </a:hlinkClick>
              </a:rPr>
              <a:t>Student Profile – Programs Tab – Updating Student’s Academic Info Cont’d 2</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hlinkClick r:id="rId2" action="ppaction://hlinksldjump">
                <a:extLst>
                  <a:ext uri="{A12FA001-AC4F-418D-AE19-62706E023703}">
                    <ahyp:hlinkClr xmlns:ahyp="http://schemas.microsoft.com/office/drawing/2018/hyperlinkcolor" val="tx"/>
                  </a:ext>
                </a:extLst>
              </a:hlinkClick>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351985" y="1323007"/>
            <a:ext cx="5803649" cy="5283200"/>
          </a:xfrm>
        </p:spPr>
        <p:txBody>
          <a:bodyPr/>
          <a:lstStyle/>
          <a:p>
            <a:pPr marL="514350" marR="0" lvl="0" indent="-514350">
              <a:lnSpc>
                <a:spcPct val="115000"/>
              </a:lnSpc>
              <a:spcBef>
                <a:spcPts val="1200"/>
              </a:spcBef>
              <a:spcAft>
                <a:spcPts val="1200"/>
              </a:spcAft>
              <a:buFont typeface="+mj-lt"/>
              <a:buAutoNum type="arabicPeriod" startAt="5"/>
            </a:pPr>
            <a:r>
              <a:rPr lang="en-US" sz="2800">
                <a:effectLst/>
                <a:ea typeface="MS Mincho" panose="02020609040205080304" pitchFamily="49" charset="-128"/>
              </a:rPr>
              <a:t>Once all changes have been made, select the “</a:t>
            </a:r>
            <a:r>
              <a:rPr lang="en-US" sz="2800" b="1">
                <a:effectLst/>
                <a:ea typeface="MS Mincho" panose="02020609040205080304" pitchFamily="49" charset="-128"/>
              </a:rPr>
              <a:t>Submit</a:t>
            </a:r>
            <a:r>
              <a:rPr lang="en-US" sz="2800">
                <a:effectLst/>
                <a:ea typeface="MS Mincho" panose="02020609040205080304" pitchFamily="49" charset="-128"/>
              </a:rPr>
              <a:t>” button. </a:t>
            </a:r>
          </a:p>
          <a:p>
            <a:pPr>
              <a:lnSpc>
                <a:spcPct val="115000"/>
              </a:lnSpc>
              <a:spcBef>
                <a:spcPts val="1200"/>
              </a:spcBef>
            </a:pPr>
            <a:endParaRPr lang="en-US" sz="2800">
              <a:effectLst/>
              <a:ea typeface="MS Mincho" panose="02020609040205080304" pitchFamily="49" charset="-128"/>
            </a:endParaRPr>
          </a:p>
          <a:p>
            <a:pPr>
              <a:lnSpc>
                <a:spcPct val="115000"/>
              </a:lnSpc>
              <a:spcBef>
                <a:spcPts val="1200"/>
              </a:spcBef>
            </a:pPr>
            <a:r>
              <a:rPr lang="en-US" sz="2800">
                <a:effectLst/>
                <a:ea typeface="MS Mincho" panose="02020609040205080304" pitchFamily="49" charset="-128"/>
              </a:rPr>
              <a:t>A success banner appears noting that the academic information has been updated successfully.</a:t>
            </a:r>
          </a:p>
          <a:p>
            <a:pPr marR="0" lvl="0">
              <a:lnSpc>
                <a:spcPct val="115000"/>
              </a:lnSpc>
              <a:spcBef>
                <a:spcPts val="1200"/>
              </a:spcBef>
              <a:spcAft>
                <a:spcPts val="1200"/>
              </a:spcAft>
            </a:pPr>
            <a:endParaRPr lang="en-US" sz="2800">
              <a:effectLst/>
              <a:ea typeface="MS Mincho" panose="02020609040205080304" pitchFamily="49" charset="-128"/>
            </a:endParaRPr>
          </a:p>
        </p:txBody>
      </p:sp>
      <p:pic>
        <p:nvPicPr>
          <p:cNvPr id="3" name="Picture 2" descr="Screenshot of the newly updated &quot;School and program information&quot; tabs. The &quot;Submit&quot; button is highlighted. ">
            <a:extLst>
              <a:ext uri="{FF2B5EF4-FFF2-40B4-BE49-F238E27FC236}">
                <a16:creationId xmlns:a16="http://schemas.microsoft.com/office/drawing/2014/main" id="{FE601538-0965-6342-092E-682D09E64FBB}"/>
              </a:ext>
            </a:extLst>
          </p:cNvPr>
          <p:cNvPicPr>
            <a:picLocks noChangeAspect="1"/>
          </p:cNvPicPr>
          <p:nvPr/>
        </p:nvPicPr>
        <p:blipFill>
          <a:blip r:embed="rId3"/>
          <a:stretch>
            <a:fillRect/>
          </a:stretch>
        </p:blipFill>
        <p:spPr>
          <a:xfrm>
            <a:off x="6096000" y="1010897"/>
            <a:ext cx="3894338" cy="4195558"/>
          </a:xfrm>
          <a:prstGeom prst="rect">
            <a:avLst/>
          </a:prstGeom>
          <a:ln>
            <a:solidFill>
              <a:schemeClr val="tx1"/>
            </a:solidFill>
          </a:ln>
        </p:spPr>
      </p:pic>
      <p:sp>
        <p:nvSpPr>
          <p:cNvPr id="4" name="Rectangle 3">
            <a:extLst>
              <a:ext uri="{FF2B5EF4-FFF2-40B4-BE49-F238E27FC236}">
                <a16:creationId xmlns:a16="http://schemas.microsoft.com/office/drawing/2014/main" id="{6F9472EC-F1FA-83ED-F5F0-31331F1E27CE}"/>
              </a:ext>
              <a:ext uri="{C183D7F6-B498-43B3-948B-1728B52AA6E4}">
                <adec:decorative xmlns:adec="http://schemas.microsoft.com/office/drawing/2017/decorative" val="1"/>
              </a:ext>
            </a:extLst>
          </p:cNvPr>
          <p:cNvSpPr/>
          <p:nvPr/>
        </p:nvSpPr>
        <p:spPr>
          <a:xfrm rot="10800000" flipV="1">
            <a:off x="6196160" y="4889963"/>
            <a:ext cx="624257" cy="241516"/>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Rectangle 5">
            <a:extLst>
              <a:ext uri="{FF2B5EF4-FFF2-40B4-BE49-F238E27FC236}">
                <a16:creationId xmlns:a16="http://schemas.microsoft.com/office/drawing/2014/main" id="{72BC731E-E600-9A44-0586-1AE0FACD05D7}"/>
              </a:ext>
              <a:ext uri="{C183D7F6-B498-43B3-948B-1728B52AA6E4}">
                <adec:decorative xmlns:adec="http://schemas.microsoft.com/office/drawing/2017/decorative" val="1"/>
              </a:ext>
            </a:extLst>
          </p:cNvPr>
          <p:cNvSpPr/>
          <p:nvPr/>
        </p:nvSpPr>
        <p:spPr>
          <a:xfrm>
            <a:off x="6323578" y="2664962"/>
            <a:ext cx="955664" cy="136476"/>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700">
                <a:solidFill>
                  <a:schemeClr val="tx1">
                    <a:lumMod val="65000"/>
                    <a:lumOff val="35000"/>
                  </a:schemeClr>
                </a:solidFill>
                <a:latin typeface="Myriad Pro"/>
                <a:ea typeface="Cambria" panose="02040503050406030204" pitchFamily="18" charset="0"/>
                <a:cs typeface="Calibri" panose="020F0502020204030204" pitchFamily="34" charset="0"/>
              </a:rPr>
              <a:t>Bachelors of Science</a:t>
            </a:r>
          </a:p>
        </p:txBody>
      </p:sp>
      <p:sp>
        <p:nvSpPr>
          <p:cNvPr id="8" name="Rectangle 7">
            <a:extLst>
              <a:ext uri="{FF2B5EF4-FFF2-40B4-BE49-F238E27FC236}">
                <a16:creationId xmlns:a16="http://schemas.microsoft.com/office/drawing/2014/main" id="{C02F4F4C-DC4A-73D0-74C2-6B20640120A1}"/>
              </a:ext>
              <a:ext uri="{C183D7F6-B498-43B3-948B-1728B52AA6E4}">
                <adec:decorative xmlns:adec="http://schemas.microsoft.com/office/drawing/2017/decorative" val="1"/>
              </a:ext>
            </a:extLst>
          </p:cNvPr>
          <p:cNvSpPr/>
          <p:nvPr/>
        </p:nvSpPr>
        <p:spPr>
          <a:xfrm>
            <a:off x="6323578" y="2923418"/>
            <a:ext cx="1146078" cy="136476"/>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700">
                <a:solidFill>
                  <a:schemeClr val="tx1">
                    <a:lumMod val="65000"/>
                    <a:lumOff val="35000"/>
                  </a:schemeClr>
                </a:solidFill>
                <a:latin typeface="Myriad Pro"/>
                <a:ea typeface="Cambria" panose="02040503050406030204" pitchFamily="18" charset="0"/>
                <a:cs typeface="Calibri" panose="020F0502020204030204" pitchFamily="34" charset="0"/>
              </a:rPr>
              <a:t>BIOLOGY    </a:t>
            </a:r>
          </a:p>
        </p:txBody>
      </p:sp>
      <p:sp>
        <p:nvSpPr>
          <p:cNvPr id="9" name="Rectangle 8">
            <a:extLst>
              <a:ext uri="{FF2B5EF4-FFF2-40B4-BE49-F238E27FC236}">
                <a16:creationId xmlns:a16="http://schemas.microsoft.com/office/drawing/2014/main" id="{A10E6939-DC44-7F83-3B05-6B685392D77F}"/>
              </a:ext>
              <a:ext uri="{C183D7F6-B498-43B3-948B-1728B52AA6E4}">
                <adec:decorative xmlns:adec="http://schemas.microsoft.com/office/drawing/2017/decorative" val="1"/>
              </a:ext>
            </a:extLst>
          </p:cNvPr>
          <p:cNvSpPr/>
          <p:nvPr/>
        </p:nvSpPr>
        <p:spPr>
          <a:xfrm>
            <a:off x="6323578" y="3857188"/>
            <a:ext cx="955664" cy="136476"/>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700">
                <a:solidFill>
                  <a:schemeClr val="tx1">
                    <a:lumMod val="65000"/>
                    <a:lumOff val="35000"/>
                  </a:schemeClr>
                </a:solidFill>
                <a:latin typeface="Myriad Pro"/>
                <a:ea typeface="Cambria" panose="02040503050406030204" pitchFamily="18" charset="0"/>
                <a:cs typeface="Calibri" panose="020F0502020204030204" pitchFamily="34" charset="0"/>
              </a:rPr>
              <a:t>Bachelors of Science</a:t>
            </a:r>
          </a:p>
        </p:txBody>
      </p:sp>
      <p:sp>
        <p:nvSpPr>
          <p:cNvPr id="10" name="Rectangle 9">
            <a:extLst>
              <a:ext uri="{FF2B5EF4-FFF2-40B4-BE49-F238E27FC236}">
                <a16:creationId xmlns:a16="http://schemas.microsoft.com/office/drawing/2014/main" id="{79E755BD-41D6-A158-2EAE-BB3DBCD7EE4E}"/>
              </a:ext>
              <a:ext uri="{C183D7F6-B498-43B3-948B-1728B52AA6E4}">
                <adec:decorative xmlns:adec="http://schemas.microsoft.com/office/drawing/2017/decorative" val="1"/>
              </a:ext>
            </a:extLst>
          </p:cNvPr>
          <p:cNvSpPr/>
          <p:nvPr/>
        </p:nvSpPr>
        <p:spPr>
          <a:xfrm>
            <a:off x="6323578" y="4115644"/>
            <a:ext cx="1146078" cy="136476"/>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700">
                <a:solidFill>
                  <a:schemeClr val="tx1">
                    <a:lumMod val="65000"/>
                    <a:lumOff val="35000"/>
                  </a:schemeClr>
                </a:solidFill>
                <a:latin typeface="Myriad Pro"/>
                <a:ea typeface="Cambria" panose="02040503050406030204" pitchFamily="18" charset="0"/>
                <a:cs typeface="Calibri" panose="020F0502020204030204" pitchFamily="34" charset="0"/>
              </a:rPr>
              <a:t>CHEMISTRY   </a:t>
            </a:r>
          </a:p>
        </p:txBody>
      </p:sp>
      <p:pic>
        <p:nvPicPr>
          <p:cNvPr id="11" name="Picture 10" descr="Screenshot of Gary Smith's updated Student profile. There is a &quot;Success!&quot; banner highlighted at the top. ">
            <a:extLst>
              <a:ext uri="{FF2B5EF4-FFF2-40B4-BE49-F238E27FC236}">
                <a16:creationId xmlns:a16="http://schemas.microsoft.com/office/drawing/2014/main" id="{BAC97015-EBC5-E536-A0BA-8F1B88CD31CC}"/>
              </a:ext>
            </a:extLst>
          </p:cNvPr>
          <p:cNvPicPr>
            <a:picLocks noChangeAspect="1"/>
          </p:cNvPicPr>
          <p:nvPr/>
        </p:nvPicPr>
        <p:blipFill>
          <a:blip r:embed="rId4"/>
          <a:stretch>
            <a:fillRect/>
          </a:stretch>
        </p:blipFill>
        <p:spPr>
          <a:xfrm>
            <a:off x="7279242" y="3775873"/>
            <a:ext cx="4764446" cy="2454110"/>
          </a:xfrm>
          <a:prstGeom prst="rect">
            <a:avLst/>
          </a:prstGeom>
          <a:ln>
            <a:solidFill>
              <a:schemeClr val="tx1"/>
            </a:solidFill>
          </a:ln>
        </p:spPr>
      </p:pic>
      <p:sp>
        <p:nvSpPr>
          <p:cNvPr id="12" name="Rectangle 11">
            <a:extLst>
              <a:ext uri="{FF2B5EF4-FFF2-40B4-BE49-F238E27FC236}">
                <a16:creationId xmlns:a16="http://schemas.microsoft.com/office/drawing/2014/main" id="{B405D8DD-8C8A-DF1A-69E1-4FEC11654F25}"/>
              </a:ext>
              <a:ext uri="{C183D7F6-B498-43B3-948B-1728B52AA6E4}">
                <adec:decorative xmlns:adec="http://schemas.microsoft.com/office/drawing/2017/decorative" val="1"/>
              </a:ext>
            </a:extLst>
          </p:cNvPr>
          <p:cNvSpPr/>
          <p:nvPr/>
        </p:nvSpPr>
        <p:spPr>
          <a:xfrm rot="10800000" flipV="1">
            <a:off x="7343214" y="3802420"/>
            <a:ext cx="4591392" cy="46261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Rounded Corners 4" descr="Return to table of contents button.">
            <a:hlinkClick r:id="rId5"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0287755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069B8C0-3BC0-72BD-E359-27E89A9B7B7D}"/>
              </a:ext>
            </a:extLst>
          </p:cNvPr>
          <p:cNvSpPr txBox="1">
            <a:spLocks noGrp="1"/>
          </p:cNvSpPr>
          <p:nvPr>
            <p:ph type="title" idx="4294967295"/>
          </p:nvPr>
        </p:nvSpPr>
        <p:spPr>
          <a:xfrm>
            <a:off x="381000" y="239519"/>
            <a:ext cx="10698332" cy="92434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E7BBA"/>
                </a:solidFill>
                <a:effectLst/>
                <a:uLnTx/>
                <a:uFillTx/>
                <a:latin typeface="Calibri"/>
                <a:ea typeface="+mj-ea"/>
                <a:cs typeface="Calibri"/>
                <a:hlinkClick r:id="rId3" action="ppaction://hlinksldjump">
                  <a:extLst>
                    <a:ext uri="{A12FA001-AC4F-418D-AE19-62706E023703}">
                      <ahyp:hlinkClr xmlns:ahyp="http://schemas.microsoft.com/office/drawing/2018/hyperlinkcolor" val="tx"/>
                    </a:ext>
                  </a:extLst>
                </a:hlinkClick>
              </a:rPr>
              <a:t>Student Profile – Programs Tab – Adding a Guest Student</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hlinkClick r:id="rId3" action="ppaction://hlinksldjump">
                <a:extLst>
                  <a:ext uri="{A12FA001-AC4F-418D-AE19-62706E023703}">
                    <ahyp:hlinkClr xmlns:ahyp="http://schemas.microsoft.com/office/drawing/2018/hyperlinkcolor" val="tx"/>
                  </a:ext>
                </a:extLst>
              </a:hlinkClick>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380999" y="1332946"/>
            <a:ext cx="7909576" cy="5283200"/>
          </a:xfrm>
        </p:spPr>
        <p:txBody>
          <a:bodyPr/>
          <a:lstStyle/>
          <a:p>
            <a:pPr marL="457200" indent="-457200" algn="l">
              <a:spcAft>
                <a:spcPts val="600"/>
              </a:spcAft>
              <a:buFont typeface="+mj-lt"/>
              <a:buAutoNum type="arabicPeriod"/>
            </a:pPr>
            <a:r>
              <a:rPr lang="en-US" sz="2400" b="0" i="0" u="none" strike="noStrike">
                <a:solidFill>
                  <a:srgbClr val="1D1D1D"/>
                </a:solidFill>
                <a:effectLst/>
                <a:latin typeface="Calibri" panose="020F0502020204030204" pitchFamily="34" charset="0"/>
              </a:rPr>
              <a:t>If you need to add a student as a guest student, the student first must be added to the SCO’s facilities before.  After this, in the Academic Info section the SCO will choose the </a:t>
            </a:r>
            <a:r>
              <a:rPr lang="en-US" sz="2400" b="1" i="0" u="none" strike="noStrike">
                <a:solidFill>
                  <a:srgbClr val="1D1D1D"/>
                </a:solidFill>
                <a:effectLst/>
                <a:latin typeface="Calibri" panose="020F0502020204030204" pitchFamily="34" charset="0"/>
              </a:rPr>
              <a:t>“Objective type” </a:t>
            </a:r>
            <a:r>
              <a:rPr lang="en-US" sz="2400" b="0" i="0" u="none" strike="noStrike">
                <a:solidFill>
                  <a:srgbClr val="1D1D1D"/>
                </a:solidFill>
                <a:effectLst/>
                <a:latin typeface="Calibri" panose="020F0502020204030204" pitchFamily="34" charset="0"/>
              </a:rPr>
              <a:t>of the student's degree program at the Primary school. </a:t>
            </a:r>
          </a:p>
          <a:p>
            <a:pPr marL="457200" indent="-457200" algn="l">
              <a:spcAft>
                <a:spcPts val="600"/>
              </a:spcAft>
              <a:buFont typeface="+mj-lt"/>
              <a:buAutoNum type="arabicPeriod"/>
            </a:pPr>
            <a:r>
              <a:rPr lang="en-US" sz="2400">
                <a:solidFill>
                  <a:srgbClr val="1D1D1D"/>
                </a:solidFill>
              </a:rPr>
              <a:t>W</a:t>
            </a:r>
            <a:r>
              <a:rPr lang="en-US" sz="2400" b="0" i="0" u="none" strike="noStrike">
                <a:solidFill>
                  <a:srgbClr val="1D1D1D"/>
                </a:solidFill>
                <a:effectLst/>
                <a:latin typeface="Calibri" panose="020F0502020204030204" pitchFamily="34" charset="0"/>
              </a:rPr>
              <a:t>hen the </a:t>
            </a:r>
            <a:r>
              <a:rPr lang="en-US" sz="2400" b="1" i="0" u="none" strike="noStrike">
                <a:solidFill>
                  <a:srgbClr val="1D1D1D"/>
                </a:solidFill>
                <a:effectLst/>
                <a:latin typeface="Calibri" panose="020F0502020204030204" pitchFamily="34" charset="0"/>
              </a:rPr>
              <a:t>“Guest student” </a:t>
            </a:r>
            <a:r>
              <a:rPr lang="en-US" sz="2400" b="0" i="0" u="none" strike="noStrike">
                <a:solidFill>
                  <a:srgbClr val="1D1D1D"/>
                </a:solidFill>
                <a:effectLst/>
                <a:latin typeface="Calibri" panose="020F0502020204030204" pitchFamily="34" charset="0"/>
              </a:rPr>
              <a:t>checkbox is selected,  the </a:t>
            </a:r>
            <a:r>
              <a:rPr lang="en-US" sz="2400" b="1" i="0" u="none" strike="noStrike">
                <a:solidFill>
                  <a:srgbClr val="1D1D1D"/>
                </a:solidFill>
                <a:effectLst/>
                <a:latin typeface="Calibri" panose="020F0502020204030204" pitchFamily="34" charset="0"/>
              </a:rPr>
              <a:t>“Program” </a:t>
            </a:r>
            <a:r>
              <a:rPr lang="en-US" sz="2400" i="0" u="none" strike="noStrike">
                <a:solidFill>
                  <a:srgbClr val="1D1D1D"/>
                </a:solidFill>
                <a:effectLst/>
                <a:latin typeface="Calibri" panose="020F0502020204030204" pitchFamily="34" charset="0"/>
              </a:rPr>
              <a:t>dropdown </a:t>
            </a:r>
            <a:r>
              <a:rPr lang="en-US" sz="2400" b="0" i="0" u="none" strike="noStrike">
                <a:solidFill>
                  <a:srgbClr val="1D1D1D"/>
                </a:solidFill>
                <a:effectLst/>
                <a:latin typeface="Calibri" panose="020F0502020204030204" pitchFamily="34" charset="0"/>
              </a:rPr>
              <a:t>auto fills with </a:t>
            </a:r>
            <a:r>
              <a:rPr lang="en-US" sz="2400" b="1" i="0" u="none" strike="noStrike">
                <a:solidFill>
                  <a:srgbClr val="1D1D1D"/>
                </a:solidFill>
                <a:effectLst/>
                <a:latin typeface="Calibri" panose="020F0502020204030204" pitchFamily="34" charset="0"/>
              </a:rPr>
              <a:t>“Guest </a:t>
            </a:r>
            <a:r>
              <a:rPr lang="en-US" sz="2400" b="1">
                <a:solidFill>
                  <a:srgbClr val="1D1D1D"/>
                </a:solidFill>
              </a:rPr>
              <a:t>S</a:t>
            </a:r>
            <a:r>
              <a:rPr lang="en-US" sz="2400" b="1" i="0" u="none" strike="noStrike">
                <a:solidFill>
                  <a:srgbClr val="1D1D1D"/>
                </a:solidFill>
                <a:effectLst/>
                <a:latin typeface="Calibri" panose="020F0502020204030204" pitchFamily="34" charset="0"/>
              </a:rPr>
              <a:t>tudent”</a:t>
            </a:r>
            <a:r>
              <a:rPr lang="en-US" sz="2400">
                <a:solidFill>
                  <a:srgbClr val="1D1D1D"/>
                </a:solidFill>
              </a:rPr>
              <a:t>. This triggers</a:t>
            </a:r>
            <a:r>
              <a:rPr lang="en-US" sz="2400" b="0" i="0" u="none" strike="noStrike">
                <a:solidFill>
                  <a:srgbClr val="1D1D1D"/>
                </a:solidFill>
                <a:effectLst/>
                <a:latin typeface="Calibri" panose="020F0502020204030204" pitchFamily="34" charset="0"/>
              </a:rPr>
              <a:t> the </a:t>
            </a:r>
            <a:r>
              <a:rPr lang="en-US" sz="2400" b="1" i="0" u="none" strike="noStrike">
                <a:solidFill>
                  <a:srgbClr val="1D1D1D"/>
                </a:solidFill>
                <a:effectLst/>
                <a:latin typeface="Calibri" panose="020F0502020204030204" pitchFamily="34" charset="0"/>
              </a:rPr>
              <a:t>“Parent Facility” </a:t>
            </a:r>
            <a:r>
              <a:rPr lang="en-US" sz="2400" i="0" u="none" strike="noStrike">
                <a:solidFill>
                  <a:srgbClr val="1D1D1D"/>
                </a:solidFill>
                <a:effectLst/>
                <a:latin typeface="Calibri" panose="020F0502020204030204" pitchFamily="34" charset="0"/>
              </a:rPr>
              <a:t>text field to </a:t>
            </a:r>
            <a:r>
              <a:rPr lang="en-US" sz="2400" b="0" i="0" u="none" strike="noStrike">
                <a:solidFill>
                  <a:srgbClr val="1D1D1D"/>
                </a:solidFill>
                <a:effectLst/>
                <a:latin typeface="Calibri" panose="020F0502020204030204" pitchFamily="34" charset="0"/>
              </a:rPr>
              <a:t>appear.</a:t>
            </a:r>
          </a:p>
          <a:p>
            <a:pPr marL="457200" indent="-457200" algn="l">
              <a:spcAft>
                <a:spcPts val="600"/>
              </a:spcAft>
              <a:buFont typeface="+mj-lt"/>
              <a:buAutoNum type="arabicPeriod"/>
            </a:pPr>
            <a:r>
              <a:rPr lang="en-US" sz="2400" b="0" i="0" u="none" strike="noStrike">
                <a:solidFill>
                  <a:srgbClr val="1D1D1D"/>
                </a:solidFill>
                <a:effectLst/>
                <a:latin typeface="Calibri" panose="020F0502020204030204" pitchFamily="34" charset="0"/>
              </a:rPr>
              <a:t>In the </a:t>
            </a:r>
            <a:r>
              <a:rPr lang="en-US" sz="2400" b="1" i="0" u="none" strike="noStrike">
                <a:solidFill>
                  <a:srgbClr val="1D1D1D"/>
                </a:solidFill>
                <a:effectLst/>
                <a:latin typeface="Calibri" panose="020F0502020204030204" pitchFamily="34" charset="0"/>
              </a:rPr>
              <a:t>“Parent Facility” </a:t>
            </a:r>
            <a:r>
              <a:rPr lang="en-US" sz="2400" b="0" i="0" u="none" strike="noStrike">
                <a:solidFill>
                  <a:srgbClr val="1D1D1D"/>
                </a:solidFill>
                <a:effectLst/>
                <a:latin typeface="Calibri" panose="020F0502020204030204" pitchFamily="34" charset="0"/>
              </a:rPr>
              <a:t>field, enter the name and choose from the populated choices. </a:t>
            </a:r>
          </a:p>
          <a:p>
            <a:pPr marL="457200" indent="-457200" algn="l">
              <a:spcAft>
                <a:spcPts val="600"/>
              </a:spcAft>
              <a:buFont typeface="+mj-lt"/>
              <a:buAutoNum type="arabicPeriod"/>
            </a:pPr>
            <a:r>
              <a:rPr lang="en-US" sz="2400">
                <a:solidFill>
                  <a:srgbClr val="1D1D1D"/>
                </a:solidFill>
              </a:rPr>
              <a:t>To finalize this process, select the </a:t>
            </a:r>
            <a:r>
              <a:rPr lang="en-US" sz="2400" b="1">
                <a:solidFill>
                  <a:srgbClr val="1D1D1D"/>
                </a:solidFill>
              </a:rPr>
              <a:t>“Save this school” </a:t>
            </a:r>
            <a:r>
              <a:rPr lang="en-US" sz="2400">
                <a:solidFill>
                  <a:srgbClr val="1D1D1D"/>
                </a:solidFill>
              </a:rPr>
              <a:t>button. </a:t>
            </a:r>
            <a:endParaRPr lang="en-US" sz="2400" b="0" i="0" u="none" strike="noStrike">
              <a:solidFill>
                <a:srgbClr val="1D1D1D"/>
              </a:solidFill>
              <a:effectLst/>
              <a:latin typeface="Calibri" panose="020F0502020204030204" pitchFamily="34" charset="0"/>
            </a:endParaRPr>
          </a:p>
          <a:p>
            <a:pPr algn="l">
              <a:spcAft>
                <a:spcPts val="600"/>
              </a:spcAft>
            </a:pPr>
            <a:r>
              <a:rPr lang="en-US" b="0" i="1" u="none" strike="noStrike">
                <a:solidFill>
                  <a:srgbClr val="1D1D1D"/>
                </a:solidFill>
                <a:effectLst/>
                <a:latin typeface="Calibri" panose="020F0502020204030204" pitchFamily="34" charset="0"/>
              </a:rPr>
              <a:t>Note: Guest students are uncommon at NCD facilities.</a:t>
            </a:r>
          </a:p>
        </p:txBody>
      </p:sp>
      <p:grpSp>
        <p:nvGrpSpPr>
          <p:cNvPr id="2" name="Group 1" descr="4 screenshots of different portions of adding a guest student. In the top screenshot, the &quot;Guest student&quot; checkbox is highlighted. When you select that check box, it causes the program dropdown to populate to Guest Student and the Parent facility dropdown to appear. Then, there is the Save this School button highlighted. ">
            <a:extLst>
              <a:ext uri="{FF2B5EF4-FFF2-40B4-BE49-F238E27FC236}">
                <a16:creationId xmlns:a16="http://schemas.microsoft.com/office/drawing/2014/main" id="{ED9BCDE8-3F1E-C22A-EC0B-F3B9168F2D1F}"/>
              </a:ext>
            </a:extLst>
          </p:cNvPr>
          <p:cNvGrpSpPr/>
          <p:nvPr/>
        </p:nvGrpSpPr>
        <p:grpSpPr>
          <a:xfrm>
            <a:off x="8379475" y="869580"/>
            <a:ext cx="3685680" cy="5329044"/>
            <a:chOff x="8379475" y="869580"/>
            <a:chExt cx="3685680" cy="5329044"/>
          </a:xfrm>
        </p:grpSpPr>
        <p:pic>
          <p:nvPicPr>
            <p:cNvPr id="3" name="Picture 2">
              <a:extLst>
                <a:ext uri="{FF2B5EF4-FFF2-40B4-BE49-F238E27FC236}">
                  <a16:creationId xmlns:a16="http://schemas.microsoft.com/office/drawing/2014/main" id="{4F4CE269-4E66-2950-F7CC-F2E4D183078B}"/>
                </a:ext>
              </a:extLst>
            </p:cNvPr>
            <p:cNvPicPr>
              <a:picLocks noChangeAspect="1"/>
            </p:cNvPicPr>
            <p:nvPr/>
          </p:nvPicPr>
          <p:blipFill rotWithShape="1">
            <a:blip r:embed="rId4"/>
            <a:srcRect l="11600" b="375"/>
            <a:stretch/>
          </p:blipFill>
          <p:spPr>
            <a:xfrm>
              <a:off x="8379475" y="869580"/>
              <a:ext cx="2546886" cy="3071690"/>
            </a:xfrm>
            <a:prstGeom prst="rect">
              <a:avLst/>
            </a:prstGeom>
            <a:ln w="19050" cap="sq">
              <a:solidFill>
                <a:schemeClr val="tx1"/>
              </a:solidFill>
              <a:prstDash val="solid"/>
              <a:miter lim="800000"/>
            </a:ln>
            <a:effectLst>
              <a:outerShdw blurRad="50800" dist="38100" dir="2700000" algn="tl" rotWithShape="0">
                <a:srgbClr val="000000">
                  <a:alpha val="43000"/>
                </a:srgbClr>
              </a:outerShdw>
            </a:effectLst>
          </p:spPr>
        </p:pic>
        <p:pic>
          <p:nvPicPr>
            <p:cNvPr id="9" name="Picture 11">
              <a:extLst>
                <a:ext uri="{FF2B5EF4-FFF2-40B4-BE49-F238E27FC236}">
                  <a16:creationId xmlns:a16="http://schemas.microsoft.com/office/drawing/2014/main" id="{A3B926AB-CB6F-067D-63C0-4747C47B53BD}"/>
                </a:ext>
              </a:extLst>
            </p:cNvPr>
            <p:cNvPicPr>
              <a:picLocks noChangeAspect="1"/>
            </p:cNvPicPr>
            <p:nvPr/>
          </p:nvPicPr>
          <p:blipFill rotWithShape="1">
            <a:blip r:embed="rId5"/>
            <a:srcRect t="53326"/>
            <a:stretch/>
          </p:blipFill>
          <p:spPr>
            <a:xfrm>
              <a:off x="8767730" y="4408380"/>
              <a:ext cx="2618356" cy="1671762"/>
            </a:xfrm>
            <a:prstGeom prst="rect">
              <a:avLst/>
            </a:prstGeom>
            <a:ln w="19050"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5EDC39EC-7027-B1C1-6DED-81DFC3B12082}"/>
                </a:ext>
              </a:extLst>
            </p:cNvPr>
            <p:cNvPicPr>
              <a:picLocks noChangeAspect="1"/>
            </p:cNvPicPr>
            <p:nvPr/>
          </p:nvPicPr>
          <p:blipFill rotWithShape="1">
            <a:blip r:embed="rId6"/>
            <a:srcRect b="43652"/>
            <a:stretch/>
          </p:blipFill>
          <p:spPr>
            <a:xfrm>
              <a:off x="9564018" y="2948165"/>
              <a:ext cx="2501137" cy="1671762"/>
            </a:xfrm>
            <a:prstGeom prst="rect">
              <a:avLst/>
            </a:prstGeom>
            <a:ln w="19050" cap="sq">
              <a:solidFill>
                <a:schemeClr val="tx1"/>
              </a:solidFill>
              <a:prstDash val="solid"/>
              <a:miter lim="800000"/>
            </a:ln>
            <a:effectLst>
              <a:outerShdw blurRad="50800" dist="38100" dir="2700000" algn="tl" rotWithShape="0">
                <a:srgbClr val="000000">
                  <a:alpha val="43000"/>
                </a:srgbClr>
              </a:outerShdw>
            </a:effectLst>
          </p:spPr>
        </p:pic>
        <p:pic>
          <p:nvPicPr>
            <p:cNvPr id="10" name="Picture 11">
              <a:extLst>
                <a:ext uri="{FF2B5EF4-FFF2-40B4-BE49-F238E27FC236}">
                  <a16:creationId xmlns:a16="http://schemas.microsoft.com/office/drawing/2014/main" id="{3BF7DC47-60C4-84CA-CB26-1406F853985F}"/>
                </a:ext>
              </a:extLst>
            </p:cNvPr>
            <p:cNvPicPr>
              <a:picLocks noChangeAspect="1"/>
            </p:cNvPicPr>
            <p:nvPr/>
          </p:nvPicPr>
          <p:blipFill rotWithShape="1">
            <a:blip r:embed="rId7"/>
            <a:srcRect l="5085" t="84548" r="40131" b="1891"/>
            <a:stretch/>
          </p:blipFill>
          <p:spPr>
            <a:xfrm>
              <a:off x="10239098" y="5807008"/>
              <a:ext cx="1767489" cy="391616"/>
            </a:xfrm>
            <a:prstGeom prst="rect">
              <a:avLst/>
            </a:prstGeom>
            <a:ln w="19050" cap="sq">
              <a:solidFill>
                <a:schemeClr val="tx1"/>
              </a:solidFill>
              <a:prstDash val="solid"/>
              <a:miter lim="800000"/>
            </a:ln>
            <a:effectLst>
              <a:outerShdw blurRad="50800" dist="38100" dir="2700000" algn="tl" rotWithShape="0">
                <a:srgbClr val="000000">
                  <a:alpha val="43000"/>
                </a:srgbClr>
              </a:outerShdw>
            </a:effectLst>
          </p:spPr>
        </p:pic>
      </p:grpSp>
      <p:sp>
        <p:nvSpPr>
          <p:cNvPr id="5" name="Rectangle: Rounded Corners 4" descr="Return to table of contents button.">
            <a:hlinkClick r:id="rId8"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8"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39684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721A2-1407-EB28-37B3-6F33B1C28ECF}"/>
              </a:ext>
            </a:extLst>
          </p:cNvPr>
          <p:cNvSpPr txBox="1">
            <a:spLocks noGrp="1"/>
          </p:cNvSpPr>
          <p:nvPr>
            <p:ph type="title" idx="4294967295"/>
          </p:nvPr>
        </p:nvSpPr>
        <p:spPr>
          <a:xfrm>
            <a:off x="381000" y="381000"/>
            <a:ext cx="11430000"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75" normalizeH="0" baseline="0" noProof="0">
                <a:ln>
                  <a:noFill/>
                </a:ln>
                <a:solidFill>
                  <a:srgbClr val="00427A"/>
                </a:solidFill>
                <a:effectLst/>
                <a:uLnTx/>
                <a:uFillTx/>
                <a:latin typeface="Calibri"/>
                <a:cs typeface="Calibri"/>
                <a:hlinkClick r:id="rId3" action="ppaction://hlinksldjump">
                  <a:extLst>
                    <a:ext uri="{A12FA001-AC4F-418D-AE19-62706E023703}">
                      <ahyp:hlinkClr xmlns:ahyp="http://schemas.microsoft.com/office/drawing/2018/hyperlinkcolor" val="tx"/>
                    </a:ext>
                  </a:extLst>
                </a:hlinkClick>
              </a:rPr>
              <a:t>Accessing the VA Education Platform</a:t>
            </a:r>
            <a:r>
              <a:rPr lang="en-US" spc="75">
                <a:solidFill>
                  <a:srgbClr val="00427A"/>
                </a:solidFill>
                <a:latin typeface="Calibri"/>
                <a:cs typeface="Calibri"/>
                <a:hlinkClick r:id="rId3" action="ppaction://hlinksldjump"/>
              </a:rPr>
              <a:t> </a:t>
            </a:r>
            <a:r>
              <a:rPr lang="en-US" spc="75">
                <a:solidFill>
                  <a:srgbClr val="00427A"/>
                </a:solidFill>
                <a:latin typeface="Calibri"/>
                <a:cs typeface="Calibri"/>
                <a:hlinkClick r:id="rId3" action="ppaction://hlinksldjump">
                  <a:extLst>
                    <a:ext uri="{A12FA001-AC4F-418D-AE19-62706E023703}">
                      <ahyp:hlinkClr xmlns:ahyp="http://schemas.microsoft.com/office/drawing/2018/hyperlinkcolor" val="tx"/>
                    </a:ext>
                  </a:extLst>
                </a:hlinkClick>
              </a:rPr>
              <a:t>Cont'd </a:t>
            </a:r>
            <a:br>
              <a:rPr lang="en-US" sz="3600" b="1" i="0" u="none" strike="noStrike" kern="1200" cap="none" spc="75" normalizeH="0" baseline="0" noProof="0">
                <a:ln>
                  <a:noFill/>
                </a:ln>
                <a:effectLst/>
                <a:uLnTx/>
                <a:uFillTx/>
                <a:latin typeface="Calibri" panose="020F0502020204030204" pitchFamily="34" charset="0"/>
                <a:cs typeface="Calibri" panose="020F0502020204030204" pitchFamily="34" charset="0"/>
              </a:rPr>
            </a:br>
            <a:endParaRPr kumimoji="0" lang="en-US" sz="6000" b="1" i="0" u="none" strike="noStrike" kern="1200" cap="none" spc="0" normalizeH="0" baseline="0" noProof="0">
              <a:ln>
                <a:noFill/>
              </a:ln>
              <a:solidFill>
                <a:schemeClr val="accent2"/>
              </a:solidFill>
              <a:effectLst/>
              <a:uLnTx/>
              <a:uFillTx/>
              <a:latin typeface="Calibri" panose="020F0502020204030204" pitchFamily="34" charset="0"/>
              <a:ea typeface="+mj-ea"/>
              <a:cs typeface="Calibri" panose="020F0502020204030204" pitchFamily="34" charset="0"/>
              <a:hlinkClick r:id="rId3" action="ppaction://hlinksldjump"/>
            </a:endParaRPr>
          </a:p>
        </p:txBody>
      </p:sp>
      <p:sp>
        <p:nvSpPr>
          <p:cNvPr id="3" name="Content Placeholder 2">
            <a:extLst>
              <a:ext uri="{FF2B5EF4-FFF2-40B4-BE49-F238E27FC236}">
                <a16:creationId xmlns:a16="http://schemas.microsoft.com/office/drawing/2014/main" id="{E3F15EA5-A2FD-D521-F37F-E7C367106FD6}"/>
              </a:ext>
            </a:extLst>
          </p:cNvPr>
          <p:cNvSpPr>
            <a:spLocks noGrp="1"/>
          </p:cNvSpPr>
          <p:nvPr>
            <p:ph sz="quarter" idx="10"/>
          </p:nvPr>
        </p:nvSpPr>
        <p:spPr>
          <a:xfrm>
            <a:off x="381000" y="1385898"/>
            <a:ext cx="11049000" cy="5409596"/>
          </a:xfrm>
        </p:spPr>
        <p:txBody>
          <a:bodyPr/>
          <a:lstStyle/>
          <a:p>
            <a:pPr marL="0" marR="0">
              <a:spcBef>
                <a:spcPts val="600"/>
              </a:spcBef>
              <a:spcAft>
                <a:spcPts val="1000"/>
              </a:spcAft>
            </a:pPr>
            <a:r>
              <a:rPr lang="en-US" sz="2800">
                <a:ea typeface="MS Mincho" panose="02020609040205080304" pitchFamily="49" charset="-128"/>
              </a:rPr>
              <a:t>To continue the authentication process to access the VA Education Platform, you must verify your identity using </a:t>
            </a:r>
            <a:r>
              <a:rPr lang="en-US" sz="2800" err="1">
                <a:ea typeface="MS Mincho" panose="02020609040205080304" pitchFamily="49" charset="-128"/>
              </a:rPr>
              <a:t>ID.me</a:t>
            </a:r>
            <a:r>
              <a:rPr lang="en-US" sz="2800">
                <a:ea typeface="MS Mincho" panose="02020609040205080304" pitchFamily="49" charset="-128"/>
              </a:rPr>
              <a:t> or </a:t>
            </a:r>
            <a:r>
              <a:rPr lang="en-US" sz="2800" err="1">
                <a:ea typeface="MS Mincho" panose="02020609040205080304" pitchFamily="49" charset="-128"/>
              </a:rPr>
              <a:t>Login.gov</a:t>
            </a:r>
            <a:r>
              <a:rPr lang="en-US" sz="2800">
                <a:ea typeface="MS Mincho" panose="02020609040205080304" pitchFamily="49" charset="-128"/>
              </a:rPr>
              <a:t>.  Select the hyperlinked text or navigate to the corresponding page number. </a:t>
            </a:r>
            <a:endParaRPr lang="en-US" sz="2800">
              <a:effectLst/>
              <a:ea typeface="MS Mincho" panose="02020609040205080304" pitchFamily="49" charset="-128"/>
            </a:endParaRPr>
          </a:p>
          <a:p>
            <a:pPr marL="457200" marR="0" indent="-457200">
              <a:spcAft>
                <a:spcPts val="600"/>
              </a:spcAft>
              <a:buFont typeface="Arial" panose="020B0604020202020204" pitchFamily="34" charset="0"/>
              <a:buChar char="•"/>
            </a:pPr>
            <a:r>
              <a:rPr lang="en-US" sz="2800">
                <a:effectLst/>
                <a:ea typeface="MS Mincho" panose="02020609040205080304" pitchFamily="49" charset="-128"/>
                <a:hlinkClick r:id="rId4" action="ppaction://hlinksldjump"/>
              </a:rPr>
              <a:t>To Create an Account with ID.me</a:t>
            </a:r>
            <a:r>
              <a:rPr lang="en-US" sz="2800">
                <a:effectLst/>
                <a:ea typeface="MS Mincho" panose="02020609040205080304" pitchFamily="49" charset="-128"/>
              </a:rPr>
              <a:t> </a:t>
            </a:r>
            <a:r>
              <a:rPr lang="en-US" sz="2800">
                <a:effectLst/>
                <a:latin typeface="Calibri"/>
                <a:ea typeface="MS Mincho"/>
                <a:cs typeface="Calibri"/>
              </a:rPr>
              <a:t>– </a:t>
            </a:r>
            <a:r>
              <a:rPr lang="en-US" sz="2800">
                <a:ea typeface="MS Mincho" panose="02020609040205080304" pitchFamily="49" charset="-128"/>
              </a:rPr>
              <a:t>Navigate to page 13 </a:t>
            </a:r>
          </a:p>
          <a:p>
            <a:pPr marL="457200" marR="0" indent="-457200">
              <a:spcAft>
                <a:spcPts val="600"/>
              </a:spcAft>
              <a:buFont typeface="Arial" panose="020B0604020202020204" pitchFamily="34" charset="0"/>
              <a:buChar char="•"/>
            </a:pPr>
            <a:r>
              <a:rPr lang="en-US" sz="2800">
                <a:effectLst/>
                <a:ea typeface="MS Mincho" panose="02020609040205080304" pitchFamily="49" charset="-128"/>
                <a:hlinkClick r:id="rId5" action="ppaction://hlinksldjump"/>
              </a:rPr>
              <a:t>To Create an Account with Login.gov</a:t>
            </a:r>
            <a:r>
              <a:rPr lang="en-US" sz="2800">
                <a:effectLst/>
                <a:ea typeface="MS Mincho" panose="02020609040205080304" pitchFamily="49" charset="-128"/>
              </a:rPr>
              <a:t> </a:t>
            </a:r>
            <a:r>
              <a:rPr lang="en-US" sz="2800">
                <a:effectLst/>
                <a:latin typeface="Calibri"/>
                <a:ea typeface="MS Mincho"/>
                <a:cs typeface="Calibri"/>
              </a:rPr>
              <a:t>– N</a:t>
            </a:r>
            <a:r>
              <a:rPr lang="en-US" sz="2800">
                <a:latin typeface="Calibri"/>
                <a:ea typeface="MS Mincho"/>
                <a:cs typeface="Calibri"/>
              </a:rPr>
              <a:t>avigate </a:t>
            </a:r>
            <a:r>
              <a:rPr lang="en-US" sz="2800">
                <a:effectLst/>
                <a:latin typeface="Calibri"/>
                <a:ea typeface="MS Mincho"/>
                <a:cs typeface="Calibri"/>
              </a:rPr>
              <a:t>to page 21</a:t>
            </a:r>
            <a:endParaRPr lang="en-US" sz="2800">
              <a:effectLst/>
              <a:ea typeface="MS Mincho" panose="02020609040205080304" pitchFamily="49" charset="-128"/>
            </a:endParaRPr>
          </a:p>
          <a:p>
            <a:pPr marL="457200" marR="0" indent="-457200">
              <a:spcAft>
                <a:spcPts val="600"/>
              </a:spcAft>
              <a:buFont typeface="Arial" panose="020B0604020202020204" pitchFamily="34" charset="0"/>
              <a:buChar char="•"/>
            </a:pPr>
            <a:r>
              <a:rPr lang="en-US" sz="2800">
                <a:effectLst/>
                <a:ea typeface="MS Mincho" panose="02020609040205080304" pitchFamily="49" charset="-128"/>
                <a:hlinkClick r:id="rId6" action="ppaction://hlinksldjump"/>
              </a:rPr>
              <a:t>To Sign in with ID.me Account</a:t>
            </a:r>
            <a:r>
              <a:rPr lang="en-US" sz="2800">
                <a:effectLst/>
                <a:ea typeface="MS Mincho" panose="02020609040205080304" pitchFamily="49" charset="-128"/>
              </a:rPr>
              <a:t> </a:t>
            </a:r>
            <a:r>
              <a:rPr lang="en-US" sz="2800">
                <a:effectLst/>
                <a:latin typeface="Calibri"/>
                <a:ea typeface="MS Mincho"/>
                <a:cs typeface="Calibri"/>
              </a:rPr>
              <a:t>– N</a:t>
            </a:r>
            <a:r>
              <a:rPr lang="en-US" sz="2800">
                <a:latin typeface="Calibri"/>
                <a:ea typeface="MS Mincho"/>
                <a:cs typeface="Calibri"/>
              </a:rPr>
              <a:t>avigate </a:t>
            </a:r>
            <a:r>
              <a:rPr lang="en-US" sz="2800">
                <a:effectLst/>
                <a:latin typeface="Calibri"/>
                <a:ea typeface="MS Mincho"/>
                <a:cs typeface="Calibri"/>
              </a:rPr>
              <a:t>to page 31</a:t>
            </a:r>
            <a:endParaRPr lang="en-US" sz="2800">
              <a:effectLst/>
              <a:ea typeface="MS Mincho" panose="02020609040205080304" pitchFamily="49" charset="-128"/>
            </a:endParaRPr>
          </a:p>
          <a:p>
            <a:pPr marL="457200" marR="0" indent="-457200">
              <a:spcAft>
                <a:spcPts val="600"/>
              </a:spcAft>
              <a:buFont typeface="Arial" panose="020B0604020202020204" pitchFamily="34" charset="0"/>
              <a:buChar char="•"/>
            </a:pPr>
            <a:r>
              <a:rPr lang="en-US" sz="2800">
                <a:effectLst/>
                <a:ea typeface="MS Mincho" panose="02020609040205080304" pitchFamily="49" charset="-128"/>
                <a:hlinkClick r:id="rId7" action="ppaction://hlinksldjump"/>
              </a:rPr>
              <a:t>To Sign in with Login.gov Account</a:t>
            </a:r>
            <a:r>
              <a:rPr lang="en-US" sz="2800">
                <a:effectLst/>
                <a:ea typeface="MS Mincho" panose="02020609040205080304" pitchFamily="49" charset="-128"/>
              </a:rPr>
              <a:t> </a:t>
            </a:r>
            <a:r>
              <a:rPr lang="en-US" sz="2800">
                <a:effectLst/>
                <a:latin typeface="Calibri"/>
                <a:ea typeface="MS Mincho"/>
                <a:cs typeface="Calibri"/>
              </a:rPr>
              <a:t>– N</a:t>
            </a:r>
            <a:r>
              <a:rPr lang="en-US" sz="2800">
                <a:latin typeface="Calibri"/>
                <a:ea typeface="MS Mincho"/>
                <a:cs typeface="Calibri"/>
              </a:rPr>
              <a:t>avigate </a:t>
            </a:r>
            <a:r>
              <a:rPr lang="en-US" sz="2800">
                <a:effectLst/>
                <a:latin typeface="Calibri"/>
                <a:ea typeface="MS Mincho"/>
                <a:cs typeface="Calibri"/>
              </a:rPr>
              <a:t>to page 39</a:t>
            </a:r>
            <a:endParaRPr lang="en-US" sz="2800" b="1">
              <a:ea typeface="MS Mincho" panose="02020609040205080304" pitchFamily="49" charset="-128"/>
            </a:endParaRPr>
          </a:p>
        </p:txBody>
      </p:sp>
      <p:sp>
        <p:nvSpPr>
          <p:cNvPr id="4" name="Rectangle: Rounded Corners 3" descr="Return to table of contents button.">
            <a:hlinkClick r:id="rId8" action="ppaction://hlinksldjump"/>
            <a:extLst>
              <a:ext uri="{FF2B5EF4-FFF2-40B4-BE49-F238E27FC236}">
                <a16:creationId xmlns:a16="http://schemas.microsoft.com/office/drawing/2014/main" id="{289723FB-BE91-B1FE-D9DA-92E7CB680761}"/>
              </a:ext>
            </a:extLst>
          </p:cNvPr>
          <p:cNvSpPr/>
          <p:nvPr/>
        </p:nvSpPr>
        <p:spPr>
          <a:xfrm>
            <a:off x="4443046" y="6320779"/>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8"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Tree>
    <p:extLst>
      <p:ext uri="{BB962C8B-B14F-4D97-AF65-F5344CB8AC3E}">
        <p14:creationId xmlns:p14="http://schemas.microsoft.com/office/powerpoint/2010/main" val="26239685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705D04E-F139-9CFD-9AB8-658E6CBB371B}"/>
              </a:ext>
            </a:extLst>
          </p:cNvPr>
          <p:cNvSpPr txBox="1">
            <a:spLocks noGrp="1"/>
          </p:cNvSpPr>
          <p:nvPr>
            <p:ph type="title" idx="4294967295"/>
          </p:nvPr>
        </p:nvSpPr>
        <p:spPr>
          <a:xfrm>
            <a:off x="2602028" y="2725611"/>
            <a:ext cx="8656320" cy="16538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all" spc="75" normalizeH="0" baseline="0" noProof="0">
                <a:ln>
                  <a:noFill/>
                </a:ln>
                <a:solidFill>
                  <a:schemeClr val="tx1"/>
                </a:solidFill>
                <a:effectLst/>
                <a:uLnTx/>
                <a:uFillTx/>
                <a:latin typeface="Myriad Pro" panose="020B0703030403020204" pitchFamily="34" charset="0"/>
                <a:ea typeface="+mj-ea"/>
                <a:cs typeface="Calibri" panose="020F0502020204030204" pitchFamily="34" charset="0"/>
              </a:rPr>
              <a:t>BENEFITS TAB</a:t>
            </a:r>
            <a:endParaRPr kumimoji="0" lang="en-US" sz="9600" b="1" i="0" u="none" strike="noStrike" kern="1200" cap="none" spc="0" normalizeH="0" baseline="0" noProof="0">
              <a:ln>
                <a:noFill/>
              </a:ln>
              <a:solidFill>
                <a:schemeClr val="tx1"/>
              </a:solidFill>
              <a:effectLst/>
              <a:uLnTx/>
              <a:uFillTx/>
              <a:latin typeface="Myriad Pro" panose="020B0703030403020204" pitchFamily="34" charset="0"/>
              <a:ea typeface="+mj-ea"/>
              <a:cs typeface="Calibri" panose="020F0502020204030204" pitchFamily="34" charset="0"/>
            </a:endParaRPr>
          </a:p>
        </p:txBody>
      </p:sp>
      <p:sp>
        <p:nvSpPr>
          <p:cNvPr id="7" name="TextBox 6">
            <a:extLst>
              <a:ext uri="{FF2B5EF4-FFF2-40B4-BE49-F238E27FC236}">
                <a16:creationId xmlns:a16="http://schemas.microsoft.com/office/drawing/2014/main" id="{F8C0F024-855A-8B1C-EED9-A059383B51DE}"/>
              </a:ext>
            </a:extLst>
          </p:cNvPr>
          <p:cNvSpPr txBox="1"/>
          <p:nvPr/>
        </p:nvSpPr>
        <p:spPr>
          <a:xfrm>
            <a:off x="2602027" y="2666800"/>
            <a:ext cx="7247825" cy="523220"/>
          </a:xfrm>
          <a:prstGeom prst="rect">
            <a:avLst/>
          </a:prstGeom>
          <a:noFill/>
        </p:spPr>
        <p:txBody>
          <a:bodyPr wrap="square">
            <a:spAutoFit/>
          </a:bodyPr>
          <a:lstStyle/>
          <a:p>
            <a:r>
              <a:rPr lang="en-US" sz="2800" cap="all" spc="75">
                <a:latin typeface="Myriad Pro" panose="020B0703030403020204" pitchFamily="34" charset="0"/>
              </a:rPr>
              <a:t>STUDENT PROFILE</a:t>
            </a:r>
            <a:endParaRPr lang="en-US" sz="2800"/>
          </a:p>
        </p:txBody>
      </p:sp>
    </p:spTree>
    <p:extLst>
      <p:ext uri="{BB962C8B-B14F-4D97-AF65-F5344CB8AC3E}">
        <p14:creationId xmlns:p14="http://schemas.microsoft.com/office/powerpoint/2010/main" val="160361011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0488" y="241854"/>
            <a:ext cx="10698332" cy="990600"/>
          </a:xfrm>
        </p:spPr>
        <p:txBody>
          <a:bodyPr/>
          <a:lstStyle/>
          <a:p>
            <a:pPr marL="0" marR="0" indent="0">
              <a:lnSpc>
                <a:spcPct val="115000"/>
              </a:lnSpc>
              <a:spcBef>
                <a:spcPts val="1500"/>
              </a:spcBef>
              <a:spcAft>
                <a:spcPts val="0"/>
              </a:spcAft>
            </a:pPr>
            <a:r>
              <a:rPr lang="en-US" spc="75">
                <a:solidFill>
                  <a:srgbClr val="00427A"/>
                </a:solidFill>
                <a:hlinkClick r:id="rId2" action="ppaction://hlinksldjump"/>
              </a:rPr>
              <a:t>Student Profile – Benefits Tab</a:t>
            </a:r>
            <a:endParaRPr lang="en-US" b="1" spc="75">
              <a:solidFill>
                <a:srgbClr val="00427A"/>
              </a:solidFill>
              <a:effectLst/>
              <a:hlinkClick r:id="rId2" action="ppaction://hlinksldjump"/>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209550" y="962025"/>
            <a:ext cx="6067960" cy="5371135"/>
          </a:xfrm>
        </p:spPr>
        <p:txBody>
          <a:bodyPr/>
          <a:lstStyle/>
          <a:p>
            <a:pPr marL="0" marR="0">
              <a:lnSpc>
                <a:spcPct val="115000"/>
              </a:lnSpc>
              <a:spcBef>
                <a:spcPts val="0"/>
              </a:spcBef>
              <a:spcAft>
                <a:spcPts val="0"/>
              </a:spcAft>
            </a:pPr>
            <a:r>
              <a:rPr lang="en-US">
                <a:effectLst/>
                <a:ea typeface="MS Mincho" panose="02020609040205080304" pitchFamily="49" charset="-128"/>
              </a:rPr>
              <a:t>The fourth tab in the student </a:t>
            </a:r>
            <a:r>
              <a:rPr lang="en-US">
                <a:ea typeface="MS Mincho" panose="02020609040205080304" pitchFamily="49" charset="-128"/>
              </a:rPr>
              <a:t>p</a:t>
            </a:r>
            <a:r>
              <a:rPr lang="en-US">
                <a:effectLst/>
                <a:ea typeface="MS Mincho" panose="02020609040205080304" pitchFamily="49" charset="-128"/>
              </a:rPr>
              <a:t>rofile is “</a:t>
            </a:r>
            <a:r>
              <a:rPr lang="en-US" b="1">
                <a:effectLst/>
                <a:ea typeface="MS Mincho" panose="02020609040205080304" pitchFamily="49" charset="-128"/>
              </a:rPr>
              <a:t>Benefits</a:t>
            </a:r>
            <a:r>
              <a:rPr lang="en-US">
                <a:effectLst/>
                <a:ea typeface="MS Mincho" panose="02020609040205080304" pitchFamily="49" charset="-128"/>
              </a:rPr>
              <a:t>”, which provides information about what benefits a student is using (such as Post 9/11 GI Bill, Montgomery GI Bill, etc.). This tab also shows how much of that benefit type the student has remaining and the percentage benefit level of the remaining Chapter 33 entitlement. This tool is convenient to reference if students would like an update on how long benefits are available to them. The information does not display for Chapter 31. If a student is eligible for more than one benefit, the most recent displays.</a:t>
            </a:r>
          </a:p>
          <a:p>
            <a:pPr marL="0" marR="0">
              <a:lnSpc>
                <a:spcPct val="115000"/>
              </a:lnSpc>
              <a:spcBef>
                <a:spcPts val="0"/>
              </a:spcBef>
              <a:spcAft>
                <a:spcPts val="0"/>
              </a:spcAft>
            </a:pPr>
            <a:r>
              <a:rPr lang="en-US" sz="1400" i="1">
                <a:effectLst/>
                <a:ea typeface="MS Mincho" panose="02020609040205080304" pitchFamily="49" charset="-128"/>
              </a:rPr>
              <a:t>Note: </a:t>
            </a:r>
          </a:p>
          <a:p>
            <a:pPr marL="285750" marR="0" indent="-285750">
              <a:lnSpc>
                <a:spcPct val="115000"/>
              </a:lnSpc>
              <a:spcBef>
                <a:spcPts val="0"/>
              </a:spcBef>
              <a:spcAft>
                <a:spcPts val="0"/>
              </a:spcAft>
              <a:buFont typeface="Arial" panose="020B0604020202020204" pitchFamily="34" charset="0"/>
              <a:buChar char="•"/>
            </a:pPr>
            <a:r>
              <a:rPr lang="en-US" sz="1400" i="1">
                <a:effectLst/>
                <a:ea typeface="MS Mincho" panose="02020609040205080304" pitchFamily="49" charset="-128"/>
              </a:rPr>
              <a:t>This information is hidden if the student chooses to opt out of this information being shared. Benefits reflect approved and active benefit types for students.</a:t>
            </a:r>
          </a:p>
          <a:p>
            <a:pPr marL="285750" marR="0" indent="-285750">
              <a:lnSpc>
                <a:spcPct val="115000"/>
              </a:lnSpc>
              <a:spcBef>
                <a:spcPts val="0"/>
              </a:spcBef>
              <a:spcAft>
                <a:spcPts val="0"/>
              </a:spcAft>
              <a:buFont typeface="Arial" panose="020B0604020202020204" pitchFamily="34" charset="0"/>
              <a:buChar char="•"/>
            </a:pPr>
            <a:r>
              <a:rPr lang="en-US" sz="1400" i="1">
                <a:ea typeface="MS Mincho" panose="02020609040205080304" pitchFamily="49" charset="-128"/>
              </a:rPr>
              <a:t>Remaining entitlement displayed is based on last award action for entire term. For example, if we processed an award at full time for Summer 2023, the entitlement shown reflects what remains after the Summer term ends. </a:t>
            </a:r>
            <a:endParaRPr lang="en-US" sz="1400" i="1">
              <a:effectLst/>
              <a:ea typeface="MS Mincho" panose="02020609040205080304" pitchFamily="49" charset="-128"/>
            </a:endParaRPr>
          </a:p>
        </p:txBody>
      </p:sp>
      <p:sp>
        <p:nvSpPr>
          <p:cNvPr id="5" name="Rectangle: Rounded Corners 4" descr="Return to table of contents button.">
            <a:hlinkClick r:id="rId3"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3"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pic>
        <p:nvPicPr>
          <p:cNvPr id="3" name="Picture 2" descr="Screenshot that displays the &quot;Benefits&quot; tab on a Students profile.">
            <a:extLst>
              <a:ext uri="{FF2B5EF4-FFF2-40B4-BE49-F238E27FC236}">
                <a16:creationId xmlns:a16="http://schemas.microsoft.com/office/drawing/2014/main" id="{7453AC86-6145-70A4-B9FA-BC3F8AAB9104}"/>
              </a:ext>
            </a:extLst>
          </p:cNvPr>
          <p:cNvPicPr>
            <a:picLocks noChangeAspect="1"/>
          </p:cNvPicPr>
          <p:nvPr/>
        </p:nvPicPr>
        <p:blipFill rotWithShape="1">
          <a:blip r:embed="rId4">
            <a:extLst>
              <a:ext uri="{28A0092B-C50C-407E-A947-70E740481C1C}">
                <a14:useLocalDpi xmlns:a14="http://schemas.microsoft.com/office/drawing/2010/main" val="0"/>
              </a:ext>
            </a:extLst>
          </a:blip>
          <a:srcRect l="1459" t="6945" r="375" b="6945"/>
          <a:stretch/>
        </p:blipFill>
        <p:spPr bwMode="auto">
          <a:xfrm>
            <a:off x="6468837" y="1931541"/>
            <a:ext cx="5684693" cy="3055717"/>
          </a:xfrm>
          <a:prstGeom prst="rect">
            <a:avLst/>
          </a:prstGeom>
          <a:noFill/>
          <a:ln>
            <a:solidFill>
              <a:schemeClr val="tx1"/>
            </a:solidFill>
          </a:ln>
        </p:spPr>
      </p:pic>
      <p:sp>
        <p:nvSpPr>
          <p:cNvPr id="8" name="Rectangle 7">
            <a:extLst>
              <a:ext uri="{FF2B5EF4-FFF2-40B4-BE49-F238E27FC236}">
                <a16:creationId xmlns:a16="http://schemas.microsoft.com/office/drawing/2014/main" id="{0BA913C8-D0AB-6FED-C38E-C96FF84B8846}"/>
              </a:ext>
              <a:ext uri="{C183D7F6-B498-43B3-948B-1728B52AA6E4}">
                <adec:decorative xmlns:adec="http://schemas.microsoft.com/office/drawing/2017/decorative" val="1"/>
              </a:ext>
            </a:extLst>
          </p:cNvPr>
          <p:cNvSpPr/>
          <p:nvPr/>
        </p:nvSpPr>
        <p:spPr>
          <a:xfrm>
            <a:off x="8443892" y="2020247"/>
            <a:ext cx="717628" cy="34050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16966032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F08BFF8-254F-91B9-C84A-F16AACA2AB61}"/>
              </a:ext>
            </a:extLst>
          </p:cNvPr>
          <p:cNvSpPr txBox="1">
            <a:spLocks noGrp="1"/>
          </p:cNvSpPr>
          <p:nvPr>
            <p:ph type="title" idx="4294967295"/>
          </p:nvPr>
        </p:nvSpPr>
        <p:spPr>
          <a:xfrm>
            <a:off x="2602028" y="2725611"/>
            <a:ext cx="8656320" cy="16538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all" spc="75" normalizeH="0" baseline="0" noProof="0">
                <a:ln>
                  <a:noFill/>
                </a:ln>
                <a:solidFill>
                  <a:schemeClr val="tx1"/>
                </a:solidFill>
                <a:effectLst/>
                <a:uLnTx/>
                <a:uFillTx/>
                <a:latin typeface="Myriad Pro" panose="020B0703030403020204" pitchFamily="34" charset="0"/>
                <a:ea typeface="+mj-ea"/>
                <a:cs typeface="Calibri" panose="020F0502020204030204" pitchFamily="34" charset="0"/>
              </a:rPr>
              <a:t>NOTES TAB</a:t>
            </a:r>
            <a:endParaRPr kumimoji="0" lang="en-US" sz="9600" b="1" i="0" u="none" strike="noStrike" kern="1200" cap="none" spc="0" normalizeH="0" baseline="0" noProof="0">
              <a:ln>
                <a:noFill/>
              </a:ln>
              <a:solidFill>
                <a:schemeClr val="tx1"/>
              </a:solidFill>
              <a:effectLst/>
              <a:uLnTx/>
              <a:uFillTx/>
              <a:latin typeface="Myriad Pro" panose="020B0703030403020204" pitchFamily="34" charset="0"/>
              <a:ea typeface="+mj-ea"/>
              <a:cs typeface="Calibri" panose="020F0502020204030204" pitchFamily="34" charset="0"/>
            </a:endParaRPr>
          </a:p>
        </p:txBody>
      </p:sp>
      <p:sp>
        <p:nvSpPr>
          <p:cNvPr id="7" name="TextBox 6">
            <a:extLst>
              <a:ext uri="{FF2B5EF4-FFF2-40B4-BE49-F238E27FC236}">
                <a16:creationId xmlns:a16="http://schemas.microsoft.com/office/drawing/2014/main" id="{6ECA1EC5-F624-7E1B-8AEC-E974EC00A4F8}"/>
              </a:ext>
            </a:extLst>
          </p:cNvPr>
          <p:cNvSpPr txBox="1"/>
          <p:nvPr/>
        </p:nvSpPr>
        <p:spPr>
          <a:xfrm>
            <a:off x="2602027" y="2666800"/>
            <a:ext cx="7247825" cy="523220"/>
          </a:xfrm>
          <a:prstGeom prst="rect">
            <a:avLst/>
          </a:prstGeom>
          <a:noFill/>
        </p:spPr>
        <p:txBody>
          <a:bodyPr wrap="square">
            <a:spAutoFit/>
          </a:bodyPr>
          <a:lstStyle/>
          <a:p>
            <a:r>
              <a:rPr lang="en-US" sz="2800" cap="all" spc="75">
                <a:latin typeface="Myriad Pro" panose="020B0703030403020204" pitchFamily="34" charset="0"/>
              </a:rPr>
              <a:t>STUDENT PROFILE</a:t>
            </a:r>
            <a:endParaRPr lang="en-US" sz="2800"/>
          </a:p>
        </p:txBody>
      </p:sp>
    </p:spTree>
    <p:extLst>
      <p:ext uri="{BB962C8B-B14F-4D97-AF65-F5344CB8AC3E}">
        <p14:creationId xmlns:p14="http://schemas.microsoft.com/office/powerpoint/2010/main" val="96655673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31915"/>
            <a:ext cx="10698332" cy="990600"/>
          </a:xfrm>
        </p:spPr>
        <p:txBody>
          <a:bodyPr/>
          <a:lstStyle/>
          <a:p>
            <a:pPr marL="0" marR="0" indent="0">
              <a:lnSpc>
                <a:spcPct val="115000"/>
              </a:lnSpc>
              <a:spcBef>
                <a:spcPts val="1500"/>
              </a:spcBef>
              <a:spcAft>
                <a:spcPts val="0"/>
              </a:spcAft>
            </a:pPr>
            <a:r>
              <a:rPr lang="en-US" spc="75">
                <a:solidFill>
                  <a:srgbClr val="00427A"/>
                </a:solidFill>
                <a:hlinkClick r:id="rId2" action="ppaction://hlinksldjump"/>
              </a:rPr>
              <a:t>Student Profile – Notes Tab</a:t>
            </a:r>
            <a:endParaRPr lang="en-US" b="1" spc="75">
              <a:solidFill>
                <a:srgbClr val="00427A"/>
              </a:solidFill>
              <a:effectLst/>
              <a:hlinkClick r:id="rId2" action="ppaction://hlinksldjump"/>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381000" y="1364151"/>
            <a:ext cx="5999370" cy="5283200"/>
          </a:xfrm>
        </p:spPr>
        <p:txBody>
          <a:bodyPr/>
          <a:lstStyle/>
          <a:p>
            <a:pPr marL="0" marR="0">
              <a:lnSpc>
                <a:spcPct val="115000"/>
              </a:lnSpc>
              <a:spcBef>
                <a:spcPts val="0"/>
              </a:spcBef>
              <a:spcAft>
                <a:spcPts val="0"/>
              </a:spcAft>
            </a:pPr>
            <a:r>
              <a:rPr lang="en-US" sz="2600">
                <a:effectLst/>
                <a:ea typeface="MS Mincho" panose="02020609040205080304" pitchFamily="49" charset="-128"/>
              </a:rPr>
              <a:t>The fifth tab in the student </a:t>
            </a:r>
            <a:r>
              <a:rPr lang="en-US" sz="2600">
                <a:ea typeface="MS Mincho" panose="02020609040205080304" pitchFamily="49" charset="-128"/>
              </a:rPr>
              <a:t>p</a:t>
            </a:r>
            <a:r>
              <a:rPr lang="en-US" sz="2600">
                <a:effectLst/>
                <a:ea typeface="MS Mincho" panose="02020609040205080304" pitchFamily="49" charset="-128"/>
              </a:rPr>
              <a:t>rofile is “</a:t>
            </a:r>
            <a:r>
              <a:rPr lang="en-US" sz="2600" b="1">
                <a:effectLst/>
                <a:ea typeface="MS Mincho" panose="02020609040205080304" pitchFamily="49" charset="-128"/>
              </a:rPr>
              <a:t>Notes</a:t>
            </a:r>
            <a:r>
              <a:rPr lang="en-US" sz="2600">
                <a:effectLst/>
                <a:ea typeface="MS Mincho" panose="02020609040205080304" pitchFamily="49" charset="-128"/>
              </a:rPr>
              <a:t>”, which shows all notes that were added when adding the student or submitting their enrollments. Users can add additional notes when viewing a student </a:t>
            </a:r>
            <a:r>
              <a:rPr lang="en-US" sz="2600">
                <a:ea typeface="MS Mincho" panose="02020609040205080304" pitchFamily="49" charset="-128"/>
              </a:rPr>
              <a:t>p</a:t>
            </a:r>
            <a:r>
              <a:rPr lang="en-US" sz="2600">
                <a:effectLst/>
                <a:ea typeface="MS Mincho" panose="02020609040205080304" pitchFamily="49" charset="-128"/>
              </a:rPr>
              <a:t>rofile by selecting the “</a:t>
            </a:r>
            <a:r>
              <a:rPr lang="en-US" sz="2600" b="1">
                <a:effectLst/>
                <a:ea typeface="MS Mincho" panose="02020609040205080304" pitchFamily="49" charset="-128"/>
              </a:rPr>
              <a:t>Add note</a:t>
            </a:r>
            <a:r>
              <a:rPr lang="en-US" sz="2600">
                <a:effectLst/>
                <a:ea typeface="MS Mincho" panose="02020609040205080304" pitchFamily="49" charset="-128"/>
              </a:rPr>
              <a:t>” button.</a:t>
            </a:r>
          </a:p>
          <a:p>
            <a:pPr marL="0" marR="0">
              <a:lnSpc>
                <a:spcPct val="115000"/>
              </a:lnSpc>
              <a:spcBef>
                <a:spcPts val="0"/>
              </a:spcBef>
              <a:spcAft>
                <a:spcPts val="0"/>
              </a:spcAft>
            </a:pPr>
            <a:endParaRPr lang="en-US" sz="2600">
              <a:effectLst/>
              <a:ea typeface="MS Mincho" panose="02020609040205080304" pitchFamily="49" charset="-128"/>
            </a:endParaRPr>
          </a:p>
          <a:p>
            <a:pPr marL="0" marR="0">
              <a:lnSpc>
                <a:spcPct val="115000"/>
              </a:lnSpc>
              <a:spcBef>
                <a:spcPts val="0"/>
              </a:spcBef>
              <a:spcAft>
                <a:spcPts val="0"/>
              </a:spcAft>
            </a:pPr>
            <a:r>
              <a:rPr lang="en-US" sz="1800" i="1">
                <a:effectLst/>
                <a:ea typeface="MS Mincho" panose="02020609040205080304" pitchFamily="49" charset="-128"/>
              </a:rPr>
              <a:t>Note: Notes are visible in EM for you and all other SCOs to view. Notes are not transmitted to Regional Processing Offices (RPO), Veterans Claims Examiners (VCE), or VA Central Office, but can be viewed by VA employees with EM access. Notes can be filtered and added by facility name.</a:t>
            </a:r>
          </a:p>
          <a:p>
            <a:pPr marL="0" marR="0">
              <a:lnSpc>
                <a:spcPct val="115000"/>
              </a:lnSpc>
              <a:spcBef>
                <a:spcPts val="500"/>
              </a:spcBef>
              <a:spcAft>
                <a:spcPts val="1000"/>
              </a:spcAft>
            </a:pPr>
            <a:r>
              <a:rPr lang="en-US" i="1">
                <a:effectLst/>
                <a:ea typeface="MS Mincho" panose="02020609040205080304" pitchFamily="49" charset="-128"/>
              </a:rPr>
              <a:t> </a:t>
            </a:r>
          </a:p>
        </p:txBody>
      </p:sp>
      <p:pic>
        <p:nvPicPr>
          <p:cNvPr id="10" name="Picture 9" descr="Screenshot of the &quot;Notes&quot; sub-tab of the student's profile.">
            <a:extLst>
              <a:ext uri="{FF2B5EF4-FFF2-40B4-BE49-F238E27FC236}">
                <a16:creationId xmlns:a16="http://schemas.microsoft.com/office/drawing/2014/main" id="{5C657450-2780-DA63-07DE-C9E8E70C68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80370" y="2009775"/>
            <a:ext cx="5800809" cy="3089941"/>
          </a:xfrm>
          <a:prstGeom prst="rect">
            <a:avLst/>
          </a:prstGeom>
          <a:noFill/>
          <a:ln>
            <a:solidFill>
              <a:schemeClr val="tx1"/>
            </a:solidFill>
          </a:ln>
        </p:spPr>
      </p:pic>
      <p:sp>
        <p:nvSpPr>
          <p:cNvPr id="8" name="Rectangle 7">
            <a:extLst>
              <a:ext uri="{FF2B5EF4-FFF2-40B4-BE49-F238E27FC236}">
                <a16:creationId xmlns:a16="http://schemas.microsoft.com/office/drawing/2014/main" id="{A03C8E0C-D8ED-9E84-447D-82280F42DF6E}"/>
              </a:ext>
              <a:ext uri="{C183D7F6-B498-43B3-948B-1728B52AA6E4}">
                <adec:decorative xmlns:adec="http://schemas.microsoft.com/office/drawing/2017/decorative" val="1"/>
              </a:ext>
            </a:extLst>
          </p:cNvPr>
          <p:cNvSpPr/>
          <p:nvPr/>
        </p:nvSpPr>
        <p:spPr>
          <a:xfrm>
            <a:off x="9064176" y="2285630"/>
            <a:ext cx="708732" cy="31805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a:extLst>
              <a:ext uri="{FF2B5EF4-FFF2-40B4-BE49-F238E27FC236}">
                <a16:creationId xmlns:a16="http://schemas.microsoft.com/office/drawing/2014/main" id="{5282A6FA-C05E-D5A3-3049-467DA9682390}"/>
              </a:ext>
              <a:ext uri="{C183D7F6-B498-43B3-948B-1728B52AA6E4}">
                <adec:decorative xmlns:adec="http://schemas.microsoft.com/office/drawing/2017/decorative" val="1"/>
              </a:ext>
            </a:extLst>
          </p:cNvPr>
          <p:cNvSpPr/>
          <p:nvPr/>
        </p:nvSpPr>
        <p:spPr>
          <a:xfrm>
            <a:off x="9761619" y="2976398"/>
            <a:ext cx="651841" cy="31805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Rounded Corners 4" descr="Return to table of contents button.">
            <a:hlinkClick r:id="rId4"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3493547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4EFEB7F-F552-34CC-E62A-7232D484E244}"/>
              </a:ext>
            </a:extLst>
          </p:cNvPr>
          <p:cNvSpPr txBox="1">
            <a:spLocks noGrp="1"/>
          </p:cNvSpPr>
          <p:nvPr>
            <p:ph type="title" idx="4294967295"/>
          </p:nvPr>
        </p:nvSpPr>
        <p:spPr>
          <a:xfrm>
            <a:off x="2602028" y="2725611"/>
            <a:ext cx="8656320" cy="16538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all" spc="75" normalizeH="0" baseline="0" noProof="0">
                <a:ln>
                  <a:noFill/>
                </a:ln>
                <a:solidFill>
                  <a:schemeClr val="tx1"/>
                </a:solidFill>
                <a:effectLst/>
                <a:uLnTx/>
                <a:uFillTx/>
                <a:latin typeface="Myriad Pro" panose="020B0703030403020204" pitchFamily="34" charset="0"/>
                <a:ea typeface="+mj-ea"/>
                <a:cs typeface="Calibri" panose="020F0502020204030204" pitchFamily="34" charset="0"/>
              </a:rPr>
              <a:t>HISTORY TAB</a:t>
            </a:r>
            <a:endParaRPr kumimoji="0" lang="en-US" sz="9600" b="1" i="0" u="none" strike="noStrike" kern="1200" cap="none" spc="0" normalizeH="0" baseline="0" noProof="0">
              <a:ln>
                <a:noFill/>
              </a:ln>
              <a:solidFill>
                <a:schemeClr val="tx1"/>
              </a:solidFill>
              <a:effectLst/>
              <a:uLnTx/>
              <a:uFillTx/>
              <a:latin typeface="Myriad Pro" panose="020B0703030403020204" pitchFamily="34" charset="0"/>
              <a:ea typeface="+mj-ea"/>
              <a:cs typeface="Calibri" panose="020F0502020204030204" pitchFamily="34" charset="0"/>
            </a:endParaRPr>
          </a:p>
        </p:txBody>
      </p:sp>
      <p:sp>
        <p:nvSpPr>
          <p:cNvPr id="7" name="TextBox 6">
            <a:extLst>
              <a:ext uri="{FF2B5EF4-FFF2-40B4-BE49-F238E27FC236}">
                <a16:creationId xmlns:a16="http://schemas.microsoft.com/office/drawing/2014/main" id="{71D6E600-90FE-396B-8B08-91966D62BC46}"/>
              </a:ext>
            </a:extLst>
          </p:cNvPr>
          <p:cNvSpPr txBox="1"/>
          <p:nvPr/>
        </p:nvSpPr>
        <p:spPr>
          <a:xfrm>
            <a:off x="2602027" y="2666800"/>
            <a:ext cx="7247825" cy="523220"/>
          </a:xfrm>
          <a:prstGeom prst="rect">
            <a:avLst/>
          </a:prstGeom>
          <a:noFill/>
        </p:spPr>
        <p:txBody>
          <a:bodyPr wrap="square">
            <a:spAutoFit/>
          </a:bodyPr>
          <a:lstStyle/>
          <a:p>
            <a:r>
              <a:rPr lang="en-US" sz="2800" cap="all" spc="75">
                <a:latin typeface="Myriad Pro" panose="020B0703030403020204" pitchFamily="34" charset="0"/>
              </a:rPr>
              <a:t>STUDENT PROFILE</a:t>
            </a:r>
            <a:endParaRPr lang="en-US" sz="2800"/>
          </a:p>
        </p:txBody>
      </p:sp>
    </p:spTree>
    <p:extLst>
      <p:ext uri="{BB962C8B-B14F-4D97-AF65-F5344CB8AC3E}">
        <p14:creationId xmlns:p14="http://schemas.microsoft.com/office/powerpoint/2010/main" val="73003484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0488" y="241854"/>
            <a:ext cx="10698332" cy="990600"/>
          </a:xfrm>
        </p:spPr>
        <p:txBody>
          <a:bodyPr/>
          <a:lstStyle/>
          <a:p>
            <a:pPr marL="0" marR="0" indent="0">
              <a:lnSpc>
                <a:spcPct val="115000"/>
              </a:lnSpc>
              <a:spcBef>
                <a:spcPts val="1500"/>
              </a:spcBef>
              <a:spcAft>
                <a:spcPts val="0"/>
              </a:spcAft>
            </a:pPr>
            <a:r>
              <a:rPr lang="en-US" spc="75">
                <a:solidFill>
                  <a:srgbClr val="00427A"/>
                </a:solidFill>
                <a:hlinkClick r:id="rId2" action="ppaction://hlinksldjump"/>
              </a:rPr>
              <a:t>Student Profile – History Tab</a:t>
            </a:r>
            <a:endParaRPr lang="en-US" b="1" spc="75">
              <a:solidFill>
                <a:srgbClr val="00427A"/>
              </a:solidFill>
              <a:effectLst/>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371061" y="1302029"/>
            <a:ext cx="5553075" cy="5283200"/>
          </a:xfrm>
        </p:spPr>
        <p:txBody>
          <a:bodyPr/>
          <a:lstStyle/>
          <a:p>
            <a:pPr marL="0" marR="0">
              <a:lnSpc>
                <a:spcPct val="115000"/>
              </a:lnSpc>
              <a:spcBef>
                <a:spcPts val="500"/>
              </a:spcBef>
              <a:spcAft>
                <a:spcPts val="1000"/>
              </a:spcAft>
            </a:pPr>
            <a:r>
              <a:rPr lang="en-US" sz="2800">
                <a:effectLst/>
                <a:ea typeface="MS Mincho" panose="02020609040205080304" pitchFamily="49" charset="-128"/>
              </a:rPr>
              <a:t>The sixth tab in the </a:t>
            </a:r>
            <a:r>
              <a:rPr lang="en-US" sz="2800">
                <a:ea typeface="MS Mincho" panose="02020609040205080304" pitchFamily="49" charset="-128"/>
              </a:rPr>
              <a:t>s</a:t>
            </a:r>
            <a:r>
              <a:rPr lang="en-US" sz="2800">
                <a:effectLst/>
                <a:ea typeface="MS Mincho" panose="02020609040205080304" pitchFamily="49" charset="-128"/>
              </a:rPr>
              <a:t>tudent profile is “</a:t>
            </a:r>
            <a:r>
              <a:rPr lang="en-US" sz="2800" b="1">
                <a:effectLst/>
                <a:ea typeface="MS Mincho" panose="02020609040205080304" pitchFamily="49" charset="-128"/>
              </a:rPr>
              <a:t>History</a:t>
            </a:r>
            <a:r>
              <a:rPr lang="en-US" sz="2800">
                <a:effectLst/>
                <a:ea typeface="MS Mincho" panose="02020609040205080304" pitchFamily="49" charset="-128"/>
              </a:rPr>
              <a:t>”, where all activity pertaining to the student </a:t>
            </a:r>
            <a:r>
              <a:rPr lang="en-US" sz="2800">
                <a:ea typeface="MS Mincho" panose="02020609040205080304" pitchFamily="49" charset="-128"/>
              </a:rPr>
              <a:t>p</a:t>
            </a:r>
            <a:r>
              <a:rPr lang="en-US" sz="2800">
                <a:effectLst/>
                <a:ea typeface="MS Mincho" panose="02020609040205080304" pitchFamily="49" charset="-128"/>
              </a:rPr>
              <a:t>rofile and enrollments is listed chronologically. Brief details are displayed, including the user who performed the action and the date and time it occurred. </a:t>
            </a:r>
            <a:r>
              <a:rPr lang="en-US" sz="2800">
                <a:ea typeface="MS Mincho" panose="02020609040205080304" pitchFamily="49" charset="-128"/>
              </a:rPr>
              <a:t>Historical </a:t>
            </a:r>
            <a:r>
              <a:rPr lang="en-US" sz="2800">
                <a:effectLst/>
                <a:ea typeface="MS Mincho" panose="02020609040205080304" pitchFamily="49" charset="-128"/>
              </a:rPr>
              <a:t>information can be filtered by “</a:t>
            </a:r>
            <a:r>
              <a:rPr lang="en-US" sz="2800" b="1">
                <a:effectLst/>
                <a:ea typeface="MS Mincho" panose="02020609040205080304" pitchFamily="49" charset="-128"/>
              </a:rPr>
              <a:t>User types</a:t>
            </a:r>
            <a:r>
              <a:rPr lang="en-US" sz="2800">
                <a:effectLst/>
                <a:ea typeface="MS Mincho" panose="02020609040205080304" pitchFamily="49" charset="-128"/>
              </a:rPr>
              <a:t>,” “</a:t>
            </a:r>
            <a:r>
              <a:rPr lang="en-US" sz="2800" b="1">
                <a:effectLst/>
                <a:ea typeface="MS Mincho" panose="02020609040205080304" pitchFamily="49" charset="-128"/>
              </a:rPr>
              <a:t>Action</a:t>
            </a:r>
            <a:r>
              <a:rPr lang="en-US" sz="2800">
                <a:effectLst/>
                <a:ea typeface="MS Mincho" panose="02020609040205080304" pitchFamily="49" charset="-128"/>
              </a:rPr>
              <a:t> </a:t>
            </a:r>
            <a:r>
              <a:rPr lang="en-US" sz="2800" b="1">
                <a:effectLst/>
                <a:ea typeface="MS Mincho" panose="02020609040205080304" pitchFamily="49" charset="-128"/>
              </a:rPr>
              <a:t>types</a:t>
            </a:r>
            <a:r>
              <a:rPr lang="en-US" sz="2800">
                <a:effectLst/>
                <a:ea typeface="MS Mincho" panose="02020609040205080304" pitchFamily="49" charset="-128"/>
              </a:rPr>
              <a:t>,” and “</a:t>
            </a:r>
            <a:r>
              <a:rPr lang="en-US" sz="2800" b="1">
                <a:effectLst/>
                <a:ea typeface="MS Mincho" panose="02020609040205080304" pitchFamily="49" charset="-128"/>
              </a:rPr>
              <a:t>Schools</a:t>
            </a:r>
            <a:r>
              <a:rPr lang="en-US" sz="2800">
                <a:effectLst/>
                <a:ea typeface="MS Mincho" panose="02020609040205080304" pitchFamily="49" charset="-128"/>
              </a:rPr>
              <a:t>”.</a:t>
            </a:r>
          </a:p>
        </p:txBody>
      </p:sp>
      <p:pic>
        <p:nvPicPr>
          <p:cNvPr id="3" name="Picture 2" descr="Screenshot displaying the History tab in the Student profile section.">
            <a:extLst>
              <a:ext uri="{FF2B5EF4-FFF2-40B4-BE49-F238E27FC236}">
                <a16:creationId xmlns:a16="http://schemas.microsoft.com/office/drawing/2014/main" id="{87E0995E-90D1-0EFE-6872-B34503B9E0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78300" y="1546049"/>
            <a:ext cx="5627949" cy="4349936"/>
          </a:xfrm>
          <a:prstGeom prst="rect">
            <a:avLst/>
          </a:prstGeom>
          <a:ln>
            <a:solidFill>
              <a:schemeClr val="tx1"/>
            </a:solidFill>
          </a:ln>
        </p:spPr>
      </p:pic>
      <p:sp>
        <p:nvSpPr>
          <p:cNvPr id="4" name="Rectangle 3">
            <a:extLst>
              <a:ext uri="{FF2B5EF4-FFF2-40B4-BE49-F238E27FC236}">
                <a16:creationId xmlns:a16="http://schemas.microsoft.com/office/drawing/2014/main" id="{59081F3A-87EE-ED57-113D-BADAADFFFF95}"/>
              </a:ext>
              <a:ext uri="{C183D7F6-B498-43B3-948B-1728B52AA6E4}">
                <adec:decorative xmlns:adec="http://schemas.microsoft.com/office/drawing/2017/decorative" val="1"/>
              </a:ext>
            </a:extLst>
          </p:cNvPr>
          <p:cNvSpPr/>
          <p:nvPr/>
        </p:nvSpPr>
        <p:spPr>
          <a:xfrm>
            <a:off x="9575598" y="1806405"/>
            <a:ext cx="668943" cy="26601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Rounded Corners 4" descr="Return to table of contents button.">
            <a:hlinkClick r:id="rId4"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5768092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31AE479-1A41-A4BD-4D12-E060DFE86BD1}"/>
              </a:ext>
            </a:extLst>
          </p:cNvPr>
          <p:cNvSpPr txBox="1">
            <a:spLocks noGrp="1"/>
          </p:cNvSpPr>
          <p:nvPr>
            <p:ph type="title" idx="4294967295"/>
          </p:nvPr>
        </p:nvSpPr>
        <p:spPr>
          <a:xfrm>
            <a:off x="81915" y="2666800"/>
            <a:ext cx="8656320" cy="16538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all" spc="75" normalizeH="0" baseline="0" noProof="0">
                <a:ln>
                  <a:noFill/>
                </a:ln>
                <a:solidFill>
                  <a:schemeClr val="tx1"/>
                </a:solidFill>
                <a:effectLst/>
                <a:uLnTx/>
                <a:uFillTx/>
                <a:latin typeface="Myriad Pro" panose="020B0703030403020204" pitchFamily="34" charset="0"/>
                <a:ea typeface="+mj-ea"/>
                <a:cs typeface="Calibri" panose="020F0502020204030204" pitchFamily="34" charset="0"/>
              </a:rPr>
              <a:t>Schools TAB</a:t>
            </a:r>
            <a:endParaRPr kumimoji="0" lang="en-US" sz="9600" b="1" i="0" u="none" strike="noStrike" kern="1200" cap="none" spc="0" normalizeH="0" baseline="0" noProof="0">
              <a:ln>
                <a:noFill/>
              </a:ln>
              <a:solidFill>
                <a:schemeClr val="tx1"/>
              </a:solidFill>
              <a:effectLst/>
              <a:uLnTx/>
              <a:uFillTx/>
              <a:latin typeface="Myriad Pro" panose="020B0703030403020204" pitchFamily="34" charset="0"/>
              <a:ea typeface="+mj-ea"/>
              <a:cs typeface="Calibri" panose="020F0502020204030204" pitchFamily="34" charset="0"/>
            </a:endParaRPr>
          </a:p>
        </p:txBody>
      </p:sp>
      <p:sp>
        <p:nvSpPr>
          <p:cNvPr id="2" name="TextBox 1">
            <a:extLst>
              <a:ext uri="{FF2B5EF4-FFF2-40B4-BE49-F238E27FC236}">
                <a16:creationId xmlns:a16="http://schemas.microsoft.com/office/drawing/2014/main" id="{4DC3D566-5E2E-1976-869E-E1B51FD8309B}"/>
              </a:ext>
            </a:extLst>
          </p:cNvPr>
          <p:cNvSpPr txBox="1"/>
          <p:nvPr/>
        </p:nvSpPr>
        <p:spPr>
          <a:xfrm>
            <a:off x="2602027" y="2666800"/>
            <a:ext cx="7247825" cy="523220"/>
          </a:xfrm>
          <a:prstGeom prst="rect">
            <a:avLst/>
          </a:prstGeom>
          <a:noFill/>
        </p:spPr>
        <p:txBody>
          <a:bodyPr wrap="square">
            <a:spAutoFit/>
          </a:bodyPr>
          <a:lstStyle/>
          <a:p>
            <a:r>
              <a:rPr lang="en-US" sz="2800" cap="all" spc="75">
                <a:latin typeface="Myriad Pro" panose="020B0703030403020204" pitchFamily="34" charset="0"/>
              </a:rPr>
              <a:t>STUDENT PROFILE</a:t>
            </a:r>
            <a:endParaRPr lang="en-US" sz="2800"/>
          </a:p>
        </p:txBody>
      </p:sp>
    </p:spTree>
    <p:extLst>
      <p:ext uri="{BB962C8B-B14F-4D97-AF65-F5344CB8AC3E}">
        <p14:creationId xmlns:p14="http://schemas.microsoft.com/office/powerpoint/2010/main" val="182094801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0C30428-D7FE-5AC4-6F73-392B8C27505C}"/>
              </a:ext>
            </a:extLst>
          </p:cNvPr>
          <p:cNvSpPr txBox="1">
            <a:spLocks noGrp="1"/>
          </p:cNvSpPr>
          <p:nvPr>
            <p:ph type="title" idx="4294967295"/>
          </p:nvPr>
        </p:nvSpPr>
        <p:spPr>
          <a:xfrm>
            <a:off x="381000" y="221976"/>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en-US" sz="3600" b="1" i="0" u="none" strike="noStrike" kern="1200" cap="none" spc="75" normalizeH="0" baseline="0" noProof="0">
                <a:ln>
                  <a:noFill/>
                </a:ln>
                <a:solidFill>
                  <a:srgbClr val="0E7BBA"/>
                </a:solidFill>
                <a:effectLst/>
                <a:uLnTx/>
                <a:uFillTx/>
                <a:latin typeface="Calibri"/>
                <a:cs typeface="Calibri"/>
                <a:hlinkClick r:id="rId2" action="ppaction://hlinksldjump">
                  <a:extLst>
                    <a:ext uri="{A12FA001-AC4F-418D-AE19-62706E023703}">
                      <ahyp:hlinkClr xmlns:ahyp="http://schemas.microsoft.com/office/drawing/2018/hyperlinkcolor" val="tx"/>
                    </a:ext>
                  </a:extLst>
                </a:hlinkClick>
              </a:rPr>
              <a:t>Schools Tab</a:t>
            </a: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 Cont'd</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hlinkClick r:id="rId2" action="ppaction://hlinksldjump">
                <a:extLst>
                  <a:ext uri="{A12FA001-AC4F-418D-AE19-62706E023703}">
                    <ahyp:hlinkClr xmlns:ahyp="http://schemas.microsoft.com/office/drawing/2018/hyperlinkcolor" val="tx"/>
                  </a:ext>
                </a:extLst>
              </a:hlinkClick>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187077" y="1307061"/>
            <a:ext cx="4978149" cy="4940300"/>
          </a:xfrm>
        </p:spPr>
        <p:txBody>
          <a:bodyPr/>
          <a:lstStyle/>
          <a:p>
            <a:pPr marL="228600" marR="0">
              <a:lnSpc>
                <a:spcPct val="115000"/>
              </a:lnSpc>
              <a:spcBef>
                <a:spcPts val="500"/>
              </a:spcBef>
              <a:spcAft>
                <a:spcPts val="1000"/>
              </a:spcAft>
            </a:pPr>
            <a:r>
              <a:rPr lang="en-US" sz="2800">
                <a:effectLst/>
                <a:ea typeface="MS Mincho" panose="02020609040205080304" pitchFamily="49" charset="-128"/>
              </a:rPr>
              <a:t>To access preset enrollments, select the</a:t>
            </a:r>
            <a:r>
              <a:rPr lang="en-US" sz="2800" b="1">
                <a:effectLst/>
                <a:ea typeface="MS Mincho" panose="02020609040205080304" pitchFamily="49" charset="-128"/>
              </a:rPr>
              <a:t> </a:t>
            </a:r>
            <a:r>
              <a:rPr lang="en-US" sz="2800">
                <a:effectLst/>
                <a:ea typeface="MS Mincho" panose="02020609040205080304" pitchFamily="49" charset="-128"/>
              </a:rPr>
              <a:t>“</a:t>
            </a:r>
            <a:r>
              <a:rPr lang="en-US" sz="2800" b="1">
                <a:effectLst/>
                <a:ea typeface="MS Mincho" panose="02020609040205080304" pitchFamily="49" charset="-128"/>
              </a:rPr>
              <a:t>Schools</a:t>
            </a:r>
            <a:r>
              <a:rPr lang="en-US" sz="2800">
                <a:effectLst/>
                <a:ea typeface="MS Mincho" panose="02020609040205080304" pitchFamily="49" charset="-128"/>
              </a:rPr>
              <a:t>” tab on the Menu Bar.</a:t>
            </a:r>
          </a:p>
        </p:txBody>
      </p:sp>
      <p:pic>
        <p:nvPicPr>
          <p:cNvPr id="3" name="Picture 2" descr="Screenshot of Dashboard's Menu bar with a highlighted box around Schools tab">
            <a:extLst>
              <a:ext uri="{FF2B5EF4-FFF2-40B4-BE49-F238E27FC236}">
                <a16:creationId xmlns:a16="http://schemas.microsoft.com/office/drawing/2014/main" id="{1E45C150-6643-78F4-1BB5-C74A53946A4B}"/>
              </a:ext>
            </a:extLst>
          </p:cNvPr>
          <p:cNvPicPr>
            <a:picLocks noChangeAspect="1"/>
          </p:cNvPicPr>
          <p:nvPr/>
        </p:nvPicPr>
        <p:blipFill rotWithShape="1">
          <a:blip r:embed="rId3">
            <a:extLst>
              <a:ext uri="{28A0092B-C50C-407E-A947-70E740481C1C}">
                <a14:useLocalDpi xmlns:a14="http://schemas.microsoft.com/office/drawing/2010/main" val="0"/>
              </a:ext>
            </a:extLst>
          </a:blip>
          <a:srcRect t="3513" b="3513"/>
          <a:stretch/>
        </p:blipFill>
        <p:spPr>
          <a:xfrm>
            <a:off x="5165226" y="2752725"/>
            <a:ext cx="6826749" cy="1191988"/>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ADEC00E7-BD8E-BD71-60B7-9F63384A41BB}"/>
              </a:ext>
              <a:ext uri="{C183D7F6-B498-43B3-948B-1728B52AA6E4}">
                <adec:decorative xmlns:adec="http://schemas.microsoft.com/office/drawing/2017/decorative" val="1"/>
              </a:ext>
            </a:extLst>
          </p:cNvPr>
          <p:cNvSpPr/>
          <p:nvPr/>
        </p:nvSpPr>
        <p:spPr>
          <a:xfrm>
            <a:off x="7632240" y="3293003"/>
            <a:ext cx="876787" cy="185692"/>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88423224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F7672-744E-3DD5-5021-1F1D35E244D3}"/>
              </a:ext>
            </a:extLst>
          </p:cNvPr>
          <p:cNvSpPr txBox="1">
            <a:spLocks noGrp="1"/>
          </p:cNvSpPr>
          <p:nvPr>
            <p:ph type="title" idx="4294967295"/>
          </p:nvPr>
        </p:nvSpPr>
        <p:spPr>
          <a:xfrm>
            <a:off x="381000" y="221976"/>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en-US" sz="3600" b="1" i="0" u="none" strike="noStrike" kern="1200" cap="none" spc="75" normalizeH="0" baseline="0" noProof="0">
                <a:ln>
                  <a:noFill/>
                </a:ln>
                <a:solidFill>
                  <a:srgbClr val="0E7BBA"/>
                </a:solidFill>
                <a:effectLst/>
                <a:uLnTx/>
                <a:uFillTx/>
                <a:latin typeface="Calibri"/>
                <a:cs typeface="Calibri"/>
                <a:hlinkClick r:id="rId2" action="ppaction://hlinksldjump">
                  <a:extLst>
                    <a:ext uri="{A12FA001-AC4F-418D-AE19-62706E023703}">
                      <ahyp:hlinkClr xmlns:ahyp="http://schemas.microsoft.com/office/drawing/2018/hyperlinkcolor" val="tx"/>
                    </a:ext>
                  </a:extLst>
                </a:hlinkClick>
              </a:rPr>
              <a:t>Schools Tab</a:t>
            </a: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 Cont’d 1</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hlinkClick r:id="rId2" action="ppaction://hlinksldjump">
                <a:extLst>
                  <a:ext uri="{A12FA001-AC4F-418D-AE19-62706E023703}">
                    <ahyp:hlinkClr xmlns:ahyp="http://schemas.microsoft.com/office/drawing/2018/hyperlinkcolor" val="tx"/>
                  </a:ext>
                </a:extLst>
              </a:hlinkClick>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3048" y="1315480"/>
            <a:ext cx="4333042" cy="4940300"/>
          </a:xfrm>
        </p:spPr>
        <p:txBody>
          <a:bodyPr/>
          <a:lstStyle/>
          <a:p>
            <a:pPr marL="0" marR="0">
              <a:lnSpc>
                <a:spcPct val="115000"/>
              </a:lnSpc>
              <a:spcBef>
                <a:spcPts val="500"/>
              </a:spcBef>
              <a:spcAft>
                <a:spcPts val="1000"/>
              </a:spcAft>
            </a:pPr>
            <a:r>
              <a:rPr lang="en-US" sz="2800">
                <a:effectLst/>
                <a:ea typeface="MS Mincho" panose="02020609040205080304" pitchFamily="49" charset="-128"/>
              </a:rPr>
              <a:t>The “</a:t>
            </a:r>
            <a:r>
              <a:rPr lang="en-US" sz="2800" b="1">
                <a:effectLst/>
                <a:ea typeface="MS Mincho" panose="02020609040205080304" pitchFamily="49" charset="-128"/>
              </a:rPr>
              <a:t>Schools</a:t>
            </a:r>
            <a:r>
              <a:rPr lang="en-US" sz="2800">
                <a:effectLst/>
                <a:ea typeface="MS Mincho" panose="02020609040205080304" pitchFamily="49" charset="-128"/>
              </a:rPr>
              <a:t>” tab displays all active and inactive preset enrollments, which can be filtered by “</a:t>
            </a:r>
            <a:r>
              <a:rPr lang="en-US" sz="2800" b="1">
                <a:effectLst/>
                <a:ea typeface="MS Mincho" panose="02020609040205080304" pitchFamily="49" charset="-128"/>
              </a:rPr>
              <a:t>School</a:t>
            </a:r>
            <a:r>
              <a:rPr lang="en-US" sz="2800">
                <a:effectLst/>
                <a:ea typeface="MS Mincho" panose="02020609040205080304" pitchFamily="49" charset="-128"/>
              </a:rPr>
              <a:t>”.</a:t>
            </a:r>
            <a:r>
              <a:rPr lang="en-US" sz="2800" b="1">
                <a:effectLst/>
                <a:ea typeface="MS Mincho" panose="02020609040205080304" pitchFamily="49" charset="-128"/>
              </a:rPr>
              <a:t> </a:t>
            </a:r>
            <a:r>
              <a:rPr lang="en-US" sz="2800">
                <a:effectLst/>
                <a:ea typeface="MS Mincho" panose="02020609040205080304" pitchFamily="49" charset="-128"/>
              </a:rPr>
              <a:t>The preset enrollments that appear on this screen are from all the facilities to which the SCO has access.</a:t>
            </a:r>
          </a:p>
        </p:txBody>
      </p:sp>
      <p:grpSp>
        <p:nvGrpSpPr>
          <p:cNvPr id="3" name="Group 2" descr="Screenshot of the Schools tab showing active and inactive preset enrollments which can be filtered by the School.">
            <a:extLst>
              <a:ext uri="{FF2B5EF4-FFF2-40B4-BE49-F238E27FC236}">
                <a16:creationId xmlns:a16="http://schemas.microsoft.com/office/drawing/2014/main" id="{0FCF3B4D-D4B3-991F-8B14-DFAA459199DF}"/>
              </a:ext>
            </a:extLst>
          </p:cNvPr>
          <p:cNvGrpSpPr/>
          <p:nvPr/>
        </p:nvGrpSpPr>
        <p:grpSpPr>
          <a:xfrm>
            <a:off x="4949712" y="1118804"/>
            <a:ext cx="6989686" cy="5031717"/>
            <a:chOff x="4949712" y="1118804"/>
            <a:chExt cx="6989686" cy="5031717"/>
          </a:xfrm>
        </p:grpSpPr>
        <p:pic>
          <p:nvPicPr>
            <p:cNvPr id="2" name="Picture 1" descr="Screenshot of the Schools tab showing active and inactive preset enrollments with a highlighted box around the Schools tab.">
              <a:extLst>
                <a:ext uri="{FF2B5EF4-FFF2-40B4-BE49-F238E27FC236}">
                  <a16:creationId xmlns:a16="http://schemas.microsoft.com/office/drawing/2014/main" id="{C247FF82-8DB8-E148-EB72-254DA58DC366}"/>
                </a:ext>
              </a:extLst>
            </p:cNvPr>
            <p:cNvPicPr>
              <a:picLocks noChangeAspect="1"/>
            </p:cNvPicPr>
            <p:nvPr/>
          </p:nvPicPr>
          <p:blipFill rotWithShape="1">
            <a:blip r:embed="rId3">
              <a:extLst>
                <a:ext uri="{28A0092B-C50C-407E-A947-70E740481C1C}">
                  <a14:useLocalDpi xmlns:a14="http://schemas.microsoft.com/office/drawing/2010/main" val="0"/>
                </a:ext>
              </a:extLst>
            </a:blip>
            <a:srcRect t="1839" b="1839"/>
            <a:stretch/>
          </p:blipFill>
          <p:spPr>
            <a:xfrm>
              <a:off x="4949712" y="1118804"/>
              <a:ext cx="6989686" cy="1191988"/>
            </a:xfrm>
            <a:prstGeom prst="rect">
              <a:avLst/>
            </a:prstGeom>
            <a:ln>
              <a:solidFill>
                <a:schemeClr val="tx1"/>
              </a:solidFill>
            </a:ln>
          </p:spPr>
        </p:pic>
        <p:pic>
          <p:nvPicPr>
            <p:cNvPr id="4" name="Picture 3" descr="Screenshot of the Preset Enrollments page. This page can be used to view active and inactive preset enrollments and can be filtered by the School.">
              <a:extLst>
                <a:ext uri="{FF2B5EF4-FFF2-40B4-BE49-F238E27FC236}">
                  <a16:creationId xmlns:a16="http://schemas.microsoft.com/office/drawing/2014/main" id="{18978C65-8F5E-E321-A966-0CED7141DCEF}"/>
                </a:ext>
              </a:extLst>
            </p:cNvPr>
            <p:cNvPicPr>
              <a:picLocks noChangeAspect="1"/>
            </p:cNvPicPr>
            <p:nvPr/>
          </p:nvPicPr>
          <p:blipFill>
            <a:blip r:embed="rId4"/>
            <a:stretch>
              <a:fillRect/>
            </a:stretch>
          </p:blipFill>
          <p:spPr>
            <a:xfrm>
              <a:off x="4949712" y="2590763"/>
              <a:ext cx="6989686" cy="3559758"/>
            </a:xfrm>
            <a:prstGeom prst="rect">
              <a:avLst/>
            </a:prstGeom>
            <a:ln>
              <a:solidFill>
                <a:schemeClr val="tx1"/>
              </a:solidFill>
            </a:ln>
          </p:spPr>
        </p:pic>
        <p:sp>
          <p:nvSpPr>
            <p:cNvPr id="7" name="Rectangle 6">
              <a:extLst>
                <a:ext uri="{FF2B5EF4-FFF2-40B4-BE49-F238E27FC236}">
                  <a16:creationId xmlns:a16="http://schemas.microsoft.com/office/drawing/2014/main" id="{C3E23774-42F8-6E31-9DB9-C49690608545}"/>
                </a:ext>
                <a:ext uri="{C183D7F6-B498-43B3-948B-1728B52AA6E4}">
                  <adec:decorative xmlns:adec="http://schemas.microsoft.com/office/drawing/2017/decorative" val="1"/>
                </a:ext>
              </a:extLst>
            </p:cNvPr>
            <p:cNvSpPr/>
            <p:nvPr/>
          </p:nvSpPr>
          <p:spPr>
            <a:xfrm>
              <a:off x="7540232" y="1630777"/>
              <a:ext cx="761209" cy="22767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0" name="Rectangle: Rounded Corners 9" descr="Return to table of contents button.">
            <a:hlinkClick r:id="rId5"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4826712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9007-1E39-85B8-06E2-82BA3773D56E}"/>
              </a:ext>
            </a:extLst>
          </p:cNvPr>
          <p:cNvSpPr>
            <a:spLocks noGrp="1"/>
          </p:cNvSpPr>
          <p:nvPr>
            <p:ph type="title"/>
          </p:nvPr>
        </p:nvSpPr>
        <p:spPr>
          <a:xfrm>
            <a:off x="1409378" y="2104702"/>
            <a:ext cx="5946463" cy="2826150"/>
          </a:xfrm>
        </p:spPr>
        <p:txBody>
          <a:bodyPr/>
          <a:lstStyle/>
          <a:p>
            <a:r>
              <a:rPr lang="en-US" sz="4000" cap="all" spc="75">
                <a:latin typeface="Myriad Pro" panose="020B0703030403020204" pitchFamily="34" charset="0"/>
              </a:rPr>
              <a:t>Reports tab</a:t>
            </a:r>
            <a:endParaRPr lang="en-US" sz="9600">
              <a:latin typeface="Myriad Pro" panose="020B0703030403020204" pitchFamily="34" charset="0"/>
            </a:endParaRPr>
          </a:p>
        </p:txBody>
      </p:sp>
      <p:sp>
        <p:nvSpPr>
          <p:cNvPr id="3" name="TextBox 2">
            <a:extLst>
              <a:ext uri="{FF2B5EF4-FFF2-40B4-BE49-F238E27FC236}">
                <a16:creationId xmlns:a16="http://schemas.microsoft.com/office/drawing/2014/main" id="{82A8DF42-B018-9466-5813-B5B47071CB24}"/>
              </a:ext>
            </a:extLst>
          </p:cNvPr>
          <p:cNvSpPr txBox="1"/>
          <p:nvPr/>
        </p:nvSpPr>
        <p:spPr>
          <a:xfrm>
            <a:off x="2602027" y="2666800"/>
            <a:ext cx="7247825" cy="523220"/>
          </a:xfrm>
          <a:prstGeom prst="rect">
            <a:avLst/>
          </a:prstGeom>
          <a:noFill/>
        </p:spPr>
        <p:txBody>
          <a:bodyPr wrap="square">
            <a:spAutoFit/>
          </a:bodyPr>
          <a:lstStyle/>
          <a:p>
            <a:r>
              <a:rPr lang="en-US" sz="2800" cap="all" spc="75">
                <a:latin typeface="Myriad Pro" panose="020B0703030403020204" pitchFamily="34" charset="0"/>
              </a:rPr>
              <a:t>STUDENT PROFILE</a:t>
            </a:r>
            <a:endParaRPr lang="en-US" sz="2800"/>
          </a:p>
        </p:txBody>
      </p:sp>
    </p:spTree>
    <p:extLst>
      <p:ext uri="{BB962C8B-B14F-4D97-AF65-F5344CB8AC3E}">
        <p14:creationId xmlns:p14="http://schemas.microsoft.com/office/powerpoint/2010/main" val="641221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9007-1E39-85B8-06E2-82BA3773D56E}"/>
              </a:ext>
            </a:extLst>
          </p:cNvPr>
          <p:cNvSpPr>
            <a:spLocks noGrp="1"/>
          </p:cNvSpPr>
          <p:nvPr>
            <p:ph type="title"/>
          </p:nvPr>
        </p:nvSpPr>
        <p:spPr>
          <a:xfrm>
            <a:off x="619125" y="2015925"/>
            <a:ext cx="10972799" cy="2826150"/>
          </a:xfrm>
        </p:spPr>
        <p:txBody>
          <a:bodyPr/>
          <a:lstStyle/>
          <a:p>
            <a:r>
              <a:rPr lang="en-US" sz="4000" cap="all" spc="75">
                <a:latin typeface="Myriad Pro" panose="020B0703030403020204" pitchFamily="34" charset="0"/>
              </a:rPr>
              <a:t>Create an ID.me account</a:t>
            </a:r>
            <a:endParaRPr lang="en-US" sz="9600">
              <a:latin typeface="Myriad Pro" panose="020B0703030403020204" pitchFamily="34" charset="0"/>
            </a:endParaRPr>
          </a:p>
        </p:txBody>
      </p:sp>
    </p:spTree>
    <p:extLst>
      <p:ext uri="{BB962C8B-B14F-4D97-AF65-F5344CB8AC3E}">
        <p14:creationId xmlns:p14="http://schemas.microsoft.com/office/powerpoint/2010/main" val="97790403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21976"/>
            <a:ext cx="10698332" cy="990600"/>
          </a:xfrm>
        </p:spPr>
        <p:txBody>
          <a:bodyPr/>
          <a:lstStyle/>
          <a:p>
            <a:pPr>
              <a:lnSpc>
                <a:spcPct val="115000"/>
              </a:lnSpc>
              <a:spcBef>
                <a:spcPts val="1500"/>
              </a:spcBef>
            </a:pPr>
            <a:r>
              <a:rPr lang="en-US" b="1" spc="75">
                <a:solidFill>
                  <a:srgbClr val="0E7BBA"/>
                </a:solidFill>
                <a:effectLst/>
                <a:latin typeface="Calibri"/>
                <a:cs typeface="Calibri"/>
                <a:hlinkClick r:id="rId2" action="ppaction://hlinksldjump">
                  <a:extLst>
                    <a:ext uri="{A12FA001-AC4F-418D-AE19-62706E023703}">
                      <ahyp:hlinkClr xmlns:ahyp="http://schemas.microsoft.com/office/drawing/2018/hyperlinkcolor" val="tx"/>
                    </a:ext>
                  </a:extLst>
                </a:hlinkClick>
              </a:rPr>
              <a:t>Reports Tab</a:t>
            </a: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 Cont'd</a:t>
            </a:r>
            <a:endParaRPr lang="en-US" b="1" spc="75">
              <a:solidFill>
                <a:srgbClr val="0E7BBA"/>
              </a:solidFill>
              <a:effectLst/>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378667" y="1338427"/>
            <a:ext cx="6417090" cy="4431749"/>
          </a:xfrm>
        </p:spPr>
        <p:txBody>
          <a:bodyPr vert="horz" lIns="0" tIns="0" rIns="0" bIns="0" rtlCol="0" anchor="t">
            <a:noAutofit/>
          </a:bodyPr>
          <a:lstStyle/>
          <a:p>
            <a:pPr marL="457200" marR="0" lvl="0" indent="-457200" fontAlgn="base">
              <a:lnSpc>
                <a:spcPct val="115000"/>
              </a:lnSpc>
              <a:spcBef>
                <a:spcPts val="0"/>
              </a:spcBef>
              <a:spcAft>
                <a:spcPts val="0"/>
              </a:spcAft>
              <a:buSzPct val="100000"/>
              <a:buFont typeface="+mj-lt"/>
              <a:buAutoNum type="arabicPeriod"/>
            </a:pPr>
            <a:r>
              <a:rPr lang="en-US" sz="2800">
                <a:effectLst/>
                <a:latin typeface="Calibri"/>
                <a:ea typeface="Times New Roman" panose="02020603050405020304" pitchFamily="18" charset="0"/>
                <a:cs typeface="Calibri"/>
              </a:rPr>
              <a:t>To generate a report, navigate to the “</a:t>
            </a:r>
            <a:r>
              <a:rPr lang="en-US" sz="2800" b="1">
                <a:effectLst/>
                <a:latin typeface="Calibri"/>
                <a:ea typeface="Times New Roman" panose="02020603050405020304" pitchFamily="18" charset="0"/>
                <a:cs typeface="Calibri"/>
              </a:rPr>
              <a:t>Reports</a:t>
            </a:r>
            <a:r>
              <a:rPr lang="en-US" sz="2800">
                <a:effectLst/>
                <a:latin typeface="Calibri"/>
                <a:ea typeface="Times New Roman" panose="02020603050405020304" pitchFamily="18" charset="0"/>
                <a:cs typeface="Calibri"/>
              </a:rPr>
              <a:t>”</a:t>
            </a:r>
            <a:r>
              <a:rPr lang="en-US" sz="2800" b="1">
                <a:effectLst/>
                <a:latin typeface="Calibri"/>
                <a:ea typeface="Times New Roman" panose="02020603050405020304" pitchFamily="18" charset="0"/>
                <a:cs typeface="Calibri"/>
              </a:rPr>
              <a:t> </a:t>
            </a:r>
            <a:r>
              <a:rPr lang="en-US" sz="2800">
                <a:effectLst/>
                <a:latin typeface="Calibri"/>
                <a:ea typeface="Times New Roman" panose="02020603050405020304" pitchFamily="18" charset="0"/>
                <a:cs typeface="Calibri"/>
              </a:rPr>
              <a:t>tab in EM.</a:t>
            </a:r>
          </a:p>
          <a:p>
            <a:pPr marL="457200" marR="0" lvl="0" indent="-457200" fontAlgn="base">
              <a:lnSpc>
                <a:spcPct val="115000"/>
              </a:lnSpc>
              <a:spcBef>
                <a:spcPts val="0"/>
              </a:spcBef>
              <a:spcAft>
                <a:spcPts val="0"/>
              </a:spcAft>
              <a:buSzPct val="100000"/>
              <a:buFont typeface="+mj-lt"/>
              <a:buAutoNum type="arabicPeriod"/>
            </a:pPr>
            <a:endParaRPr lang="en-US" sz="2800">
              <a:effectLst/>
              <a:latin typeface="Calibri"/>
              <a:ea typeface="Times New Roman" panose="02020603050405020304" pitchFamily="18" charset="0"/>
              <a:cs typeface="Calibri"/>
            </a:endParaRPr>
          </a:p>
        </p:txBody>
      </p:sp>
      <p:grpSp>
        <p:nvGrpSpPr>
          <p:cNvPr id="8" name="Group 7" descr="Enrollment Manager Dashboard's four tab. The Reports tab is highlighted. ">
            <a:extLst>
              <a:ext uri="{FF2B5EF4-FFF2-40B4-BE49-F238E27FC236}">
                <a16:creationId xmlns:a16="http://schemas.microsoft.com/office/drawing/2014/main" id="{A374997D-3C3E-8103-ACE0-E7F5FF8E64C1}"/>
              </a:ext>
            </a:extLst>
          </p:cNvPr>
          <p:cNvGrpSpPr/>
          <p:nvPr/>
        </p:nvGrpSpPr>
        <p:grpSpPr>
          <a:xfrm>
            <a:off x="4755751" y="2737694"/>
            <a:ext cx="6794098" cy="830571"/>
            <a:chOff x="6753225" y="2839498"/>
            <a:chExt cx="6794098" cy="830571"/>
          </a:xfrm>
        </p:grpSpPr>
        <p:pic>
          <p:nvPicPr>
            <p:cNvPr id="3" name="Picture 2">
              <a:extLst>
                <a:ext uri="{FF2B5EF4-FFF2-40B4-BE49-F238E27FC236}">
                  <a16:creationId xmlns:a16="http://schemas.microsoft.com/office/drawing/2014/main" id="{EA6F1DCB-2C50-4A4D-C274-44BD15229A74}"/>
                </a:ext>
              </a:extLst>
            </p:cNvPr>
            <p:cNvPicPr>
              <a:picLocks noChangeAspect="1"/>
            </p:cNvPicPr>
            <p:nvPr/>
          </p:nvPicPr>
          <p:blipFill rotWithShape="1">
            <a:blip r:embed="rId3">
              <a:extLst>
                <a:ext uri="{28A0092B-C50C-407E-A947-70E740481C1C}">
                  <a14:useLocalDpi xmlns:a14="http://schemas.microsoft.com/office/drawing/2010/main" val="0"/>
                </a:ext>
              </a:extLst>
            </a:blip>
            <a:srcRect l="7021" r="8096"/>
            <a:stretch/>
          </p:blipFill>
          <p:spPr>
            <a:xfrm>
              <a:off x="6753225" y="2839498"/>
              <a:ext cx="6794098" cy="829242"/>
            </a:xfrm>
            <a:prstGeom prst="rect">
              <a:avLst/>
            </a:prstGeom>
            <a:ln>
              <a:solidFill>
                <a:schemeClr val="tx1"/>
              </a:solidFill>
            </a:ln>
          </p:spPr>
        </p:pic>
        <p:sp>
          <p:nvSpPr>
            <p:cNvPr id="6" name="Rectangle 5">
              <a:extLst>
                <a:ext uri="{FF2B5EF4-FFF2-40B4-BE49-F238E27FC236}">
                  <a16:creationId xmlns:a16="http://schemas.microsoft.com/office/drawing/2014/main" id="{68EF12C2-1ECD-03FF-D7AC-B363EBA15D8D}"/>
                </a:ext>
              </a:extLst>
            </p:cNvPr>
            <p:cNvSpPr/>
            <p:nvPr/>
          </p:nvSpPr>
          <p:spPr>
            <a:xfrm>
              <a:off x="6753587" y="3624350"/>
              <a:ext cx="1280160" cy="45719"/>
            </a:xfrm>
            <a:prstGeom prst="rect">
              <a:avLst/>
            </a:prstGeom>
            <a:solidFill>
              <a:srgbClr val="1E2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Rounded Corners 4" descr="Return to table of contents button.">
            <a:hlinkClick r:id="rId4"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24778726-9E11-D16D-9203-C57010A4154E}"/>
              </a:ext>
              <a:ext uri="{C183D7F6-B498-43B3-948B-1728B52AA6E4}">
                <adec:decorative xmlns:adec="http://schemas.microsoft.com/office/drawing/2017/decorative" val="1"/>
              </a:ext>
            </a:extLst>
          </p:cNvPr>
          <p:cNvSpPr/>
          <p:nvPr/>
        </p:nvSpPr>
        <p:spPr>
          <a:xfrm>
            <a:off x="8204069" y="3309440"/>
            <a:ext cx="1122581" cy="23974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11407643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84B00-69BC-2521-0F49-93CDF8759FD0}"/>
              </a:ext>
            </a:extLst>
          </p:cNvPr>
          <p:cNvSpPr txBox="1">
            <a:spLocks noGrp="1"/>
          </p:cNvSpPr>
          <p:nvPr>
            <p:ph type="title" idx="4294967295"/>
          </p:nvPr>
        </p:nvSpPr>
        <p:spPr>
          <a:xfrm>
            <a:off x="381000" y="221976"/>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Reports Tab</a:t>
            </a:r>
            <a:r>
              <a:rPr lang="en-US" spc="75">
                <a:solidFill>
                  <a:srgbClr val="00427A"/>
                </a:solidFill>
                <a:latin typeface="Calibri"/>
                <a:cs typeface="Calibri"/>
                <a:hlinkClick r:id="rId2" action="ppaction://hlinksldjump"/>
              </a:rPr>
              <a:t> Cont’d 1</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375017" y="1350264"/>
            <a:ext cx="4997083" cy="4849746"/>
          </a:xfrm>
        </p:spPr>
        <p:txBody>
          <a:bodyPr vert="horz" lIns="0" tIns="0" rIns="0" bIns="0" rtlCol="0" anchor="t">
            <a:noAutofit/>
          </a:bodyPr>
          <a:lstStyle/>
          <a:p>
            <a:pPr marL="514350" marR="0" lvl="0" indent="-514350" fontAlgn="base">
              <a:lnSpc>
                <a:spcPct val="115000"/>
              </a:lnSpc>
              <a:spcBef>
                <a:spcPts val="0"/>
              </a:spcBef>
              <a:spcAft>
                <a:spcPts val="0"/>
              </a:spcAft>
              <a:buSzPct val="100000"/>
              <a:buFont typeface="+mj-lt"/>
              <a:buAutoNum type="arabicPeriod" startAt="2"/>
            </a:pPr>
            <a:r>
              <a:rPr lang="en-US" sz="2800">
                <a:effectLst/>
                <a:latin typeface="Calibri"/>
                <a:ea typeface="Times New Roman" panose="02020603050405020304" pitchFamily="18" charset="0"/>
                <a:cs typeface="Calibri"/>
              </a:rPr>
              <a:t>Type in the correct facility code in the “</a:t>
            </a:r>
            <a:r>
              <a:rPr lang="en-US" sz="2800" b="1">
                <a:effectLst/>
                <a:latin typeface="Calibri"/>
                <a:ea typeface="Times New Roman" panose="02020603050405020304" pitchFamily="18" charset="0"/>
                <a:cs typeface="Calibri"/>
              </a:rPr>
              <a:t>Facility Code</a:t>
            </a:r>
            <a:r>
              <a:rPr lang="en-US" sz="2800">
                <a:effectLst/>
                <a:latin typeface="Calibri"/>
                <a:ea typeface="Times New Roman" panose="02020603050405020304" pitchFamily="18" charset="0"/>
                <a:cs typeface="Calibri"/>
              </a:rPr>
              <a:t>”</a:t>
            </a:r>
            <a:r>
              <a:rPr lang="en-US" sz="2800" b="1">
                <a:effectLst/>
                <a:latin typeface="Calibri"/>
                <a:ea typeface="Times New Roman" panose="02020603050405020304" pitchFamily="18" charset="0"/>
                <a:cs typeface="Calibri"/>
              </a:rPr>
              <a:t> </a:t>
            </a:r>
            <a:r>
              <a:rPr lang="en-US" sz="2800">
                <a:effectLst/>
                <a:latin typeface="Calibri"/>
                <a:ea typeface="Times New Roman" panose="02020603050405020304" pitchFamily="18" charset="0"/>
                <a:cs typeface="Calibri"/>
              </a:rPr>
              <a:t>field.</a:t>
            </a:r>
          </a:p>
          <a:p>
            <a:pPr marL="514350" marR="0" lvl="0" indent="-514350" fontAlgn="base">
              <a:lnSpc>
                <a:spcPct val="115000"/>
              </a:lnSpc>
              <a:spcBef>
                <a:spcPts val="0"/>
              </a:spcBef>
              <a:spcAft>
                <a:spcPts val="0"/>
              </a:spcAft>
              <a:buSzPct val="100000"/>
              <a:buFont typeface="+mj-lt"/>
              <a:buAutoNum type="arabicPeriod" startAt="2"/>
            </a:pPr>
            <a:endParaRPr lang="en-US" sz="2800">
              <a:latin typeface="Calibri"/>
              <a:ea typeface="Times New Roman" panose="02020603050405020304" pitchFamily="18" charset="0"/>
              <a:cs typeface="Calibri"/>
            </a:endParaRPr>
          </a:p>
          <a:p>
            <a:pPr marL="514350" marR="0" lvl="0" indent="-514350" fontAlgn="base">
              <a:lnSpc>
                <a:spcPct val="115000"/>
              </a:lnSpc>
              <a:spcBef>
                <a:spcPts val="0"/>
              </a:spcBef>
              <a:spcAft>
                <a:spcPts val="0"/>
              </a:spcAft>
              <a:buSzPct val="100000"/>
              <a:buFont typeface="+mj-lt"/>
              <a:buAutoNum type="arabicPeriod" startAt="2"/>
            </a:pPr>
            <a:r>
              <a:rPr lang="en-US" sz="2800">
                <a:effectLst/>
                <a:latin typeface="Calibri"/>
                <a:ea typeface="Times New Roman" panose="02020603050405020304" pitchFamily="18" charset="0"/>
                <a:cs typeface="Calibri"/>
              </a:rPr>
              <a:t>Next, enter the period for the report in the “</a:t>
            </a:r>
            <a:r>
              <a:rPr lang="en-US" sz="2800" b="1">
                <a:effectLst/>
                <a:latin typeface="Calibri"/>
                <a:ea typeface="Times New Roman" panose="02020603050405020304" pitchFamily="18" charset="0"/>
                <a:cs typeface="Calibri"/>
              </a:rPr>
              <a:t>Begin date</a:t>
            </a:r>
            <a:r>
              <a:rPr lang="en-US" sz="2800">
                <a:effectLst/>
                <a:latin typeface="Calibri"/>
                <a:ea typeface="Times New Roman" panose="02020603050405020304" pitchFamily="18" charset="0"/>
                <a:cs typeface="Calibri"/>
              </a:rPr>
              <a:t>”. The “</a:t>
            </a:r>
            <a:r>
              <a:rPr lang="en-US" sz="2800" b="1">
                <a:effectLst/>
                <a:latin typeface="Calibri"/>
                <a:ea typeface="Times New Roman" panose="02020603050405020304" pitchFamily="18" charset="0"/>
                <a:cs typeface="Calibri"/>
              </a:rPr>
              <a:t>End date</a:t>
            </a:r>
            <a:r>
              <a:rPr lang="en-US" sz="2800">
                <a:effectLst/>
                <a:latin typeface="Calibri"/>
                <a:ea typeface="Times New Roman" panose="02020603050405020304" pitchFamily="18" charset="0"/>
                <a:cs typeface="Calibri"/>
              </a:rPr>
              <a:t>” auto-populates to a week after the “</a:t>
            </a:r>
            <a:r>
              <a:rPr lang="en-US" sz="2800" b="1">
                <a:effectLst/>
                <a:latin typeface="Calibri"/>
                <a:ea typeface="Times New Roman" panose="02020603050405020304" pitchFamily="18" charset="0"/>
                <a:cs typeface="Calibri"/>
              </a:rPr>
              <a:t>Begin date</a:t>
            </a:r>
            <a:r>
              <a:rPr lang="en-US" sz="2800">
                <a:effectLst/>
                <a:latin typeface="Calibri"/>
                <a:ea typeface="Times New Roman" panose="02020603050405020304" pitchFamily="18" charset="0"/>
                <a:cs typeface="Calibri"/>
              </a:rPr>
              <a:t>”.</a:t>
            </a:r>
            <a:endParaRPr lang="en-US" sz="2800">
              <a:effectLst/>
              <a:latin typeface="Calibri"/>
              <a:ea typeface="MS Mincho" panose="02020609040205080304" pitchFamily="49" charset="-128"/>
              <a:cs typeface="Calibri"/>
            </a:endParaRPr>
          </a:p>
        </p:txBody>
      </p:sp>
      <p:pic>
        <p:nvPicPr>
          <p:cNvPr id="3" name="Picture 2" descr="Reports screenshot. There is a highlight box around the &quot;Facility code and school name&quot;, &quot;Begin date&quot;, and &quot;End date&quot; fields.">
            <a:extLst>
              <a:ext uri="{FF2B5EF4-FFF2-40B4-BE49-F238E27FC236}">
                <a16:creationId xmlns:a16="http://schemas.microsoft.com/office/drawing/2014/main" id="{F257FB6C-71D7-756D-F3C6-3AB6829E181F}"/>
              </a:ext>
            </a:extLst>
          </p:cNvPr>
          <p:cNvPicPr>
            <a:picLocks noChangeAspect="1"/>
          </p:cNvPicPr>
          <p:nvPr/>
        </p:nvPicPr>
        <p:blipFill>
          <a:blip r:embed="rId3"/>
          <a:stretch>
            <a:fillRect/>
          </a:stretch>
        </p:blipFill>
        <p:spPr>
          <a:xfrm>
            <a:off x="5459748" y="2080763"/>
            <a:ext cx="6732252" cy="2767750"/>
          </a:xfrm>
          <a:prstGeom prst="rect">
            <a:avLst/>
          </a:prstGeom>
          <a:ln>
            <a:solidFill>
              <a:schemeClr val="tx1"/>
            </a:solidFill>
          </a:ln>
        </p:spPr>
      </p:pic>
      <p:sp>
        <p:nvSpPr>
          <p:cNvPr id="6" name="Rectangle 5">
            <a:extLst>
              <a:ext uri="{FF2B5EF4-FFF2-40B4-BE49-F238E27FC236}">
                <a16:creationId xmlns:a16="http://schemas.microsoft.com/office/drawing/2014/main" id="{EB0DE1BB-8BEF-49EB-DCF7-DD7EED4D3E7D}"/>
              </a:ext>
              <a:ext uri="{C183D7F6-B498-43B3-948B-1728B52AA6E4}">
                <adec:decorative xmlns:adec="http://schemas.microsoft.com/office/drawing/2017/decorative" val="1"/>
              </a:ext>
            </a:extLst>
          </p:cNvPr>
          <p:cNvSpPr/>
          <p:nvPr/>
        </p:nvSpPr>
        <p:spPr>
          <a:xfrm>
            <a:off x="5765597" y="3256818"/>
            <a:ext cx="4088598" cy="51943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Rounded Corners 4" descr="Return to table of contents button.">
            <a:hlinkClick r:id="rId4"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BC2DF2A7-72EC-1BC7-A325-7E2673C823CF}"/>
              </a:ext>
              <a:ext uri="{C183D7F6-B498-43B3-948B-1728B52AA6E4}">
                <adec:decorative xmlns:adec="http://schemas.microsoft.com/office/drawing/2017/decorative" val="1"/>
              </a:ext>
            </a:extLst>
          </p:cNvPr>
          <p:cNvSpPr/>
          <p:nvPr/>
        </p:nvSpPr>
        <p:spPr>
          <a:xfrm>
            <a:off x="7115175" y="3514725"/>
            <a:ext cx="266700" cy="10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997F7DA-E8CB-3A1C-28D2-72EFD3FC763A}"/>
              </a:ext>
              <a:ext uri="{C183D7F6-B498-43B3-948B-1728B52AA6E4}">
                <adec:decorative xmlns:adec="http://schemas.microsoft.com/office/drawing/2017/decorative" val="1"/>
              </a:ext>
            </a:extLst>
          </p:cNvPr>
          <p:cNvSpPr/>
          <p:nvPr/>
        </p:nvSpPr>
        <p:spPr>
          <a:xfrm>
            <a:off x="6285729" y="3348595"/>
            <a:ext cx="1096146" cy="99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F991FA5-FCE4-AE2E-1A01-434A60E0D87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340122" y="3310767"/>
            <a:ext cx="452564" cy="145162"/>
          </a:xfrm>
          <a:prstGeom prst="rect">
            <a:avLst/>
          </a:prstGeom>
        </p:spPr>
      </p:pic>
    </p:spTree>
    <p:extLst>
      <p:ext uri="{BB962C8B-B14F-4D97-AF65-F5344CB8AC3E}">
        <p14:creationId xmlns:p14="http://schemas.microsoft.com/office/powerpoint/2010/main" val="294474465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078AE3B-B92E-33B2-762A-2537533C84D9}"/>
              </a:ext>
            </a:extLst>
          </p:cNvPr>
          <p:cNvSpPr txBox="1">
            <a:spLocks noGrp="1"/>
          </p:cNvSpPr>
          <p:nvPr>
            <p:ph type="title" idx="4294967295"/>
          </p:nvPr>
        </p:nvSpPr>
        <p:spPr>
          <a:xfrm>
            <a:off x="381000" y="221976"/>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Reports Tab</a:t>
            </a:r>
            <a:r>
              <a:rPr lang="en-US" spc="75">
                <a:solidFill>
                  <a:srgbClr val="00427A"/>
                </a:solidFill>
                <a:latin typeface="Calibri"/>
                <a:cs typeface="Calibri"/>
                <a:hlinkClick r:id="rId2" action="ppaction://hlinksldjump"/>
              </a:rPr>
              <a:t> Cont’d 2</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380998" y="1348168"/>
            <a:ext cx="6334541" cy="4914038"/>
          </a:xfrm>
        </p:spPr>
        <p:txBody>
          <a:bodyPr/>
          <a:lstStyle/>
          <a:p>
            <a:pPr marL="514350" marR="0" lvl="0" indent="-514350">
              <a:spcBef>
                <a:spcPts val="500"/>
              </a:spcBef>
              <a:spcAft>
                <a:spcPts val="1000"/>
              </a:spcAft>
              <a:buSzPct val="100000"/>
              <a:buFont typeface="+mj-lt"/>
              <a:buAutoNum type="arabicPeriod" startAt="4"/>
            </a:pPr>
            <a:r>
              <a:rPr lang="en-US" sz="2800">
                <a:effectLst/>
                <a:ea typeface="Times New Roman" panose="02020603050405020304" pitchFamily="18" charset="0"/>
              </a:rPr>
              <a:t>Choose either “</a:t>
            </a:r>
            <a:r>
              <a:rPr lang="en-US" sz="2800" b="1">
                <a:effectLst/>
                <a:ea typeface="Times New Roman" panose="02020603050405020304" pitchFamily="18" charset="0"/>
              </a:rPr>
              <a:t>Summary</a:t>
            </a:r>
            <a:r>
              <a:rPr lang="en-US" sz="2800">
                <a:effectLst/>
                <a:ea typeface="Times New Roman" panose="02020603050405020304" pitchFamily="18" charset="0"/>
              </a:rPr>
              <a:t>” or “</a:t>
            </a:r>
            <a:r>
              <a:rPr lang="en-US" sz="2800" b="1">
                <a:effectLst/>
                <a:ea typeface="Times New Roman" panose="02020603050405020304" pitchFamily="18" charset="0"/>
              </a:rPr>
              <a:t>Detail</a:t>
            </a:r>
            <a:r>
              <a:rPr lang="en-US" sz="2800">
                <a:effectLst/>
                <a:ea typeface="Times New Roman" panose="02020603050405020304" pitchFamily="18" charset="0"/>
              </a:rPr>
              <a:t>”</a:t>
            </a:r>
            <a:r>
              <a:rPr lang="en-US" sz="2800" b="1">
                <a:effectLst/>
                <a:ea typeface="Times New Roman" panose="02020603050405020304" pitchFamily="18" charset="0"/>
              </a:rPr>
              <a:t> </a:t>
            </a:r>
            <a:r>
              <a:rPr lang="en-US" sz="2800">
                <a:effectLst/>
                <a:ea typeface="Times New Roman" panose="02020603050405020304" pitchFamily="18" charset="0"/>
              </a:rPr>
              <a:t>in the “</a:t>
            </a:r>
            <a:r>
              <a:rPr lang="en-US" sz="2800" b="1">
                <a:effectLst/>
                <a:ea typeface="Times New Roman" panose="02020603050405020304" pitchFamily="18" charset="0"/>
              </a:rPr>
              <a:t>Type of report</a:t>
            </a:r>
            <a:r>
              <a:rPr lang="en-US" sz="2800">
                <a:effectLst/>
                <a:ea typeface="Times New Roman" panose="02020603050405020304" pitchFamily="18" charset="0"/>
              </a:rPr>
              <a:t>” dropdown. Once all pertinent information has been entered, select the “</a:t>
            </a:r>
            <a:r>
              <a:rPr lang="en-US" sz="2800" b="1">
                <a:effectLst/>
                <a:ea typeface="Times New Roman" panose="02020603050405020304" pitchFamily="18" charset="0"/>
              </a:rPr>
              <a:t>Generate report</a:t>
            </a:r>
            <a:r>
              <a:rPr lang="en-US" sz="2800">
                <a:effectLst/>
                <a:ea typeface="Times New Roman" panose="02020603050405020304" pitchFamily="18" charset="0"/>
              </a:rPr>
              <a:t>” button to create your new weekly report.</a:t>
            </a:r>
            <a:endParaRPr lang="en-US" sz="1600" i="1">
              <a:effectLst/>
              <a:ea typeface="MS Mincho" panose="02020609040205080304" pitchFamily="49" charset="-128"/>
            </a:endParaRPr>
          </a:p>
        </p:txBody>
      </p:sp>
      <p:pic>
        <p:nvPicPr>
          <p:cNvPr id="8" name="Picture 7" descr="Reports screenshot with Facility code and school name, Begin date, End date, Type of report buttons. There is a highlight box around the &quot;Type of Report&quot; dropdown and the &quot;Generate report&quot; button. ">
            <a:extLst>
              <a:ext uri="{FF2B5EF4-FFF2-40B4-BE49-F238E27FC236}">
                <a16:creationId xmlns:a16="http://schemas.microsoft.com/office/drawing/2014/main" id="{BDE41A60-1688-A50E-F909-B0244CA326C9}"/>
              </a:ext>
            </a:extLst>
          </p:cNvPr>
          <p:cNvPicPr>
            <a:picLocks noChangeAspect="1"/>
          </p:cNvPicPr>
          <p:nvPr/>
        </p:nvPicPr>
        <p:blipFill rotWithShape="1">
          <a:blip r:embed="rId3"/>
          <a:srcRect r="15649"/>
          <a:stretch/>
        </p:blipFill>
        <p:spPr>
          <a:xfrm>
            <a:off x="6715539" y="2257524"/>
            <a:ext cx="5476461" cy="2605600"/>
          </a:xfrm>
          <a:prstGeom prst="rect">
            <a:avLst/>
          </a:prstGeom>
          <a:ln>
            <a:solidFill>
              <a:schemeClr val="tx1"/>
            </a:solidFill>
          </a:ln>
        </p:spPr>
      </p:pic>
      <p:sp>
        <p:nvSpPr>
          <p:cNvPr id="9" name="Rectangle 8">
            <a:extLst>
              <a:ext uri="{FF2B5EF4-FFF2-40B4-BE49-F238E27FC236}">
                <a16:creationId xmlns:a16="http://schemas.microsoft.com/office/drawing/2014/main" id="{A82EBC06-DC6B-8A2E-291C-F123B2DC763E}"/>
              </a:ext>
              <a:ext uri="{C183D7F6-B498-43B3-948B-1728B52AA6E4}">
                <adec:decorative xmlns:adec="http://schemas.microsoft.com/office/drawing/2017/decorative" val="1"/>
              </a:ext>
            </a:extLst>
          </p:cNvPr>
          <p:cNvSpPr/>
          <p:nvPr/>
        </p:nvSpPr>
        <p:spPr>
          <a:xfrm>
            <a:off x="10916893" y="3405189"/>
            <a:ext cx="1183337" cy="450374"/>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Rounded Corners 4" descr="Return to table of contents button.">
            <a:hlinkClick r:id="rId4"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1B54EA2F-4508-ACA0-6F36-3C5A14DAACD3}"/>
              </a:ext>
              <a:ext uri="{C183D7F6-B498-43B3-948B-1728B52AA6E4}">
                <adec:decorative xmlns:adec="http://schemas.microsoft.com/office/drawing/2017/decorative" val="1"/>
              </a:ext>
            </a:extLst>
          </p:cNvPr>
          <p:cNvSpPr/>
          <p:nvPr/>
        </p:nvSpPr>
        <p:spPr>
          <a:xfrm>
            <a:off x="8316958" y="3630376"/>
            <a:ext cx="266700" cy="10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13D4803-9EB5-314F-D5CE-EB1973A76862}"/>
              </a:ext>
              <a:ext uri="{C183D7F6-B498-43B3-948B-1728B52AA6E4}">
                <adec:decorative xmlns:adec="http://schemas.microsoft.com/office/drawing/2017/decorative" val="1"/>
              </a:ext>
            </a:extLst>
          </p:cNvPr>
          <p:cNvSpPr/>
          <p:nvPr/>
        </p:nvSpPr>
        <p:spPr>
          <a:xfrm>
            <a:off x="7539763" y="3466050"/>
            <a:ext cx="1096146" cy="99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0A5EBB3-17E9-BCD0-47B9-30DDDC9BBF5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94156" y="3429138"/>
            <a:ext cx="452564" cy="145162"/>
          </a:xfrm>
          <a:prstGeom prst="rect">
            <a:avLst/>
          </a:prstGeom>
        </p:spPr>
      </p:pic>
    </p:spTree>
    <p:extLst>
      <p:ext uri="{BB962C8B-B14F-4D97-AF65-F5344CB8AC3E}">
        <p14:creationId xmlns:p14="http://schemas.microsoft.com/office/powerpoint/2010/main" val="282123206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078AE3B-B92E-33B2-762A-2537533C84D9}"/>
              </a:ext>
            </a:extLst>
          </p:cNvPr>
          <p:cNvSpPr txBox="1">
            <a:spLocks noGrp="1"/>
          </p:cNvSpPr>
          <p:nvPr>
            <p:ph type="title" idx="4294967295"/>
          </p:nvPr>
        </p:nvSpPr>
        <p:spPr>
          <a:xfrm>
            <a:off x="381000" y="211343"/>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Reports Tab</a:t>
            </a:r>
            <a:r>
              <a:rPr lang="en-US" spc="75">
                <a:solidFill>
                  <a:srgbClr val="00427A"/>
                </a:solidFill>
                <a:latin typeface="Calibri"/>
                <a:cs typeface="Calibri"/>
                <a:hlinkClick r:id="rId2" action="ppaction://hlinksldjump"/>
              </a:rPr>
              <a:t> Cont’d 2 </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380998" y="1348168"/>
            <a:ext cx="6334541" cy="4914038"/>
          </a:xfrm>
        </p:spPr>
        <p:txBody>
          <a:bodyPr/>
          <a:lstStyle/>
          <a:p>
            <a:pPr marL="514350" marR="0" lvl="0" indent="-514350">
              <a:spcBef>
                <a:spcPts val="500"/>
              </a:spcBef>
              <a:spcAft>
                <a:spcPts val="1000"/>
              </a:spcAft>
              <a:buSzPct val="100000"/>
              <a:buFont typeface="+mj-lt"/>
              <a:buAutoNum type="arabicPeriod" startAt="4"/>
            </a:pPr>
            <a:r>
              <a:rPr lang="en-US" sz="2800">
                <a:effectLst/>
                <a:ea typeface="Times New Roman" panose="02020603050405020304" pitchFamily="18" charset="0"/>
              </a:rPr>
              <a:t>Choose either “</a:t>
            </a:r>
            <a:r>
              <a:rPr lang="en-US" sz="2800" b="1">
                <a:effectLst/>
                <a:ea typeface="Times New Roman" panose="02020603050405020304" pitchFamily="18" charset="0"/>
              </a:rPr>
              <a:t>Summary</a:t>
            </a:r>
            <a:r>
              <a:rPr lang="en-US" sz="2800">
                <a:effectLst/>
                <a:ea typeface="Times New Roman" panose="02020603050405020304" pitchFamily="18" charset="0"/>
              </a:rPr>
              <a:t>” or “</a:t>
            </a:r>
            <a:r>
              <a:rPr lang="en-US" sz="2800" b="1">
                <a:effectLst/>
                <a:ea typeface="Times New Roman" panose="02020603050405020304" pitchFamily="18" charset="0"/>
              </a:rPr>
              <a:t>Detail</a:t>
            </a:r>
            <a:r>
              <a:rPr lang="en-US" sz="2800">
                <a:effectLst/>
                <a:ea typeface="Times New Roman" panose="02020603050405020304" pitchFamily="18" charset="0"/>
              </a:rPr>
              <a:t>”</a:t>
            </a:r>
            <a:r>
              <a:rPr lang="en-US" sz="2800" b="1">
                <a:effectLst/>
                <a:ea typeface="Times New Roman" panose="02020603050405020304" pitchFamily="18" charset="0"/>
              </a:rPr>
              <a:t> </a:t>
            </a:r>
            <a:r>
              <a:rPr lang="en-US" sz="2800">
                <a:effectLst/>
                <a:ea typeface="Times New Roman" panose="02020603050405020304" pitchFamily="18" charset="0"/>
              </a:rPr>
              <a:t>in the “</a:t>
            </a:r>
            <a:r>
              <a:rPr lang="en-US" sz="2800" b="1">
                <a:effectLst/>
                <a:ea typeface="Times New Roman" panose="02020603050405020304" pitchFamily="18" charset="0"/>
              </a:rPr>
              <a:t>Type of report</a:t>
            </a:r>
            <a:r>
              <a:rPr lang="en-US" sz="2800">
                <a:effectLst/>
                <a:ea typeface="Times New Roman" panose="02020603050405020304" pitchFamily="18" charset="0"/>
              </a:rPr>
              <a:t>” dropdown. Once all pertinent information has been entered, select the “</a:t>
            </a:r>
            <a:r>
              <a:rPr lang="en-US" sz="2800" b="1">
                <a:effectLst/>
                <a:ea typeface="Times New Roman" panose="02020603050405020304" pitchFamily="18" charset="0"/>
              </a:rPr>
              <a:t>Generate report</a:t>
            </a:r>
            <a:r>
              <a:rPr lang="en-US" sz="2800">
                <a:effectLst/>
                <a:ea typeface="Times New Roman" panose="02020603050405020304" pitchFamily="18" charset="0"/>
              </a:rPr>
              <a:t>” button to create your new weekly report.</a:t>
            </a:r>
            <a:endParaRPr lang="en-US" sz="1600" i="1">
              <a:effectLst/>
              <a:ea typeface="MS Mincho" panose="02020609040205080304" pitchFamily="49" charset="-128"/>
            </a:endParaRPr>
          </a:p>
        </p:txBody>
      </p:sp>
      <p:pic>
        <p:nvPicPr>
          <p:cNvPr id="8" name="Picture 7" descr="Reports screenshot with Facility code and school name, Begin date, End date, Type of report buttons. There is a highlight box around the &quot;Type of Report&quot; dropdown and the &quot;Generate report&quot; button. ">
            <a:extLst>
              <a:ext uri="{FF2B5EF4-FFF2-40B4-BE49-F238E27FC236}">
                <a16:creationId xmlns:a16="http://schemas.microsoft.com/office/drawing/2014/main" id="{BDE41A60-1688-A50E-F909-B0244CA326C9}"/>
              </a:ext>
            </a:extLst>
          </p:cNvPr>
          <p:cNvPicPr>
            <a:picLocks noChangeAspect="1"/>
          </p:cNvPicPr>
          <p:nvPr/>
        </p:nvPicPr>
        <p:blipFill rotWithShape="1">
          <a:blip r:embed="rId3"/>
          <a:srcRect r="15649"/>
          <a:stretch/>
        </p:blipFill>
        <p:spPr>
          <a:xfrm>
            <a:off x="6715539" y="2257524"/>
            <a:ext cx="5476461" cy="2605600"/>
          </a:xfrm>
          <a:prstGeom prst="rect">
            <a:avLst/>
          </a:prstGeom>
          <a:ln>
            <a:solidFill>
              <a:schemeClr val="tx1"/>
            </a:solidFill>
          </a:ln>
        </p:spPr>
      </p:pic>
      <p:sp>
        <p:nvSpPr>
          <p:cNvPr id="9" name="Rectangle 8">
            <a:extLst>
              <a:ext uri="{FF2B5EF4-FFF2-40B4-BE49-F238E27FC236}">
                <a16:creationId xmlns:a16="http://schemas.microsoft.com/office/drawing/2014/main" id="{A82EBC06-DC6B-8A2E-291C-F123B2DC763E}"/>
              </a:ext>
              <a:ext uri="{C183D7F6-B498-43B3-948B-1728B52AA6E4}">
                <adec:decorative xmlns:adec="http://schemas.microsoft.com/office/drawing/2017/decorative" val="1"/>
              </a:ext>
            </a:extLst>
          </p:cNvPr>
          <p:cNvSpPr/>
          <p:nvPr/>
        </p:nvSpPr>
        <p:spPr>
          <a:xfrm>
            <a:off x="10916893" y="3405189"/>
            <a:ext cx="1183337" cy="450374"/>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Rounded Corners 4" descr="Return to table of contents button.">
            <a:hlinkClick r:id="rId4"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1B54EA2F-4508-ACA0-6F36-3C5A14DAACD3}"/>
              </a:ext>
              <a:ext uri="{C183D7F6-B498-43B3-948B-1728B52AA6E4}">
                <adec:decorative xmlns:adec="http://schemas.microsoft.com/office/drawing/2017/decorative" val="1"/>
              </a:ext>
            </a:extLst>
          </p:cNvPr>
          <p:cNvSpPr/>
          <p:nvPr/>
        </p:nvSpPr>
        <p:spPr>
          <a:xfrm>
            <a:off x="8316958" y="3630376"/>
            <a:ext cx="266700" cy="10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13D4803-9EB5-314F-D5CE-EB1973A76862}"/>
              </a:ext>
              <a:ext uri="{C183D7F6-B498-43B3-948B-1728B52AA6E4}">
                <adec:decorative xmlns:adec="http://schemas.microsoft.com/office/drawing/2017/decorative" val="1"/>
              </a:ext>
            </a:extLst>
          </p:cNvPr>
          <p:cNvSpPr/>
          <p:nvPr/>
        </p:nvSpPr>
        <p:spPr>
          <a:xfrm>
            <a:off x="7539763" y="3466050"/>
            <a:ext cx="1096146" cy="99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0A5EBB3-17E9-BCD0-47B9-30DDDC9BBF5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94156" y="3429138"/>
            <a:ext cx="452564" cy="145162"/>
          </a:xfrm>
          <a:prstGeom prst="rect">
            <a:avLst/>
          </a:prstGeom>
        </p:spPr>
      </p:pic>
    </p:spTree>
    <p:extLst>
      <p:ext uri="{BB962C8B-B14F-4D97-AF65-F5344CB8AC3E}">
        <p14:creationId xmlns:p14="http://schemas.microsoft.com/office/powerpoint/2010/main" val="323225274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04E54-EF03-33BE-747A-292E2529F2CF}"/>
              </a:ext>
            </a:extLst>
          </p:cNvPr>
          <p:cNvSpPr txBox="1">
            <a:spLocks noGrp="1"/>
          </p:cNvSpPr>
          <p:nvPr>
            <p:ph type="title" idx="4294967295"/>
          </p:nvPr>
        </p:nvSpPr>
        <p:spPr>
          <a:xfrm>
            <a:off x="381000" y="221976"/>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Reports Tab Cont'd 3</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380998" y="1348168"/>
            <a:ext cx="6206233" cy="4914038"/>
          </a:xfrm>
        </p:spPr>
        <p:txBody>
          <a:bodyPr/>
          <a:lstStyle/>
          <a:p>
            <a:pPr marL="514350" marR="0" lvl="0" indent="-514350">
              <a:spcBef>
                <a:spcPts val="500"/>
              </a:spcBef>
              <a:spcAft>
                <a:spcPts val="1000"/>
              </a:spcAft>
              <a:buSzPct val="100000"/>
              <a:buFont typeface="+mj-lt"/>
              <a:buAutoNum type="arabicPeriod" startAt="4"/>
            </a:pPr>
            <a:r>
              <a:rPr lang="en-US" sz="2800">
                <a:effectLst/>
                <a:ea typeface="Times New Roman" panose="02020603050405020304" pitchFamily="18" charset="0"/>
              </a:rPr>
              <a:t>Once all pertinent information has been entered, select the “</a:t>
            </a:r>
            <a:r>
              <a:rPr lang="en-US" sz="2800" b="1">
                <a:effectLst/>
                <a:ea typeface="Times New Roman" panose="02020603050405020304" pitchFamily="18" charset="0"/>
              </a:rPr>
              <a:t>Generate report</a:t>
            </a:r>
            <a:r>
              <a:rPr lang="en-US" sz="2800">
                <a:effectLst/>
                <a:ea typeface="Times New Roman" panose="02020603050405020304" pitchFamily="18" charset="0"/>
              </a:rPr>
              <a:t>” button to create your new weekly report.</a:t>
            </a:r>
            <a:endParaRPr lang="en-US" sz="2800">
              <a:effectLst/>
              <a:ea typeface="MS Mincho" panose="02020609040205080304" pitchFamily="49" charset="-128"/>
            </a:endParaRPr>
          </a:p>
          <a:p>
            <a:pPr marL="0" marR="0" fontAlgn="base">
              <a:spcBef>
                <a:spcPts val="0"/>
              </a:spcBef>
              <a:spcAft>
                <a:spcPts val="0"/>
              </a:spcAft>
            </a:pPr>
            <a:r>
              <a:rPr lang="en-US" sz="1600" i="1">
                <a:effectLst/>
                <a:ea typeface="Times New Roman" panose="02020603050405020304" pitchFamily="18" charset="0"/>
              </a:rPr>
              <a:t>Note: </a:t>
            </a:r>
            <a:endParaRPr lang="en-US" sz="1600" i="1">
              <a:effectLst/>
              <a:ea typeface="MS Mincho" panose="02020609040205080304" pitchFamily="49" charset="-128"/>
            </a:endParaRPr>
          </a:p>
          <a:p>
            <a:pPr marL="342900" marR="0" lvl="0" indent="-342900" fontAlgn="base">
              <a:lnSpc>
                <a:spcPct val="115000"/>
              </a:lnSpc>
              <a:spcBef>
                <a:spcPts val="0"/>
              </a:spcBef>
              <a:spcAft>
                <a:spcPts val="0"/>
              </a:spcAft>
              <a:buFont typeface="Symbol" panose="05050102010706020507" pitchFamily="18" charset="2"/>
              <a:buChar char=""/>
            </a:pPr>
            <a:r>
              <a:rPr lang="en-US" sz="1600" i="1">
                <a:effectLst/>
                <a:ea typeface="Times New Roman" panose="02020603050405020304" pitchFamily="18" charset="0"/>
              </a:rPr>
              <a:t>The Summary report shows you the total number of enrollments, amendments, terminations, and monthly certifications that were processed at the chosen facility. </a:t>
            </a:r>
            <a:endParaRPr lang="en-US" sz="1600" i="1">
              <a:effectLst/>
              <a:ea typeface="MS Mincho" panose="02020609040205080304" pitchFamily="49" charset="-128"/>
            </a:endParaRPr>
          </a:p>
          <a:p>
            <a:pPr marL="342900" marR="0" lvl="0" indent="-342900" fontAlgn="base">
              <a:lnSpc>
                <a:spcPct val="115000"/>
              </a:lnSpc>
              <a:spcBef>
                <a:spcPts val="0"/>
              </a:spcBef>
              <a:spcAft>
                <a:spcPts val="0"/>
              </a:spcAft>
              <a:buFont typeface="Symbol" panose="05050102010706020507" pitchFamily="18" charset="2"/>
              <a:buChar char=""/>
            </a:pPr>
            <a:r>
              <a:rPr lang="en-US" sz="1600" i="1">
                <a:effectLst/>
                <a:ea typeface="MS Mincho" panose="02020609040205080304" pitchFamily="49" charset="-128"/>
              </a:rPr>
              <a:t>EM can generate a Weekly Summary Report and a Weekly Detail Report. The Summary Report provides statistics of records submitted in each week, and the Detail Report provides a full readout of each record submitted in a given week. The Detail Report can be exported as a PDF file containing the PDF forms of each record - 22-1999s, 22-1999bs, etc. - allowing schools to keep these records on file offline.</a:t>
            </a:r>
          </a:p>
        </p:txBody>
      </p:sp>
      <p:pic>
        <p:nvPicPr>
          <p:cNvPr id="8" name="Picture 7" descr="Reports screenshot with Facility code and school name, Begin date, End date, Type of report buttons. There is a highlight box around the &quot;Type of Report&quot; dropdown and the &quot;Generate report&quot; button. ">
            <a:extLst>
              <a:ext uri="{FF2B5EF4-FFF2-40B4-BE49-F238E27FC236}">
                <a16:creationId xmlns:a16="http://schemas.microsoft.com/office/drawing/2014/main" id="{BDE41A60-1688-A50E-F909-B0244CA326C9}"/>
              </a:ext>
            </a:extLst>
          </p:cNvPr>
          <p:cNvPicPr>
            <a:picLocks noChangeAspect="1"/>
          </p:cNvPicPr>
          <p:nvPr/>
        </p:nvPicPr>
        <p:blipFill rotWithShape="1">
          <a:blip r:embed="rId3"/>
          <a:srcRect r="15649"/>
          <a:stretch/>
        </p:blipFill>
        <p:spPr>
          <a:xfrm>
            <a:off x="7317116" y="2077375"/>
            <a:ext cx="4679575" cy="2226456"/>
          </a:xfrm>
          <a:prstGeom prst="rect">
            <a:avLst/>
          </a:prstGeom>
          <a:ln>
            <a:solidFill>
              <a:schemeClr val="tx1"/>
            </a:solidFill>
          </a:ln>
        </p:spPr>
      </p:pic>
      <p:sp>
        <p:nvSpPr>
          <p:cNvPr id="10" name="Rectangle 9">
            <a:extLst>
              <a:ext uri="{FF2B5EF4-FFF2-40B4-BE49-F238E27FC236}">
                <a16:creationId xmlns:a16="http://schemas.microsoft.com/office/drawing/2014/main" id="{10399064-9E28-3A33-1857-114EAD187EFE}"/>
              </a:ext>
              <a:ext uri="{C183D7F6-B498-43B3-948B-1728B52AA6E4}">
                <adec:decorative xmlns:adec="http://schemas.microsoft.com/office/drawing/2017/decorative" val="1"/>
              </a:ext>
            </a:extLst>
          </p:cNvPr>
          <p:cNvSpPr/>
          <p:nvPr/>
        </p:nvSpPr>
        <p:spPr>
          <a:xfrm>
            <a:off x="7626657" y="3876962"/>
            <a:ext cx="712278" cy="222488"/>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Rounded Corners 4" descr="Return to table of contents button.">
            <a:hlinkClick r:id="rId4"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96315554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5BE00-F994-D6AA-6894-4D664B3B96C0}"/>
              </a:ext>
            </a:extLst>
          </p:cNvPr>
          <p:cNvSpPr txBox="1">
            <a:spLocks noGrp="1"/>
          </p:cNvSpPr>
          <p:nvPr>
            <p:ph type="title" idx="4294967295"/>
          </p:nvPr>
        </p:nvSpPr>
        <p:spPr>
          <a:xfrm>
            <a:off x="381000" y="221976"/>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Reports Tab Cont'd 4</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381000" y="1325730"/>
            <a:ext cx="4898408" cy="4914038"/>
          </a:xfrm>
        </p:spPr>
        <p:txBody>
          <a:bodyPr/>
          <a:lstStyle/>
          <a:p>
            <a:pPr marR="0" lvl="0" fontAlgn="base">
              <a:lnSpc>
                <a:spcPct val="115000"/>
              </a:lnSpc>
              <a:spcBef>
                <a:spcPts val="0"/>
              </a:spcBef>
              <a:spcAft>
                <a:spcPts val="0"/>
              </a:spcAft>
              <a:buSzPct val="100000"/>
            </a:pPr>
            <a:r>
              <a:rPr lang="en-US" sz="2800">
                <a:effectLst/>
                <a:ea typeface="Times New Roman" panose="02020603050405020304" pitchFamily="18" charset="0"/>
              </a:rPr>
              <a:t>An example of a “</a:t>
            </a:r>
            <a:r>
              <a:rPr lang="en-US" sz="2800" b="1">
                <a:effectLst/>
                <a:ea typeface="Times New Roman" panose="02020603050405020304" pitchFamily="18" charset="0"/>
              </a:rPr>
              <a:t>Detail</a:t>
            </a:r>
            <a:r>
              <a:rPr lang="en-US" sz="2800">
                <a:effectLst/>
                <a:ea typeface="Times New Roman" panose="02020603050405020304" pitchFamily="18" charset="0"/>
              </a:rPr>
              <a:t>” report – pertaining to one facility code and containing one student’s information is shown on the right. Additional student information can be accessed by selecting the corresponding “</a:t>
            </a:r>
            <a:r>
              <a:rPr lang="en-US" sz="2800" b="1">
                <a:effectLst/>
                <a:ea typeface="Times New Roman" panose="02020603050405020304" pitchFamily="18" charset="0"/>
              </a:rPr>
              <a:t>+</a:t>
            </a:r>
            <a:r>
              <a:rPr lang="en-US" sz="2800">
                <a:effectLst/>
                <a:ea typeface="Times New Roman" panose="02020603050405020304" pitchFamily="18" charset="0"/>
              </a:rPr>
              <a:t>” icon on the right side of the screen.</a:t>
            </a:r>
            <a:endParaRPr lang="en-US" sz="2800">
              <a:effectLst/>
              <a:ea typeface="MS Mincho" panose="02020609040205080304" pitchFamily="49" charset="-128"/>
            </a:endParaRPr>
          </a:p>
        </p:txBody>
      </p:sp>
      <p:grpSp>
        <p:nvGrpSpPr>
          <p:cNvPr id="10" name="Group 9" descr="Screenshot that displays the Reports section">
            <a:extLst>
              <a:ext uri="{FF2B5EF4-FFF2-40B4-BE49-F238E27FC236}">
                <a16:creationId xmlns:a16="http://schemas.microsoft.com/office/drawing/2014/main" id="{5B8599DE-3AF3-6F2B-5311-4FD405775215}"/>
              </a:ext>
            </a:extLst>
          </p:cNvPr>
          <p:cNvGrpSpPr/>
          <p:nvPr/>
        </p:nvGrpSpPr>
        <p:grpSpPr>
          <a:xfrm>
            <a:off x="5699464" y="2087217"/>
            <a:ext cx="6492536" cy="3199002"/>
            <a:chOff x="5699464" y="2087217"/>
            <a:chExt cx="6492536" cy="3199002"/>
          </a:xfrm>
        </p:grpSpPr>
        <p:pic>
          <p:nvPicPr>
            <p:cNvPr id="3" name="Picture 2" descr="Reports screenshot. There is a highlight box around the &quot;+&quot; button of a Enrollment type. ">
              <a:extLst>
                <a:ext uri="{FF2B5EF4-FFF2-40B4-BE49-F238E27FC236}">
                  <a16:creationId xmlns:a16="http://schemas.microsoft.com/office/drawing/2014/main" id="{B24EDE4A-918C-0679-F362-2DFDA41624EB}"/>
                </a:ext>
              </a:extLst>
            </p:cNvPr>
            <p:cNvPicPr>
              <a:picLocks noChangeAspect="1"/>
            </p:cNvPicPr>
            <p:nvPr/>
          </p:nvPicPr>
          <p:blipFill>
            <a:blip r:embed="rId3"/>
            <a:stretch>
              <a:fillRect/>
            </a:stretch>
          </p:blipFill>
          <p:spPr>
            <a:xfrm>
              <a:off x="5699464" y="2087217"/>
              <a:ext cx="6492536" cy="3199002"/>
            </a:xfrm>
            <a:prstGeom prst="rect">
              <a:avLst/>
            </a:prstGeom>
            <a:ln>
              <a:solidFill>
                <a:schemeClr val="tx1"/>
              </a:solidFill>
            </a:ln>
          </p:spPr>
        </p:pic>
        <p:sp>
          <p:nvSpPr>
            <p:cNvPr id="4" name="Rectangle 3">
              <a:extLst>
                <a:ext uri="{FF2B5EF4-FFF2-40B4-BE49-F238E27FC236}">
                  <a16:creationId xmlns:a16="http://schemas.microsoft.com/office/drawing/2014/main" id="{F08120DE-074C-C2E0-E53A-EE3D1C1AF052}"/>
                </a:ext>
                <a:ext uri="{C183D7F6-B498-43B3-948B-1728B52AA6E4}">
                  <adec:decorative xmlns:adec="http://schemas.microsoft.com/office/drawing/2017/decorative" val="1"/>
                </a:ext>
              </a:extLst>
            </p:cNvPr>
            <p:cNvSpPr/>
            <p:nvPr/>
          </p:nvSpPr>
          <p:spPr>
            <a:xfrm>
              <a:off x="11685924" y="4530743"/>
              <a:ext cx="232410" cy="19812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6" name="Picture 5">
              <a:extLst>
                <a:ext uri="{FF2B5EF4-FFF2-40B4-BE49-F238E27FC236}">
                  <a16:creationId xmlns:a16="http://schemas.microsoft.com/office/drawing/2014/main" id="{6E8F2187-EF0A-66B4-77B8-081CA1E65B5F}"/>
                </a:ext>
              </a:extLst>
            </p:cNvPr>
            <p:cNvPicPr>
              <a:picLocks noChangeAspect="1"/>
            </p:cNvPicPr>
            <p:nvPr/>
          </p:nvPicPr>
          <p:blipFill>
            <a:blip r:embed="rId4"/>
            <a:stretch>
              <a:fillRect/>
            </a:stretch>
          </p:blipFill>
          <p:spPr>
            <a:xfrm>
              <a:off x="5844488" y="3312790"/>
              <a:ext cx="3451912" cy="232419"/>
            </a:xfrm>
            <a:prstGeom prst="rect">
              <a:avLst/>
            </a:prstGeom>
          </p:spPr>
        </p:pic>
        <p:pic>
          <p:nvPicPr>
            <p:cNvPr id="9" name="Picture 8">
              <a:extLst>
                <a:ext uri="{FF2B5EF4-FFF2-40B4-BE49-F238E27FC236}">
                  <a16:creationId xmlns:a16="http://schemas.microsoft.com/office/drawing/2014/main" id="{264E7F06-01B4-5CA3-E931-6395B12A9A04}"/>
                </a:ext>
              </a:extLst>
            </p:cNvPr>
            <p:cNvPicPr>
              <a:picLocks noChangeAspect="1"/>
            </p:cNvPicPr>
            <p:nvPr/>
          </p:nvPicPr>
          <p:blipFill>
            <a:blip r:embed="rId4"/>
            <a:stretch>
              <a:fillRect/>
            </a:stretch>
          </p:blipFill>
          <p:spPr>
            <a:xfrm>
              <a:off x="7748954" y="3080371"/>
              <a:ext cx="3451912" cy="232419"/>
            </a:xfrm>
            <a:prstGeom prst="rect">
              <a:avLst/>
            </a:prstGeom>
          </p:spPr>
        </p:pic>
      </p:grpSp>
      <p:sp>
        <p:nvSpPr>
          <p:cNvPr id="5" name="Rectangle: Rounded Corners 4" descr="Return to table of contents button.">
            <a:hlinkClick r:id="rId5"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8725220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F84A0-C57B-2220-58F2-D55C3A873DC8}"/>
              </a:ext>
            </a:extLst>
          </p:cNvPr>
          <p:cNvSpPr txBox="1">
            <a:spLocks noGrp="1"/>
          </p:cNvSpPr>
          <p:nvPr>
            <p:ph type="title" idx="4294967295"/>
          </p:nvPr>
        </p:nvSpPr>
        <p:spPr>
          <a:xfrm>
            <a:off x="381000" y="211343"/>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Reports Tab Cont'd 5</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384092" y="1349432"/>
            <a:ext cx="6045891" cy="4914038"/>
          </a:xfrm>
        </p:spPr>
        <p:txBody>
          <a:bodyPr/>
          <a:lstStyle/>
          <a:p>
            <a:pPr marR="0" lvl="0">
              <a:spcBef>
                <a:spcPts val="1200"/>
              </a:spcBef>
              <a:spcAft>
                <a:spcPts val="1200"/>
              </a:spcAft>
              <a:buSzPct val="100000"/>
            </a:pPr>
            <a:r>
              <a:rPr lang="en-US" sz="2800">
                <a:effectLst/>
                <a:ea typeface="MS Mincho" panose="02020609040205080304" pitchFamily="49" charset="-128"/>
              </a:rPr>
              <a:t>Additional information such as the student’s </a:t>
            </a:r>
            <a:r>
              <a:rPr lang="en-US" sz="2800" b="1">
                <a:effectLst/>
                <a:ea typeface="MS Mincho" panose="02020609040205080304" pitchFamily="49" charset="-128"/>
              </a:rPr>
              <a:t>“Training type”</a:t>
            </a:r>
            <a:r>
              <a:rPr lang="en-US" sz="2800">
                <a:effectLst/>
                <a:ea typeface="MS Mincho" panose="02020609040205080304" pitchFamily="49" charset="-128"/>
              </a:rPr>
              <a:t>, </a:t>
            </a:r>
            <a:r>
              <a:rPr lang="en-US" sz="2800" b="1">
                <a:effectLst/>
                <a:ea typeface="MS Mincho" panose="02020609040205080304" pitchFamily="49" charset="-128"/>
              </a:rPr>
              <a:t>“Benefit type”</a:t>
            </a:r>
            <a:r>
              <a:rPr lang="en-US" sz="2800">
                <a:effectLst/>
                <a:ea typeface="MS Mincho" panose="02020609040205080304" pitchFamily="49" charset="-128"/>
              </a:rPr>
              <a:t>,</a:t>
            </a:r>
            <a:r>
              <a:rPr lang="en-US" sz="2800" b="1">
                <a:effectLst/>
                <a:ea typeface="MS Mincho" panose="02020609040205080304" pitchFamily="49" charset="-128"/>
              </a:rPr>
              <a:t> and “Resident hours” </a:t>
            </a:r>
            <a:r>
              <a:rPr lang="en-US" sz="2800">
                <a:effectLst/>
                <a:ea typeface="MS Mincho" panose="02020609040205080304" pitchFamily="49" charset="-128"/>
              </a:rPr>
              <a:t>and</a:t>
            </a:r>
            <a:r>
              <a:rPr lang="en-US" sz="2800" b="1">
                <a:effectLst/>
                <a:ea typeface="MS Mincho" panose="02020609040205080304" pitchFamily="49" charset="-128"/>
              </a:rPr>
              <a:t> “Online hours”</a:t>
            </a:r>
            <a:r>
              <a:rPr lang="en-US" sz="2800">
                <a:ea typeface="MS Mincho" panose="02020609040205080304" pitchFamily="49" charset="-128"/>
              </a:rPr>
              <a:t> is displayed.</a:t>
            </a:r>
            <a:endParaRPr lang="en-US" sz="2800">
              <a:effectLst/>
              <a:ea typeface="MS Mincho" panose="02020609040205080304" pitchFamily="49" charset="-128"/>
            </a:endParaRPr>
          </a:p>
          <a:p>
            <a:pPr marR="0" lvl="0">
              <a:lnSpc>
                <a:spcPts val="1680"/>
              </a:lnSpc>
              <a:spcAft>
                <a:spcPts val="1200"/>
              </a:spcAft>
              <a:buSzPct val="100000"/>
            </a:pPr>
            <a:r>
              <a:rPr lang="en-US" sz="1400" i="1">
                <a:effectLst/>
                <a:ea typeface="MS Mincho" panose="02020609040205080304" pitchFamily="49" charset="-128"/>
              </a:rPr>
              <a:t>Note: </a:t>
            </a:r>
          </a:p>
          <a:p>
            <a:pPr marL="342900" marR="0" lvl="0" indent="-342900" fontAlgn="base">
              <a:lnSpc>
                <a:spcPts val="1680"/>
              </a:lnSpc>
              <a:spcAft>
                <a:spcPts val="0"/>
              </a:spcAft>
              <a:buFont typeface="Symbol" panose="05050102010706020507" pitchFamily="18" charset="2"/>
              <a:buChar char=""/>
            </a:pPr>
            <a:r>
              <a:rPr lang="en-US" sz="1400" i="1">
                <a:effectLst/>
                <a:ea typeface="Times New Roman" panose="02020603050405020304" pitchFamily="18" charset="0"/>
              </a:rPr>
              <a:t>Export Reports can be used to export and download your report as a CSV.</a:t>
            </a:r>
          </a:p>
          <a:p>
            <a:pPr marL="342900" marR="0" lvl="0" indent="-342900" fontAlgn="base">
              <a:lnSpc>
                <a:spcPts val="1680"/>
              </a:lnSpc>
              <a:spcAft>
                <a:spcPts val="0"/>
              </a:spcAft>
              <a:buFont typeface="Symbol" panose="05050102010706020507" pitchFamily="18" charset="2"/>
              <a:buChar char=""/>
            </a:pPr>
            <a:r>
              <a:rPr lang="en-US" sz="1400" i="1">
                <a:effectLst/>
                <a:ea typeface="Times New Roman" panose="02020603050405020304" pitchFamily="18" charset="0"/>
              </a:rPr>
              <a:t>Print Reports can be used to download each report as a PDF file.</a:t>
            </a:r>
          </a:p>
          <a:p>
            <a:pPr marL="342900" marR="0" lvl="0" indent="-342900" fontAlgn="base">
              <a:lnSpc>
                <a:spcPts val="1680"/>
              </a:lnSpc>
              <a:spcAft>
                <a:spcPts val="0"/>
              </a:spcAft>
              <a:buFont typeface="Symbol" panose="05050102010706020507" pitchFamily="18" charset="2"/>
              <a:buChar char=""/>
            </a:pPr>
            <a:r>
              <a:rPr lang="en-US" sz="1400" i="1">
                <a:effectLst/>
                <a:ea typeface="Times New Roman" panose="02020603050405020304" pitchFamily="18" charset="0"/>
              </a:rPr>
              <a:t>Additional details are displayed by expanding the rows. Expanded information varies by training type.</a:t>
            </a:r>
          </a:p>
          <a:p>
            <a:pPr marL="342900" marR="0" lvl="0" indent="-342900" fontAlgn="base">
              <a:lnSpc>
                <a:spcPts val="1680"/>
              </a:lnSpc>
              <a:spcAft>
                <a:spcPts val="0"/>
              </a:spcAft>
              <a:buFont typeface="Symbol" panose="05050102010706020507" pitchFamily="18" charset="2"/>
              <a:buChar char=""/>
            </a:pPr>
            <a:r>
              <a:rPr lang="en-US" sz="1400" i="1">
                <a:effectLst/>
                <a:ea typeface="Times New Roman" panose="02020603050405020304" pitchFamily="18" charset="0"/>
              </a:rPr>
              <a:t>For IHL, NCD, and VET TEC, expanded fields contain details regarding credits (e.g., resident hours, online hours, remedial/deficiency hours, clock hours), tuition and fees, Yellow Ribbon, amendments, and terminations.</a:t>
            </a:r>
          </a:p>
          <a:p>
            <a:pPr marL="342900" marR="0" lvl="0" indent="-342900" fontAlgn="base">
              <a:lnSpc>
                <a:spcPts val="1680"/>
              </a:lnSpc>
              <a:spcAft>
                <a:spcPts val="0"/>
              </a:spcAft>
              <a:buFont typeface="Symbol" panose="05050102010706020507" pitchFamily="18" charset="2"/>
              <a:buChar char=""/>
            </a:pPr>
            <a:r>
              <a:rPr lang="en-US" sz="1400" i="1">
                <a:effectLst/>
                <a:ea typeface="Times New Roman" panose="02020603050405020304" pitchFamily="18" charset="0"/>
              </a:rPr>
              <a:t>For OJT and APP, expanded fields contain details regarding enrollment information (e.g., approved hours, trainee hours per week, prior training time), monthly certifications (e.g., hours trained, month certified), and terminations.</a:t>
            </a:r>
          </a:p>
          <a:p>
            <a:pPr marL="342900" marR="0" lvl="0" indent="-342900" fontAlgn="base">
              <a:lnSpc>
                <a:spcPts val="1680"/>
              </a:lnSpc>
              <a:spcAft>
                <a:spcPts val="0"/>
              </a:spcAft>
              <a:buFont typeface="Symbol" panose="05050102010706020507" pitchFamily="18" charset="2"/>
              <a:buChar char=""/>
            </a:pPr>
            <a:r>
              <a:rPr lang="en-US" sz="1400" i="1">
                <a:effectLst/>
                <a:ea typeface="Times New Roman" panose="02020603050405020304" pitchFamily="18" charset="0"/>
              </a:rPr>
              <a:t>For FLT, expanded fields contain details regarding total program charges, a summary of total hours (e.g., dual, dual simulator hours, solo, ground school, pre/post hours, other), and terminations.</a:t>
            </a:r>
          </a:p>
          <a:p>
            <a:pPr marR="0" lvl="0">
              <a:lnSpc>
                <a:spcPts val="1680"/>
              </a:lnSpc>
              <a:spcAft>
                <a:spcPts val="1200"/>
              </a:spcAft>
              <a:buSzPts val="1000"/>
            </a:pPr>
            <a:endParaRPr lang="en-US" sz="1000">
              <a:effectLst/>
              <a:ea typeface="MS Mincho" panose="02020609040205080304" pitchFamily="49" charset="-128"/>
            </a:endParaRPr>
          </a:p>
        </p:txBody>
      </p:sp>
      <p:pic>
        <p:nvPicPr>
          <p:cNvPr id="3" name="Picture 2" descr="Reports screenshot that has the detailed information on an Enrollment. There is a highlight box on the &quot;Print Reports&quot; button. ">
            <a:extLst>
              <a:ext uri="{FF2B5EF4-FFF2-40B4-BE49-F238E27FC236}">
                <a16:creationId xmlns:a16="http://schemas.microsoft.com/office/drawing/2014/main" id="{EF8E0552-6961-9CC7-779F-A28C2EA6381A}"/>
              </a:ext>
            </a:extLst>
          </p:cNvPr>
          <p:cNvPicPr>
            <a:picLocks noChangeAspect="1"/>
          </p:cNvPicPr>
          <p:nvPr/>
        </p:nvPicPr>
        <p:blipFill rotWithShape="1">
          <a:blip r:embed="rId3"/>
          <a:srcRect r="9087"/>
          <a:stretch/>
        </p:blipFill>
        <p:spPr>
          <a:xfrm>
            <a:off x="6692631" y="1970000"/>
            <a:ext cx="5320806" cy="3718029"/>
          </a:xfrm>
          <a:prstGeom prst="rect">
            <a:avLst/>
          </a:prstGeom>
          <a:ln>
            <a:solidFill>
              <a:schemeClr val="tx1"/>
            </a:solidFill>
          </a:ln>
        </p:spPr>
      </p:pic>
      <p:sp>
        <p:nvSpPr>
          <p:cNvPr id="4" name="Rectangle 3">
            <a:extLst>
              <a:ext uri="{FF2B5EF4-FFF2-40B4-BE49-F238E27FC236}">
                <a16:creationId xmlns:a16="http://schemas.microsoft.com/office/drawing/2014/main" id="{354E7AF9-B757-D6D6-4D8A-6438B7F18887}"/>
              </a:ext>
              <a:ext uri="{C183D7F6-B498-43B3-948B-1728B52AA6E4}">
                <adec:decorative xmlns:adec="http://schemas.microsoft.com/office/drawing/2017/decorative" val="1"/>
              </a:ext>
            </a:extLst>
          </p:cNvPr>
          <p:cNvSpPr/>
          <p:nvPr/>
        </p:nvSpPr>
        <p:spPr>
          <a:xfrm>
            <a:off x="6735164" y="4415453"/>
            <a:ext cx="3774330" cy="1177274"/>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Rounded Corners 4" descr="Return to table of contents button.">
            <a:hlinkClick r:id="rId4"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8872076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9007-1E39-85B8-06E2-82BA3773D56E}"/>
              </a:ext>
            </a:extLst>
          </p:cNvPr>
          <p:cNvSpPr>
            <a:spLocks noGrp="1"/>
          </p:cNvSpPr>
          <p:nvPr>
            <p:ph type="title"/>
          </p:nvPr>
        </p:nvSpPr>
        <p:spPr/>
        <p:txBody>
          <a:bodyPr/>
          <a:lstStyle/>
          <a:p>
            <a:r>
              <a:rPr lang="en-US" sz="4000" cap="all" spc="75">
                <a:latin typeface="Myriad Pro" panose="020B0703030403020204" pitchFamily="34" charset="0"/>
              </a:rPr>
              <a:t>Certifications by Facility Type</a:t>
            </a:r>
            <a:endParaRPr lang="en-US" sz="9600">
              <a:latin typeface="Myriad Pro" panose="020B0703030403020204" pitchFamily="34" charset="0"/>
            </a:endParaRPr>
          </a:p>
        </p:txBody>
      </p:sp>
    </p:spTree>
    <p:extLst>
      <p:ext uri="{BB962C8B-B14F-4D97-AF65-F5344CB8AC3E}">
        <p14:creationId xmlns:p14="http://schemas.microsoft.com/office/powerpoint/2010/main" val="385946387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51793"/>
            <a:ext cx="10698332" cy="990600"/>
          </a:xfrm>
        </p:spPr>
        <p:txBody>
          <a:bodyPr/>
          <a:lstStyle/>
          <a:p>
            <a:pPr>
              <a:lnSpc>
                <a:spcPct val="115000"/>
              </a:lnSpc>
              <a:spcBef>
                <a:spcPts val="1500"/>
              </a:spcBef>
            </a:pP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Certifications by Facility Type Cont'd</a:t>
            </a:r>
            <a:endParaRPr lang="en-US" b="1" spc="75">
              <a:solidFill>
                <a:srgbClr val="0E7BBA"/>
              </a:solidFill>
              <a:effectLst/>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381000" y="1399430"/>
            <a:ext cx="11151093" cy="4778869"/>
          </a:xfrm>
        </p:spPr>
        <p:txBody>
          <a:bodyPr/>
          <a:lstStyle/>
          <a:p>
            <a:pPr marR="0">
              <a:spcBef>
                <a:spcPts val="600"/>
              </a:spcBef>
              <a:spcAft>
                <a:spcPts val="0"/>
              </a:spcAft>
            </a:pPr>
            <a:r>
              <a:rPr lang="en-US" sz="2800">
                <a:effectLst/>
                <a:ea typeface="MS Mincho" panose="02020609040205080304" pitchFamily="49" charset="-128"/>
              </a:rPr>
              <a:t>The process for certifying enrollments depends on your facility type</a:t>
            </a:r>
            <a:r>
              <a:rPr lang="en-US" sz="2800">
                <a:ea typeface="MS Mincho" panose="02020609040205080304" pitchFamily="49" charset="-128"/>
              </a:rPr>
              <a:t>. Locate your facility or program type. Select the hyperlinked text or navigate to the corresponding page number</a:t>
            </a:r>
            <a:r>
              <a:rPr lang="en-US" sz="2800">
                <a:effectLst/>
                <a:ea typeface="MS Mincho" panose="02020609040205080304" pitchFamily="49" charset="-128"/>
              </a:rPr>
              <a:t>:</a:t>
            </a:r>
          </a:p>
          <a:p>
            <a:pPr marL="685800" lvl="1" indent="-457200">
              <a:spcBef>
                <a:spcPts val="600"/>
              </a:spcBef>
              <a:spcAft>
                <a:spcPts val="0"/>
              </a:spcAft>
            </a:pPr>
            <a:r>
              <a:rPr lang="en-US" sz="2800">
                <a:ea typeface="MS Mincho" panose="02020609040205080304" pitchFamily="49" charset="-128"/>
                <a:hlinkClick r:id="rId3" action="ppaction://hlinksldjump"/>
              </a:rPr>
              <a:t>Institutions of Higher Learning (IHL) </a:t>
            </a:r>
            <a:r>
              <a:rPr lang="en-US" sz="2800">
                <a:ea typeface="MS Mincho" panose="02020609040205080304" pitchFamily="49" charset="-128"/>
              </a:rPr>
              <a:t>– Navigate to page 138 </a:t>
            </a:r>
          </a:p>
          <a:p>
            <a:pPr marL="685800" lvl="1" indent="-457200">
              <a:spcBef>
                <a:spcPts val="600"/>
              </a:spcBef>
              <a:spcAft>
                <a:spcPts val="0"/>
              </a:spcAft>
            </a:pPr>
            <a:r>
              <a:rPr lang="en-US" sz="2800">
                <a:ea typeface="MS Mincho" panose="02020609040205080304" pitchFamily="49" charset="-128"/>
                <a:hlinkClick r:id="rId4" action="ppaction://hlinksldjump"/>
              </a:rPr>
              <a:t>Non-College Degree Programs (NCD)</a:t>
            </a:r>
            <a:r>
              <a:rPr lang="en-US" sz="2800">
                <a:ea typeface="MS Mincho" panose="02020609040205080304" pitchFamily="49" charset="-128"/>
              </a:rPr>
              <a:t> – Navigate to page 178 </a:t>
            </a:r>
          </a:p>
          <a:p>
            <a:pPr marL="685800" lvl="1" indent="-457200">
              <a:spcBef>
                <a:spcPts val="600"/>
              </a:spcBef>
              <a:spcAft>
                <a:spcPts val="0"/>
              </a:spcAft>
            </a:pPr>
            <a:r>
              <a:rPr lang="en-US" sz="2800">
                <a:ea typeface="MS Mincho" panose="02020609040205080304" pitchFamily="49" charset="-128"/>
                <a:hlinkClick r:id="rId5" action="ppaction://hlinksldjump"/>
              </a:rPr>
              <a:t>On-the-Job Training /Apprenticeship (OJT/APP) Programs</a:t>
            </a:r>
            <a:r>
              <a:rPr lang="en-US" sz="2800">
                <a:ea typeface="MS Mincho" panose="02020609040205080304" pitchFamily="49" charset="-128"/>
              </a:rPr>
              <a:t> </a:t>
            </a:r>
            <a:r>
              <a:rPr lang="en-US" sz="2800">
                <a:effectLst/>
                <a:ea typeface="MS Mincho" panose="02020609040205080304" pitchFamily="49" charset="-128"/>
              </a:rPr>
              <a:t>– </a:t>
            </a:r>
            <a:r>
              <a:rPr lang="en-US" sz="2800">
                <a:ea typeface="MS Mincho" panose="02020609040205080304" pitchFamily="49" charset="-128"/>
              </a:rPr>
              <a:t>Navigate to </a:t>
            </a:r>
            <a:r>
              <a:rPr lang="en-US" sz="2800">
                <a:effectLst/>
                <a:ea typeface="MS Mincho" panose="02020609040205080304" pitchFamily="49" charset="-128"/>
              </a:rPr>
              <a:t>page 217</a:t>
            </a:r>
          </a:p>
          <a:p>
            <a:pPr marL="685800" lvl="1" indent="-457200">
              <a:spcBef>
                <a:spcPts val="600"/>
              </a:spcBef>
              <a:spcAft>
                <a:spcPts val="0"/>
              </a:spcAft>
            </a:pPr>
            <a:r>
              <a:rPr lang="en-US" sz="2800">
                <a:ea typeface="MS Mincho" panose="02020609040205080304" pitchFamily="49" charset="-128"/>
                <a:hlinkClick r:id="rId6" action="ppaction://hlinksldjump"/>
              </a:rPr>
              <a:t>Flight Schools</a:t>
            </a:r>
            <a:r>
              <a:rPr lang="en-US" sz="2800">
                <a:ea typeface="MS Mincho" panose="02020609040205080304" pitchFamily="49" charset="-128"/>
              </a:rPr>
              <a:t> – Navigate to page 250</a:t>
            </a:r>
            <a:endParaRPr lang="en-US" sz="2800">
              <a:effectLst/>
              <a:ea typeface="MS Mincho" panose="02020609040205080304" pitchFamily="49" charset="-128"/>
            </a:endParaRPr>
          </a:p>
          <a:p>
            <a:pPr marL="0" marR="0">
              <a:lnSpc>
                <a:spcPct val="115000"/>
              </a:lnSpc>
              <a:spcBef>
                <a:spcPts val="500"/>
              </a:spcBef>
              <a:spcAft>
                <a:spcPts val="1000"/>
              </a:spcAft>
            </a:pPr>
            <a:endParaRPr lang="en-US" sz="2800">
              <a:effectLst/>
              <a:ea typeface="MS Mincho" panose="02020609040205080304" pitchFamily="49" charset="-128"/>
            </a:endParaRPr>
          </a:p>
          <a:p>
            <a:pPr marL="0" marR="0">
              <a:lnSpc>
                <a:spcPct val="115000"/>
              </a:lnSpc>
              <a:spcBef>
                <a:spcPts val="500"/>
              </a:spcBef>
              <a:spcAft>
                <a:spcPts val="1000"/>
              </a:spcAft>
            </a:pPr>
            <a:r>
              <a:rPr lang="en-US" i="1">
                <a:effectLst/>
                <a:ea typeface="MS Mincho" panose="02020609040205080304" pitchFamily="49" charset="-128"/>
              </a:rPr>
              <a:t>Note: Automated emails are automatically sent to students each time a certification is submitted.</a:t>
            </a:r>
          </a:p>
          <a:p>
            <a:pPr marR="0" lvl="0" fontAlgn="base">
              <a:lnSpc>
                <a:spcPct val="115000"/>
              </a:lnSpc>
              <a:spcBef>
                <a:spcPts val="0"/>
              </a:spcBef>
              <a:spcAft>
                <a:spcPts val="0"/>
              </a:spcAft>
              <a:buSzPts val="1000"/>
            </a:pPr>
            <a:endParaRPr lang="en-US" sz="4000">
              <a:effectLst/>
              <a:ea typeface="MS Mincho" panose="02020609040205080304" pitchFamily="49" charset="-128"/>
            </a:endParaRPr>
          </a:p>
        </p:txBody>
      </p:sp>
      <p:sp>
        <p:nvSpPr>
          <p:cNvPr id="5" name="Rectangle: Rounded Corners 4" descr="Return to table of contents button.">
            <a:hlinkClick r:id="rId7"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7"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1705457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9007-1E39-85B8-06E2-82BA3773D56E}"/>
              </a:ext>
            </a:extLst>
          </p:cNvPr>
          <p:cNvSpPr>
            <a:spLocks noGrp="1"/>
          </p:cNvSpPr>
          <p:nvPr>
            <p:ph type="title"/>
          </p:nvPr>
        </p:nvSpPr>
        <p:spPr>
          <a:xfrm>
            <a:off x="1244867" y="2028006"/>
            <a:ext cx="9702265" cy="2826150"/>
          </a:xfrm>
        </p:spPr>
        <p:txBody>
          <a:bodyPr/>
          <a:lstStyle/>
          <a:p>
            <a:r>
              <a:rPr lang="en-US" sz="4000" cap="all" spc="75">
                <a:latin typeface="Myriad Pro" panose="020B0703030403020204" pitchFamily="34" charset="0"/>
              </a:rPr>
              <a:t>Institution of higher learning</a:t>
            </a:r>
            <a:endParaRPr lang="en-US" sz="9600">
              <a:latin typeface="Myriad Pro" panose="020B0703030403020204" pitchFamily="34" charset="0"/>
            </a:endParaRPr>
          </a:p>
        </p:txBody>
      </p:sp>
      <p:pic>
        <p:nvPicPr>
          <p:cNvPr id="4" name="Picture 3" descr="Logo for Education Service.">
            <a:extLst>
              <a:ext uri="{FF2B5EF4-FFF2-40B4-BE49-F238E27FC236}">
                <a16:creationId xmlns:a16="http://schemas.microsoft.com/office/drawing/2014/main" id="{20A1C0C9-61B6-EB20-4241-63B1E4855A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6288" y="5843671"/>
            <a:ext cx="2422837" cy="573561"/>
          </a:xfrm>
          <a:prstGeom prst="rect">
            <a:avLst/>
          </a:prstGeom>
        </p:spPr>
      </p:pic>
      <p:sp>
        <p:nvSpPr>
          <p:cNvPr id="5" name="Rectangle 4">
            <a:extLst>
              <a:ext uri="{FF2B5EF4-FFF2-40B4-BE49-F238E27FC236}">
                <a16:creationId xmlns:a16="http://schemas.microsoft.com/office/drawing/2014/main" id="{B7271098-3686-4478-EB5E-9CDE9DF873C6}"/>
              </a:ext>
              <a:ext uri="{C183D7F6-B498-43B3-948B-1728B52AA6E4}">
                <adec:decorative xmlns:adec="http://schemas.microsoft.com/office/drawing/2017/decorative" val="1"/>
              </a:ext>
            </a:extLst>
          </p:cNvPr>
          <p:cNvSpPr/>
          <p:nvPr/>
        </p:nvSpPr>
        <p:spPr>
          <a:xfrm>
            <a:off x="-33337" y="1974"/>
            <a:ext cx="818345" cy="6878214"/>
          </a:xfrm>
          <a:prstGeom prst="rect">
            <a:avLst/>
          </a:prstGeom>
          <a:solidFill>
            <a:srgbClr val="1A1D2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6288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381000"/>
            <a:ext cx="10283687" cy="990600"/>
          </a:xfrm>
        </p:spPr>
        <p:txBody>
          <a:bodyPr/>
          <a:lstStyle/>
          <a:p>
            <a:r>
              <a:rPr lang="en-US" b="1" spc="75">
                <a:solidFill>
                  <a:srgbClr val="00427A"/>
                </a:solidFill>
                <a:effectLst/>
                <a:latin typeface="Calibri"/>
                <a:cs typeface="Calibri"/>
                <a:hlinkClick r:id="rId2" action="ppaction://hlinksldjump">
                  <a:extLst>
                    <a:ext uri="{A12FA001-AC4F-418D-AE19-62706E023703}">
                      <ahyp:hlinkClr xmlns:ahyp="http://schemas.microsoft.com/office/drawing/2018/hyperlinkcolor" val="tx"/>
                    </a:ext>
                  </a:extLst>
                </a:hlinkClick>
              </a:rPr>
              <a:t>Create an ID.me Account</a:t>
            </a:r>
            <a:r>
              <a:rPr lang="en-US" spc="75">
                <a:solidFill>
                  <a:srgbClr val="00427A"/>
                </a:solidFill>
                <a:latin typeface="Calibri"/>
                <a:cs typeface="Calibri"/>
                <a:hlinkClick r:id="rId2" action="ppaction://hlinksldjump"/>
              </a:rPr>
              <a:t> Cont'd</a:t>
            </a:r>
            <a:endParaRPr lang="en-US" sz="6000">
              <a:hlinkClick r:id="rId2" action="ppaction://hlinksldjump">
                <a:extLst>
                  <a:ext uri="{A12FA001-AC4F-418D-AE19-62706E023703}">
                    <ahyp:hlinkClr xmlns:ahyp="http://schemas.microsoft.com/office/drawing/2018/hyperlinkcolor" val="tx"/>
                  </a:ext>
                </a:extLst>
              </a:hlinkClick>
            </a:endParaRPr>
          </a:p>
        </p:txBody>
      </p:sp>
      <p:sp>
        <p:nvSpPr>
          <p:cNvPr id="3" name="Content Placeholder 2">
            <a:extLst>
              <a:ext uri="{FF2B5EF4-FFF2-40B4-BE49-F238E27FC236}">
                <a16:creationId xmlns:a16="http://schemas.microsoft.com/office/drawing/2014/main" id="{2FE295F2-9E5A-74A5-9BD4-FF2BB3720B20}"/>
              </a:ext>
            </a:extLst>
          </p:cNvPr>
          <p:cNvSpPr>
            <a:spLocks noGrp="1"/>
          </p:cNvSpPr>
          <p:nvPr>
            <p:ph sz="quarter" idx="10"/>
          </p:nvPr>
        </p:nvSpPr>
        <p:spPr>
          <a:xfrm>
            <a:off x="169956" y="1371600"/>
            <a:ext cx="5411184" cy="4940300"/>
          </a:xfrm>
        </p:spPr>
        <p:txBody>
          <a:bodyPr/>
          <a:lstStyle/>
          <a:p>
            <a:pPr marL="742950" indent="-514350">
              <a:spcBef>
                <a:spcPts val="600"/>
              </a:spcBef>
              <a:spcAft>
                <a:spcPts val="0"/>
              </a:spcAft>
              <a:buFont typeface="+mj-lt"/>
              <a:buAutoNum type="arabicPeriod" startAt="2"/>
            </a:pPr>
            <a:r>
              <a:rPr lang="en-US" sz="2800">
                <a:effectLst/>
                <a:latin typeface="Calibri"/>
                <a:ea typeface="MS Mincho" panose="02020609040205080304" pitchFamily="49" charset="-128"/>
                <a:cs typeface="Calibri"/>
              </a:rPr>
              <a:t>S</a:t>
            </a:r>
            <a:r>
              <a:rPr lang="en-US" sz="2800">
                <a:effectLst/>
                <a:ea typeface="MS Mincho" panose="02020609040205080304" pitchFamily="49" charset="-128"/>
              </a:rPr>
              <a:t>elect </a:t>
            </a:r>
            <a:r>
              <a:rPr lang="en-US" sz="2800" b="1">
                <a:effectLst/>
                <a:ea typeface="MS Mincho" panose="02020609040205080304" pitchFamily="49" charset="-128"/>
              </a:rPr>
              <a:t>“Sign in with </a:t>
            </a:r>
            <a:r>
              <a:rPr lang="en-US" sz="2800" b="1" err="1">
                <a:effectLst/>
                <a:ea typeface="MS Mincho" panose="02020609040205080304" pitchFamily="49" charset="-128"/>
              </a:rPr>
              <a:t>ID.me</a:t>
            </a:r>
            <a:r>
              <a:rPr lang="en-US" sz="2800" b="1">
                <a:effectLst/>
                <a:ea typeface="MS Mincho" panose="02020609040205080304" pitchFamily="49" charset="-128"/>
              </a:rPr>
              <a:t>” </a:t>
            </a:r>
            <a:r>
              <a:rPr lang="en-US" sz="2800">
                <a:effectLst/>
                <a:ea typeface="MS Mincho" panose="02020609040205080304" pitchFamily="49" charset="-128"/>
              </a:rPr>
              <a:t>after </a:t>
            </a:r>
            <a:r>
              <a:rPr lang="en-US" sz="2800">
                <a:latin typeface="Calibri"/>
                <a:ea typeface="MS Mincho"/>
                <a:cs typeface="Calibri"/>
              </a:rPr>
              <a:t>navigating </a:t>
            </a:r>
            <a:r>
              <a:rPr lang="en-US" sz="2800">
                <a:effectLst/>
                <a:latin typeface="Calibri"/>
                <a:ea typeface="MS Mincho"/>
                <a:cs typeface="Calibri"/>
              </a:rPr>
              <a:t>to the </a:t>
            </a:r>
            <a:r>
              <a:rPr lang="en-US" sz="2800" u="sng">
                <a:solidFill>
                  <a:srgbClr val="0000FF"/>
                </a:solidFill>
                <a:effectLst/>
                <a:latin typeface="Calibri"/>
                <a:ea typeface="MS Mincho"/>
                <a:cs typeface="Calibri"/>
                <a:hlinkClick r:id="rId3"/>
              </a:rPr>
              <a:t>VA Education Platform sign-in page</a:t>
            </a:r>
            <a:r>
              <a:rPr lang="en-US" sz="2800">
                <a:effectLst/>
                <a:latin typeface="Calibri"/>
                <a:ea typeface="MS Mincho"/>
                <a:cs typeface="Calibri"/>
              </a:rPr>
              <a:t> and selecting “</a:t>
            </a:r>
            <a:r>
              <a:rPr lang="en-US" sz="2800" b="1" err="1">
                <a:effectLst/>
                <a:latin typeface="Calibri"/>
                <a:ea typeface="MS Mincho"/>
                <a:cs typeface="Calibri"/>
              </a:rPr>
              <a:t>SSOe</a:t>
            </a:r>
            <a:r>
              <a:rPr lang="en-US" sz="2800">
                <a:effectLst/>
                <a:latin typeface="Calibri"/>
                <a:ea typeface="MS Mincho"/>
                <a:cs typeface="Calibri"/>
              </a:rPr>
              <a:t>”.</a:t>
            </a:r>
            <a:endParaRPr lang="en-US" sz="2800">
              <a:effectLst/>
              <a:ea typeface="MS Mincho" panose="02020609040205080304" pitchFamily="49" charset="-128"/>
            </a:endParaRPr>
          </a:p>
          <a:p>
            <a:pPr marR="0" lvl="0">
              <a:lnSpc>
                <a:spcPct val="107000"/>
              </a:lnSpc>
              <a:spcBef>
                <a:spcPts val="0"/>
              </a:spcBef>
              <a:spcAft>
                <a:spcPts val="800"/>
              </a:spcAft>
            </a:pPr>
            <a:endParaRPr lang="en-US" sz="2800">
              <a:ea typeface="MS Mincho" panose="02020609040205080304" pitchFamily="49" charset="-128"/>
            </a:endParaRPr>
          </a:p>
          <a:p>
            <a:pPr marL="514350" marR="0" lvl="0" indent="-514350">
              <a:lnSpc>
                <a:spcPct val="107000"/>
              </a:lnSpc>
              <a:spcBef>
                <a:spcPts val="0"/>
              </a:spcBef>
              <a:spcAft>
                <a:spcPts val="800"/>
              </a:spcAft>
              <a:buAutoNum type="arabicPeriod"/>
            </a:pPr>
            <a:endParaRPr lang="en-US" sz="2800">
              <a:effectLst/>
              <a:ea typeface="MS Mincho" panose="02020609040205080304" pitchFamily="49" charset="-128"/>
            </a:endParaRPr>
          </a:p>
          <a:p>
            <a:endParaRPr lang="en-US" sz="2800"/>
          </a:p>
        </p:txBody>
      </p:sp>
      <p:sp>
        <p:nvSpPr>
          <p:cNvPr id="6" name="Rectangle: Rounded Corners 5" descr="Return to table of contents button.">
            <a:hlinkClick r:id="rId4" action="ppaction://hlinksldjump"/>
            <a:extLst>
              <a:ext uri="{FF2B5EF4-FFF2-40B4-BE49-F238E27FC236}">
                <a16:creationId xmlns:a16="http://schemas.microsoft.com/office/drawing/2014/main" id="{0DCD6369-0A42-E90D-D12F-561245F8982C}"/>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pic>
        <p:nvPicPr>
          <p:cNvPr id="7" name="Picture 6" descr="Screenshot of SSOe options for login, which include Sign in with Id.me or Login.gov. There is a highlight box over these two options. ">
            <a:extLst>
              <a:ext uri="{FF2B5EF4-FFF2-40B4-BE49-F238E27FC236}">
                <a16:creationId xmlns:a16="http://schemas.microsoft.com/office/drawing/2014/main" id="{9896F88B-A5C1-E1DC-C5D8-E9C4AD267D0D}"/>
              </a:ext>
            </a:extLst>
          </p:cNvPr>
          <p:cNvPicPr>
            <a:picLocks noChangeAspect="1"/>
          </p:cNvPicPr>
          <p:nvPr/>
        </p:nvPicPr>
        <p:blipFill rotWithShape="1">
          <a:blip r:embed="rId5">
            <a:extLst>
              <a:ext uri="{28A0092B-C50C-407E-A947-70E740481C1C}">
                <a14:useLocalDpi xmlns:a14="http://schemas.microsoft.com/office/drawing/2010/main" val="0"/>
              </a:ext>
            </a:extLst>
          </a:blip>
          <a:srcRect l="9093" t="24764" r="10812" b="29231"/>
          <a:stretch/>
        </p:blipFill>
        <p:spPr bwMode="auto">
          <a:xfrm>
            <a:off x="5776284" y="2588264"/>
            <a:ext cx="6069201" cy="2308982"/>
          </a:xfrm>
          <a:prstGeom prst="rect">
            <a:avLst/>
          </a:prstGeom>
          <a:noFill/>
          <a:ln>
            <a:solidFill>
              <a:schemeClr val="tx1"/>
            </a:solidFill>
          </a:ln>
          <a:extLst>
            <a:ext uri="{53640926-AAD7-44D8-BBD7-CCE9431645EC}">
              <a14:shadowObscured xmlns:a14="http://schemas.microsoft.com/office/drawing/2010/main"/>
            </a:ext>
          </a:extLst>
        </p:spPr>
      </p:pic>
      <p:pic>
        <p:nvPicPr>
          <p:cNvPr id="4" name="Picture 3" descr="Screenshot of SSOe options for login, which include Sign in with Id.me or Login.gov. There is a highlight box over these two options. ">
            <a:extLst>
              <a:ext uri="{FF2B5EF4-FFF2-40B4-BE49-F238E27FC236}">
                <a16:creationId xmlns:a16="http://schemas.microsoft.com/office/drawing/2014/main" id="{0448AEDC-465B-37F2-9C3C-8BA4AA042511}"/>
              </a:ext>
            </a:extLst>
          </p:cNvPr>
          <p:cNvPicPr>
            <a:picLocks noChangeAspect="1"/>
          </p:cNvPicPr>
          <p:nvPr/>
        </p:nvPicPr>
        <p:blipFill rotWithShape="1">
          <a:blip r:embed="rId5">
            <a:extLst>
              <a:ext uri="{28A0092B-C50C-407E-A947-70E740481C1C}">
                <a14:useLocalDpi xmlns:a14="http://schemas.microsoft.com/office/drawing/2010/main" val="0"/>
              </a:ext>
            </a:extLst>
          </a:blip>
          <a:srcRect l="9093" r="10812" b="89091"/>
          <a:stretch/>
        </p:blipFill>
        <p:spPr bwMode="auto">
          <a:xfrm>
            <a:off x="5776284" y="2084642"/>
            <a:ext cx="6069201" cy="543367"/>
          </a:xfrm>
          <a:prstGeom prst="rect">
            <a:avLst/>
          </a:prstGeom>
          <a:noFill/>
          <a:ln>
            <a:solidFill>
              <a:schemeClr val="tx1"/>
            </a:solid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7B2C0528-B228-560B-6D92-2EA95FD70565}"/>
              </a:ext>
              <a:ext uri="{C183D7F6-B498-43B3-948B-1728B52AA6E4}">
                <adec:decorative xmlns:adec="http://schemas.microsoft.com/office/drawing/2017/decorative" val="1"/>
              </a:ext>
            </a:extLst>
          </p:cNvPr>
          <p:cNvSpPr/>
          <p:nvPr/>
        </p:nvSpPr>
        <p:spPr>
          <a:xfrm>
            <a:off x="5851905" y="3587400"/>
            <a:ext cx="1940011" cy="38347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272089754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51793"/>
            <a:ext cx="10698332" cy="990600"/>
          </a:xfrm>
        </p:spPr>
        <p:txBody>
          <a:bodyPr/>
          <a:lstStyle/>
          <a:p>
            <a:pPr marL="0" marR="0" indent="0">
              <a:lnSpc>
                <a:spcPct val="115000"/>
              </a:lnSpc>
              <a:spcBef>
                <a:spcPts val="1500"/>
              </a:spcBef>
              <a:spcAft>
                <a:spcPts val="0"/>
              </a:spcAft>
            </a:pPr>
            <a:r>
              <a:rPr lang="en-US" spc="75">
                <a:solidFill>
                  <a:srgbClr val="00427A"/>
                </a:solidFill>
                <a:hlinkClick r:id="rId2" action="ppaction://hlinksldjump"/>
              </a:rPr>
              <a:t>IHL – Table of Contents</a:t>
            </a:r>
            <a:endParaRPr lang="en-US" b="1" spc="75">
              <a:solidFill>
                <a:srgbClr val="00427A"/>
              </a:solidFill>
              <a:effectLst/>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381000" y="1327280"/>
            <a:ext cx="10961857" cy="4778869"/>
          </a:xfrm>
        </p:spPr>
        <p:txBody>
          <a:bodyPr/>
          <a:lstStyle/>
          <a:p>
            <a:pPr marR="0">
              <a:lnSpc>
                <a:spcPct val="115000"/>
              </a:lnSpc>
              <a:spcBef>
                <a:spcPts val="500"/>
              </a:spcBef>
              <a:spcAft>
                <a:spcPts val="1000"/>
              </a:spcAft>
            </a:pPr>
            <a:r>
              <a:rPr lang="en-US" sz="2800">
                <a:ea typeface="MS Mincho" panose="02020609040205080304" pitchFamily="49" charset="-128"/>
              </a:rPr>
              <a:t>Select the hyperlinked text or navigate to the corresponding page number</a:t>
            </a:r>
            <a:r>
              <a:rPr lang="en-US" sz="2800">
                <a:effectLst/>
                <a:ea typeface="MS Mincho" panose="02020609040205080304" pitchFamily="49" charset="-128"/>
              </a:rPr>
              <a:t>:</a:t>
            </a:r>
          </a:p>
          <a:p>
            <a:pPr marL="685800" lvl="1" indent="-457200">
              <a:lnSpc>
                <a:spcPct val="115000"/>
              </a:lnSpc>
              <a:spcBef>
                <a:spcPts val="500"/>
              </a:spcBef>
              <a:spcAft>
                <a:spcPts val="1000"/>
              </a:spcAft>
            </a:pPr>
            <a:r>
              <a:rPr lang="en-US" sz="2800">
                <a:ea typeface="MS Mincho" panose="02020609040205080304" pitchFamily="49" charset="-128"/>
                <a:hlinkClick r:id="rId3" action="ppaction://hlinksldjump"/>
              </a:rPr>
              <a:t>Add a Preset Enrollment</a:t>
            </a:r>
            <a:r>
              <a:rPr lang="en-US" sz="2800">
                <a:ea typeface="MS Mincho" panose="02020609040205080304" pitchFamily="49" charset="-128"/>
              </a:rPr>
              <a:t> – Navigate to page 141</a:t>
            </a:r>
          </a:p>
          <a:p>
            <a:pPr marL="685800" lvl="1" indent="-457200">
              <a:lnSpc>
                <a:spcPct val="115000"/>
              </a:lnSpc>
              <a:spcBef>
                <a:spcPts val="500"/>
              </a:spcBef>
              <a:spcAft>
                <a:spcPts val="1000"/>
              </a:spcAft>
            </a:pPr>
            <a:r>
              <a:rPr lang="en-US" sz="2800">
                <a:effectLst/>
                <a:ea typeface="MS Mincho" panose="02020609040205080304" pitchFamily="49" charset="-128"/>
                <a:hlinkClick r:id="rId4" action="ppaction://hlinksldjump"/>
              </a:rPr>
              <a:t>Edit a Preset Enrollment</a:t>
            </a:r>
            <a:r>
              <a:rPr lang="en-US" sz="2800">
                <a:effectLst/>
                <a:ea typeface="MS Mincho" panose="02020609040205080304" pitchFamily="49" charset="-128"/>
              </a:rPr>
              <a:t> – </a:t>
            </a:r>
            <a:r>
              <a:rPr lang="en-US" sz="2800">
                <a:ea typeface="MS Mincho" panose="02020609040205080304" pitchFamily="49" charset="-128"/>
              </a:rPr>
              <a:t>Navigate to page 148</a:t>
            </a:r>
          </a:p>
          <a:p>
            <a:pPr marL="685800" lvl="1" indent="-457200">
              <a:lnSpc>
                <a:spcPct val="115000"/>
              </a:lnSpc>
              <a:spcBef>
                <a:spcPts val="500"/>
              </a:spcBef>
              <a:spcAft>
                <a:spcPts val="1000"/>
              </a:spcAft>
            </a:pPr>
            <a:r>
              <a:rPr lang="en-US" sz="2800">
                <a:effectLst/>
                <a:ea typeface="MS Mincho" panose="02020609040205080304" pitchFamily="49" charset="-128"/>
                <a:hlinkClick r:id="rId5" action="ppaction://hlinksldjump"/>
              </a:rPr>
              <a:t>Add and Submit an Enrollment</a:t>
            </a:r>
            <a:r>
              <a:rPr lang="en-US" sz="2800">
                <a:effectLst/>
                <a:ea typeface="MS Mincho" panose="02020609040205080304" pitchFamily="49" charset="-128"/>
              </a:rPr>
              <a:t> – </a:t>
            </a:r>
            <a:r>
              <a:rPr lang="en-US" sz="2800">
                <a:ea typeface="MS Mincho" panose="02020609040205080304" pitchFamily="49" charset="-128"/>
              </a:rPr>
              <a:t>Navigate to </a:t>
            </a:r>
            <a:r>
              <a:rPr lang="en-US" sz="2800">
                <a:effectLst/>
                <a:ea typeface="MS Mincho" panose="02020609040205080304" pitchFamily="49" charset="-128"/>
              </a:rPr>
              <a:t>page 152</a:t>
            </a:r>
          </a:p>
          <a:p>
            <a:pPr marL="685800" lvl="1" indent="-457200">
              <a:lnSpc>
                <a:spcPct val="115000"/>
              </a:lnSpc>
              <a:spcBef>
                <a:spcPts val="500"/>
              </a:spcBef>
              <a:spcAft>
                <a:spcPts val="1000"/>
              </a:spcAft>
            </a:pPr>
            <a:r>
              <a:rPr lang="en-US" sz="2800">
                <a:ea typeface="MS Mincho" panose="02020609040205080304" pitchFamily="49" charset="-128"/>
                <a:hlinkClick r:id="rId6" action="ppaction://hlinksldjump"/>
              </a:rPr>
              <a:t>Amend an Enrollment</a:t>
            </a:r>
            <a:r>
              <a:rPr lang="en-US" sz="2800">
                <a:ea typeface="MS Mincho" panose="02020609040205080304" pitchFamily="49" charset="-128"/>
              </a:rPr>
              <a:t> – Navigate to page 165</a:t>
            </a:r>
          </a:p>
          <a:p>
            <a:pPr lvl="1" indent="0">
              <a:lnSpc>
                <a:spcPct val="115000"/>
              </a:lnSpc>
              <a:spcBef>
                <a:spcPts val="500"/>
              </a:spcBef>
              <a:spcAft>
                <a:spcPts val="1000"/>
              </a:spcAft>
              <a:buNone/>
            </a:pPr>
            <a:endParaRPr lang="en-US" sz="2800">
              <a:effectLst/>
              <a:ea typeface="MS Mincho" panose="02020609040205080304" pitchFamily="49" charset="-128"/>
            </a:endParaRPr>
          </a:p>
          <a:p>
            <a:pPr marL="0" marR="0">
              <a:lnSpc>
                <a:spcPct val="115000"/>
              </a:lnSpc>
              <a:spcBef>
                <a:spcPts val="500"/>
              </a:spcBef>
              <a:spcAft>
                <a:spcPts val="1000"/>
              </a:spcAft>
            </a:pPr>
            <a:r>
              <a:rPr lang="en-US" i="1">
                <a:effectLst/>
                <a:ea typeface="MS Mincho" panose="02020609040205080304" pitchFamily="49" charset="-128"/>
              </a:rPr>
              <a:t>Note: Automated emails are automatically sent to students each time a certification is submitted.</a:t>
            </a:r>
          </a:p>
          <a:p>
            <a:pPr marR="0" lvl="0" fontAlgn="base">
              <a:lnSpc>
                <a:spcPct val="115000"/>
              </a:lnSpc>
              <a:spcBef>
                <a:spcPts val="0"/>
              </a:spcBef>
              <a:spcAft>
                <a:spcPts val="0"/>
              </a:spcAft>
              <a:buSzPts val="1000"/>
            </a:pPr>
            <a:endParaRPr lang="en-US" sz="4000">
              <a:effectLst/>
              <a:ea typeface="MS Mincho" panose="02020609040205080304" pitchFamily="49" charset="-128"/>
            </a:endParaRPr>
          </a:p>
        </p:txBody>
      </p:sp>
      <p:sp>
        <p:nvSpPr>
          <p:cNvPr id="5" name="Rectangle: Rounded Corners 4" descr="Return to table of contents button.">
            <a:hlinkClick r:id="rId7"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7"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CE0831B0-73E8-31D6-2C87-57DFDD726B34}"/>
              </a:ext>
              <a:ext uri="{C183D7F6-B498-43B3-948B-1728B52AA6E4}">
                <adec:decorative xmlns:adec="http://schemas.microsoft.com/office/drawing/2017/decorative" val="1"/>
              </a:ext>
            </a:extLst>
          </p:cNvPr>
          <p:cNvSpPr/>
          <p:nvPr/>
        </p:nvSpPr>
        <p:spPr>
          <a:xfrm>
            <a:off x="-33337" y="-3836"/>
            <a:ext cx="161674" cy="6858000"/>
          </a:xfrm>
          <a:prstGeom prst="rect">
            <a:avLst/>
          </a:prstGeom>
          <a:solidFill>
            <a:srgbClr val="1A1D28"/>
          </a:solidFill>
          <a:ln w="28575">
            <a:solidFill>
              <a:srgbClr val="1A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450522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0999" y="221975"/>
            <a:ext cx="10698332" cy="990600"/>
          </a:xfrm>
        </p:spPr>
        <p:txBody>
          <a:bodyPr/>
          <a:lstStyle/>
          <a:p>
            <a:pPr marL="0" marR="0" indent="0">
              <a:lnSpc>
                <a:spcPct val="115000"/>
              </a:lnSpc>
              <a:spcBef>
                <a:spcPts val="1500"/>
              </a:spcBef>
              <a:spcAft>
                <a:spcPts val="0"/>
              </a:spcAft>
            </a:pPr>
            <a:r>
              <a:rPr lang="en-US" b="1" spc="75">
                <a:solidFill>
                  <a:srgbClr val="00427A"/>
                </a:solidFill>
                <a:effectLst/>
                <a:hlinkClick r:id="rId2" action="ppaction://hlinksldjump"/>
              </a:rPr>
              <a:t>IHL – Preset Enrollment Overview </a:t>
            </a:r>
            <a:endParaRPr lang="en-US" b="1" spc="75">
              <a:solidFill>
                <a:srgbClr val="00427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292088"/>
            <a:ext cx="11020426" cy="4940300"/>
          </a:xfrm>
        </p:spPr>
        <p:txBody>
          <a:bodyPr/>
          <a:lstStyle/>
          <a:p>
            <a:pPr marL="0" marR="0">
              <a:lnSpc>
                <a:spcPct val="115000"/>
              </a:lnSpc>
              <a:spcBef>
                <a:spcPts val="500"/>
              </a:spcBef>
              <a:spcAft>
                <a:spcPts val="1000"/>
              </a:spcAft>
            </a:pPr>
            <a:r>
              <a:rPr lang="en-US" sz="2800">
                <a:effectLst/>
                <a:ea typeface="MS Mincho" panose="02020609040205080304" pitchFamily="49" charset="-128"/>
              </a:rPr>
              <a:t>Preset enrollments are term dates on approved school calendars that can be pre-populated. In EM, </a:t>
            </a:r>
          </a:p>
          <a:p>
            <a:pPr marL="457200" indent="-457200">
              <a:buFont typeface="Arial" panose="020B0604020202020204" pitchFamily="34" charset="0"/>
              <a:buChar char="•"/>
            </a:pPr>
            <a:r>
              <a:rPr lang="en-US" sz="2800">
                <a:ea typeface="MS Mincho" panose="02020609040205080304" pitchFamily="49" charset="-128"/>
              </a:rPr>
              <a:t>T</a:t>
            </a:r>
            <a:r>
              <a:rPr lang="en-US" sz="2800">
                <a:effectLst/>
                <a:ea typeface="MS Mincho" panose="02020609040205080304" pitchFamily="49" charset="-128"/>
              </a:rPr>
              <a:t>he “</a:t>
            </a:r>
            <a:r>
              <a:rPr lang="en-US" sz="2800" b="1">
                <a:effectLst/>
                <a:ea typeface="MS Mincho" panose="02020609040205080304" pitchFamily="49" charset="-128"/>
              </a:rPr>
              <a:t>Active</a:t>
            </a:r>
            <a:r>
              <a:rPr lang="en-US" sz="2800">
                <a:effectLst/>
                <a:ea typeface="MS Mincho" panose="02020609040205080304" pitchFamily="49" charset="-128"/>
              </a:rPr>
              <a:t>” status for preset enrollments refers to enrollment periods currently being used and displayed in your dropdown menu. </a:t>
            </a:r>
          </a:p>
          <a:p>
            <a:pPr marL="457200" indent="-457200">
              <a:buFont typeface="Arial" panose="020B0604020202020204" pitchFamily="34" charset="0"/>
              <a:buChar char="•"/>
            </a:pPr>
            <a:r>
              <a:rPr lang="en-US" sz="2800">
                <a:ea typeface="MS Mincho" panose="02020609040205080304" pitchFamily="49" charset="-128"/>
              </a:rPr>
              <a:t>The </a:t>
            </a:r>
            <a:r>
              <a:rPr lang="en-US" sz="2800">
                <a:effectLst/>
                <a:ea typeface="MS Mincho" panose="02020609040205080304" pitchFamily="49" charset="-128"/>
              </a:rPr>
              <a:t>“</a:t>
            </a:r>
            <a:r>
              <a:rPr lang="en-US" sz="2800" b="1">
                <a:effectLst/>
                <a:ea typeface="MS Mincho" panose="02020609040205080304" pitchFamily="49" charset="-128"/>
              </a:rPr>
              <a:t>Inactive</a:t>
            </a:r>
            <a:r>
              <a:rPr lang="en-US" sz="2800">
                <a:effectLst/>
                <a:ea typeface="MS Mincho" panose="02020609040205080304" pitchFamily="49" charset="-128"/>
              </a:rPr>
              <a:t>” status refers to enrollment periods you no longer wish to see displayed. These are usually terms in the past you are no longer certifying. </a:t>
            </a:r>
          </a:p>
        </p:txBody>
      </p:sp>
      <p:sp>
        <p:nvSpPr>
          <p:cNvPr id="4" name="Rectangle: Rounded Corners 3" descr="Return to table of contents button.">
            <a:hlinkClick r:id="rId3" action="ppaction://hlinksldjump"/>
            <a:extLst>
              <a:ext uri="{FF2B5EF4-FFF2-40B4-BE49-F238E27FC236}">
                <a16:creationId xmlns:a16="http://schemas.microsoft.com/office/drawing/2014/main" id="{A493AAFF-9F1F-8944-881B-3A420A2AF9E1}"/>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3"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3483A905-51A6-5453-1A18-0E2224434F3F}"/>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1A1D28"/>
          </a:solidFill>
          <a:ln w="28575">
            <a:solidFill>
              <a:srgbClr val="1A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152291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A999B8E-15C9-019D-E09D-0D65B929C5FE}"/>
              </a:ext>
            </a:extLst>
          </p:cNvPr>
          <p:cNvSpPr txBox="1">
            <a:spLocks noGrp="1"/>
          </p:cNvSpPr>
          <p:nvPr>
            <p:ph type="title" idx="4294967295"/>
          </p:nvPr>
        </p:nvSpPr>
        <p:spPr>
          <a:xfrm>
            <a:off x="2602028" y="2725611"/>
            <a:ext cx="8656320" cy="16538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all" spc="75" normalizeH="0" baseline="0" noProof="0">
                <a:ln>
                  <a:noFill/>
                </a:ln>
                <a:solidFill>
                  <a:schemeClr val="tx1"/>
                </a:solidFill>
                <a:effectLst/>
                <a:uLnTx/>
                <a:uFillTx/>
                <a:latin typeface="Myriad Pro" panose="020B0703030403020204" pitchFamily="34" charset="0"/>
                <a:ea typeface="+mj-ea"/>
                <a:cs typeface="Calibri" panose="020F0502020204030204" pitchFamily="34" charset="0"/>
              </a:rPr>
              <a:t>Add a Preset Enrollment</a:t>
            </a:r>
            <a:endParaRPr kumimoji="0" lang="en-US" sz="9600" b="1" i="0" u="none" strike="noStrike" kern="1200" cap="none" spc="0" normalizeH="0" baseline="0" noProof="0">
              <a:ln>
                <a:noFill/>
              </a:ln>
              <a:solidFill>
                <a:schemeClr val="tx1"/>
              </a:solidFill>
              <a:effectLst/>
              <a:uLnTx/>
              <a:uFillTx/>
              <a:latin typeface="Myriad Pro" panose="020B0703030403020204" pitchFamily="34" charset="0"/>
              <a:ea typeface="+mj-ea"/>
              <a:cs typeface="Calibri" panose="020F0502020204030204" pitchFamily="34" charset="0"/>
            </a:endParaRPr>
          </a:p>
        </p:txBody>
      </p:sp>
    </p:spTree>
    <p:extLst>
      <p:ext uri="{BB962C8B-B14F-4D97-AF65-F5344CB8AC3E}">
        <p14:creationId xmlns:p14="http://schemas.microsoft.com/office/powerpoint/2010/main" val="233770126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41854"/>
            <a:ext cx="10698332" cy="990600"/>
          </a:xfrm>
        </p:spPr>
        <p:txBody>
          <a:bodyPr/>
          <a:lstStyle/>
          <a:p>
            <a:pPr marL="0" marR="0" indent="0">
              <a:lnSpc>
                <a:spcPct val="115000"/>
              </a:lnSpc>
              <a:spcBef>
                <a:spcPts val="1500"/>
              </a:spcBef>
              <a:spcAft>
                <a:spcPts val="0"/>
              </a:spcAft>
            </a:pPr>
            <a:r>
              <a:rPr lang="en-US" b="1" spc="75">
                <a:solidFill>
                  <a:srgbClr val="00427A"/>
                </a:solidFill>
                <a:effectLst/>
                <a:hlinkClick r:id="rId2" action="ppaction://hlinksldjump"/>
              </a:rPr>
              <a:t>Add a Preset Enrollment </a:t>
            </a:r>
            <a:endParaRPr lang="en-US" b="1" spc="75">
              <a:solidFill>
                <a:srgbClr val="00427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187077" y="1328327"/>
            <a:ext cx="4978149" cy="4940300"/>
          </a:xfrm>
        </p:spPr>
        <p:txBody>
          <a:bodyPr/>
          <a:lstStyle/>
          <a:p>
            <a:pPr marL="228600" marR="0">
              <a:lnSpc>
                <a:spcPct val="115000"/>
              </a:lnSpc>
              <a:spcBef>
                <a:spcPts val="500"/>
              </a:spcBef>
              <a:spcAft>
                <a:spcPts val="1000"/>
              </a:spcAft>
            </a:pPr>
            <a:r>
              <a:rPr lang="en-US" sz="2800">
                <a:effectLst/>
                <a:ea typeface="MS Mincho" panose="02020609040205080304" pitchFamily="49" charset="-128"/>
              </a:rPr>
              <a:t>To access preset enrollments, select the</a:t>
            </a:r>
            <a:r>
              <a:rPr lang="en-US" sz="2800" b="1">
                <a:effectLst/>
                <a:ea typeface="MS Mincho" panose="02020609040205080304" pitchFamily="49" charset="-128"/>
              </a:rPr>
              <a:t> </a:t>
            </a:r>
            <a:r>
              <a:rPr lang="en-US" sz="2800">
                <a:effectLst/>
                <a:ea typeface="MS Mincho" panose="02020609040205080304" pitchFamily="49" charset="-128"/>
              </a:rPr>
              <a:t>“</a:t>
            </a:r>
            <a:r>
              <a:rPr lang="en-US" sz="2800" b="1">
                <a:effectLst/>
                <a:ea typeface="MS Mincho" panose="02020609040205080304" pitchFamily="49" charset="-128"/>
              </a:rPr>
              <a:t>Schools</a:t>
            </a:r>
            <a:r>
              <a:rPr lang="en-US" sz="2800">
                <a:effectLst/>
                <a:ea typeface="MS Mincho" panose="02020609040205080304" pitchFamily="49" charset="-128"/>
              </a:rPr>
              <a:t>” tab on the Menu Bar.</a:t>
            </a:r>
          </a:p>
        </p:txBody>
      </p:sp>
      <p:grpSp>
        <p:nvGrpSpPr>
          <p:cNvPr id="8" name="Group 7" descr="Dashboard for Enrollment Manager. Schools tab is highlighted. ">
            <a:extLst>
              <a:ext uri="{FF2B5EF4-FFF2-40B4-BE49-F238E27FC236}">
                <a16:creationId xmlns:a16="http://schemas.microsoft.com/office/drawing/2014/main" id="{EC6819E6-9391-B1D5-0AAC-548F680ED39A}"/>
              </a:ext>
            </a:extLst>
          </p:cNvPr>
          <p:cNvGrpSpPr/>
          <p:nvPr/>
        </p:nvGrpSpPr>
        <p:grpSpPr>
          <a:xfrm>
            <a:off x="5165226" y="2752725"/>
            <a:ext cx="6826749" cy="1191988"/>
            <a:chOff x="5165226" y="2752725"/>
            <a:chExt cx="6826749" cy="1191988"/>
          </a:xfrm>
        </p:grpSpPr>
        <p:pic>
          <p:nvPicPr>
            <p:cNvPr id="3" name="Picture 2">
              <a:extLst>
                <a:ext uri="{FF2B5EF4-FFF2-40B4-BE49-F238E27FC236}">
                  <a16:creationId xmlns:a16="http://schemas.microsoft.com/office/drawing/2014/main" id="{1E45C150-6643-78F4-1BB5-C74A53946A4B}"/>
                </a:ext>
              </a:extLst>
            </p:cNvPr>
            <p:cNvPicPr>
              <a:picLocks noChangeAspect="1"/>
            </p:cNvPicPr>
            <p:nvPr/>
          </p:nvPicPr>
          <p:blipFill rotWithShape="1">
            <a:blip r:embed="rId3">
              <a:extLst>
                <a:ext uri="{28A0092B-C50C-407E-A947-70E740481C1C}">
                  <a14:useLocalDpi xmlns:a14="http://schemas.microsoft.com/office/drawing/2010/main" val="0"/>
                </a:ext>
              </a:extLst>
            </a:blip>
            <a:srcRect t="689" b="689"/>
            <a:stretch/>
          </p:blipFill>
          <p:spPr>
            <a:xfrm>
              <a:off x="5165226" y="2752725"/>
              <a:ext cx="6826749" cy="1191988"/>
            </a:xfrm>
            <a:prstGeom prst="rect">
              <a:avLst/>
            </a:prstGeom>
            <a:ln>
              <a:solidFill>
                <a:schemeClr val="tx1"/>
              </a:solidFill>
            </a:ln>
          </p:spPr>
        </p:pic>
        <p:sp>
          <p:nvSpPr>
            <p:cNvPr id="4" name="Rectangle 3">
              <a:extLst>
                <a:ext uri="{FF2B5EF4-FFF2-40B4-BE49-F238E27FC236}">
                  <a16:creationId xmlns:a16="http://schemas.microsoft.com/office/drawing/2014/main" id="{C277D424-9CA0-ADB7-EFFE-6D0A28B2E33A}"/>
                </a:ext>
              </a:extLst>
            </p:cNvPr>
            <p:cNvSpPr/>
            <p:nvPr/>
          </p:nvSpPr>
          <p:spPr>
            <a:xfrm>
              <a:off x="5619750" y="3409950"/>
              <a:ext cx="1133475" cy="45719"/>
            </a:xfrm>
            <a:prstGeom prst="rect">
              <a:avLst/>
            </a:prstGeom>
            <a:solidFill>
              <a:srgbClr val="1E2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ADEC00E7-BD8E-BD71-60B7-9F63384A41BB}"/>
              </a:ext>
              <a:ext uri="{C183D7F6-B498-43B3-948B-1728B52AA6E4}">
                <adec:decorative xmlns:adec="http://schemas.microsoft.com/office/drawing/2017/decorative" val="1"/>
              </a:ext>
            </a:extLst>
          </p:cNvPr>
          <p:cNvSpPr/>
          <p:nvPr/>
        </p:nvSpPr>
        <p:spPr>
          <a:xfrm>
            <a:off x="7661345" y="3283064"/>
            <a:ext cx="876787" cy="185692"/>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a:extLst>
              <a:ext uri="{FF2B5EF4-FFF2-40B4-BE49-F238E27FC236}">
                <a16:creationId xmlns:a16="http://schemas.microsoft.com/office/drawing/2014/main" id="{852472BF-6A03-F46E-FD8A-5C36B9FAD6D8}"/>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1A1D28"/>
          </a:solidFill>
          <a:ln w="28575">
            <a:solidFill>
              <a:srgbClr val="2D2F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93970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51793"/>
            <a:ext cx="10698332" cy="990600"/>
          </a:xfrm>
        </p:spPr>
        <p:txBody>
          <a:bodyPr/>
          <a:lstStyle/>
          <a:p>
            <a:pPr>
              <a:lnSpc>
                <a:spcPct val="115000"/>
              </a:lnSpc>
              <a:spcBef>
                <a:spcPts val="1500"/>
              </a:spcBef>
            </a:pPr>
            <a:r>
              <a:rPr lang="en-US" b="1" spc="75">
                <a:solidFill>
                  <a:srgbClr val="0E7BBA"/>
                </a:solidFill>
                <a:effectLst/>
                <a:latin typeface="Calibri"/>
                <a:cs typeface="Calibri"/>
                <a:hlinkClick r:id="rId2" action="ppaction://hlinksldjump">
                  <a:extLst>
                    <a:ext uri="{A12FA001-AC4F-418D-AE19-62706E023703}">
                      <ahyp:hlinkClr xmlns:ahyp="http://schemas.microsoft.com/office/drawing/2018/hyperlinkcolor" val="tx"/>
                    </a:ext>
                  </a:extLst>
                </a:hlinkClick>
              </a:rPr>
              <a:t>Add a Preset Enrollment </a:t>
            </a: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Cont'd </a:t>
            </a:r>
            <a:endParaRPr lang="en-US" b="1" spc="75">
              <a:solidFill>
                <a:srgbClr val="0E7BB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3048" y="1315480"/>
            <a:ext cx="4333042" cy="4940300"/>
          </a:xfrm>
        </p:spPr>
        <p:txBody>
          <a:bodyPr/>
          <a:lstStyle/>
          <a:p>
            <a:pPr marL="0" marR="0">
              <a:lnSpc>
                <a:spcPct val="115000"/>
              </a:lnSpc>
              <a:spcBef>
                <a:spcPts val="500"/>
              </a:spcBef>
              <a:spcAft>
                <a:spcPts val="1000"/>
              </a:spcAft>
            </a:pPr>
            <a:r>
              <a:rPr lang="en-US" sz="2800">
                <a:effectLst/>
                <a:ea typeface="MS Mincho" panose="02020609040205080304" pitchFamily="49" charset="-128"/>
              </a:rPr>
              <a:t>The “</a:t>
            </a:r>
            <a:r>
              <a:rPr lang="en-US" sz="2800" b="1">
                <a:effectLst/>
                <a:ea typeface="MS Mincho" panose="02020609040205080304" pitchFamily="49" charset="-128"/>
              </a:rPr>
              <a:t>Schools</a:t>
            </a:r>
            <a:r>
              <a:rPr lang="en-US" sz="2800">
                <a:effectLst/>
                <a:ea typeface="MS Mincho" panose="02020609040205080304" pitchFamily="49" charset="-128"/>
              </a:rPr>
              <a:t>” tab displays all active and inactive preset enrollments, which can be filtered by “</a:t>
            </a:r>
            <a:r>
              <a:rPr lang="en-US" sz="2800" b="1">
                <a:effectLst/>
                <a:ea typeface="MS Mincho" panose="02020609040205080304" pitchFamily="49" charset="-128"/>
              </a:rPr>
              <a:t>School</a:t>
            </a:r>
            <a:r>
              <a:rPr lang="en-US" sz="2800">
                <a:effectLst/>
                <a:ea typeface="MS Mincho" panose="02020609040205080304" pitchFamily="49" charset="-128"/>
              </a:rPr>
              <a:t>”.</a:t>
            </a:r>
            <a:r>
              <a:rPr lang="en-US" sz="2800" b="1">
                <a:effectLst/>
                <a:ea typeface="MS Mincho" panose="02020609040205080304" pitchFamily="49" charset="-128"/>
              </a:rPr>
              <a:t> </a:t>
            </a:r>
            <a:r>
              <a:rPr lang="en-US" sz="2800">
                <a:effectLst/>
                <a:ea typeface="MS Mincho" panose="02020609040205080304" pitchFamily="49" charset="-128"/>
              </a:rPr>
              <a:t>The preset enrollments that appear on this screen are from all the facilities to which the SCO has access.</a:t>
            </a:r>
          </a:p>
        </p:txBody>
      </p:sp>
      <p:pic>
        <p:nvPicPr>
          <p:cNvPr id="4" name="Picture 3" descr="Screenshot of the Preset Enrollments page. This page can be used to view active and inactive preset enrollments and can be filtered by the School.">
            <a:extLst>
              <a:ext uri="{FF2B5EF4-FFF2-40B4-BE49-F238E27FC236}">
                <a16:creationId xmlns:a16="http://schemas.microsoft.com/office/drawing/2014/main" id="{18978C65-8F5E-E321-A966-0CED7141DCEF}"/>
              </a:ext>
            </a:extLst>
          </p:cNvPr>
          <p:cNvPicPr>
            <a:picLocks noChangeAspect="1"/>
          </p:cNvPicPr>
          <p:nvPr/>
        </p:nvPicPr>
        <p:blipFill>
          <a:blip r:embed="rId3"/>
          <a:stretch>
            <a:fillRect/>
          </a:stretch>
        </p:blipFill>
        <p:spPr>
          <a:xfrm>
            <a:off x="4949712" y="1800650"/>
            <a:ext cx="6989686" cy="3559758"/>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C3E23774-42F8-6E31-9DB9-C49690608545}"/>
              </a:ext>
              <a:ext uri="{C183D7F6-B498-43B3-948B-1728B52AA6E4}">
                <adec:decorative xmlns:adec="http://schemas.microsoft.com/office/drawing/2017/decorative" val="1"/>
              </a:ext>
            </a:extLst>
          </p:cNvPr>
          <p:cNvSpPr/>
          <p:nvPr/>
        </p:nvSpPr>
        <p:spPr>
          <a:xfrm>
            <a:off x="5122328" y="2452832"/>
            <a:ext cx="1833738" cy="518968"/>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Rectangle 2">
            <a:extLst>
              <a:ext uri="{FF2B5EF4-FFF2-40B4-BE49-F238E27FC236}">
                <a16:creationId xmlns:a16="http://schemas.microsoft.com/office/drawing/2014/main" id="{F416A216-2664-4865-D20A-6EEC84D384A5}"/>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1A1D28"/>
          </a:solidFill>
          <a:ln w="28575">
            <a:solidFill>
              <a:srgbClr val="1A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779657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32609"/>
            <a:ext cx="10698332" cy="990600"/>
          </a:xfrm>
        </p:spPr>
        <p:txBody>
          <a:bodyPr/>
          <a:lstStyle/>
          <a:p>
            <a:pPr>
              <a:lnSpc>
                <a:spcPct val="115000"/>
              </a:lnSpc>
              <a:spcBef>
                <a:spcPts val="1500"/>
              </a:spcBef>
            </a:pPr>
            <a:r>
              <a:rPr lang="en-US" b="1" spc="75">
                <a:solidFill>
                  <a:srgbClr val="0E7BBA"/>
                </a:solidFill>
                <a:effectLst/>
                <a:latin typeface="Calibri"/>
                <a:cs typeface="Calibri"/>
                <a:hlinkClick r:id="rId2" action="ppaction://hlinksldjump"/>
              </a:rPr>
              <a:t>Add a Preset Enrollment Cont'd 1</a:t>
            </a:r>
            <a:endParaRPr lang="en-US" b="1" spc="75">
              <a:solidFill>
                <a:srgbClr val="0E7BB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48650"/>
            <a:ext cx="5805196" cy="4940300"/>
          </a:xfrm>
        </p:spPr>
        <p:txBody>
          <a:bodyPr/>
          <a:lstStyle/>
          <a:p>
            <a:pPr marL="514350" indent="-514350">
              <a:lnSpc>
                <a:spcPct val="115000"/>
              </a:lnSpc>
              <a:spcBef>
                <a:spcPts val="500"/>
              </a:spcBef>
              <a:spcAft>
                <a:spcPts val="1000"/>
              </a:spcAft>
              <a:buFont typeface="+mj-lt"/>
              <a:buAutoNum type="arabicPeriod"/>
            </a:pPr>
            <a:r>
              <a:rPr lang="en-US" sz="2800">
                <a:effectLst/>
                <a:ea typeface="MS Mincho" panose="02020609040205080304" pitchFamily="49" charset="-128"/>
              </a:rPr>
              <a:t>Select the “</a:t>
            </a:r>
            <a:r>
              <a:rPr lang="en-US" sz="2800" b="1">
                <a:effectLst/>
                <a:ea typeface="MS Mincho" panose="02020609040205080304" pitchFamily="49" charset="-128"/>
              </a:rPr>
              <a:t>Create preset enrollment</a:t>
            </a:r>
            <a:r>
              <a:rPr lang="en-US" sz="2800">
                <a:effectLst/>
                <a:ea typeface="MS Mincho" panose="02020609040205080304" pitchFamily="49" charset="-128"/>
              </a:rPr>
              <a:t>” button. </a:t>
            </a:r>
          </a:p>
          <a:p>
            <a:pPr marL="0" marR="0">
              <a:lnSpc>
                <a:spcPct val="115000"/>
              </a:lnSpc>
              <a:spcBef>
                <a:spcPts val="500"/>
              </a:spcBef>
              <a:spcAft>
                <a:spcPts val="1000"/>
              </a:spcAft>
            </a:pPr>
            <a:endParaRPr lang="en-US" sz="2800">
              <a:effectLst/>
              <a:ea typeface="MS Mincho" panose="02020609040205080304" pitchFamily="49" charset="-128"/>
            </a:endParaRPr>
          </a:p>
        </p:txBody>
      </p:sp>
      <p:pic>
        <p:nvPicPr>
          <p:cNvPr id="4" name="Picture 3" descr="Screenshot of the Preset Enrollments page. This page can be used to view active and inactive preset enrollments and can be filtered by the School.">
            <a:extLst>
              <a:ext uri="{FF2B5EF4-FFF2-40B4-BE49-F238E27FC236}">
                <a16:creationId xmlns:a16="http://schemas.microsoft.com/office/drawing/2014/main" id="{F94FA521-A5F6-D0A0-DCD5-20A57A3444A1}"/>
              </a:ext>
            </a:extLst>
          </p:cNvPr>
          <p:cNvPicPr>
            <a:picLocks noChangeAspect="1"/>
          </p:cNvPicPr>
          <p:nvPr/>
        </p:nvPicPr>
        <p:blipFill>
          <a:blip r:embed="rId3"/>
          <a:stretch>
            <a:fillRect/>
          </a:stretch>
        </p:blipFill>
        <p:spPr>
          <a:xfrm>
            <a:off x="4921137" y="2342473"/>
            <a:ext cx="6989686" cy="3559758"/>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3C81F8B4-AEA8-159D-2442-1077ABCBED0A}"/>
              </a:ext>
              <a:ext uri="{C183D7F6-B498-43B3-948B-1728B52AA6E4}">
                <adec:decorative xmlns:adec="http://schemas.microsoft.com/office/drawing/2017/decorative" val="1"/>
              </a:ext>
            </a:extLst>
          </p:cNvPr>
          <p:cNvSpPr/>
          <p:nvPr/>
        </p:nvSpPr>
        <p:spPr>
          <a:xfrm>
            <a:off x="6903503" y="3181349"/>
            <a:ext cx="1211797" cy="323851"/>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Rectangle 2">
            <a:extLst>
              <a:ext uri="{FF2B5EF4-FFF2-40B4-BE49-F238E27FC236}">
                <a16:creationId xmlns:a16="http://schemas.microsoft.com/office/drawing/2014/main" id="{E332D4E3-437C-9C17-3E59-71A10562AF74}"/>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1A1D28"/>
          </a:solidFill>
          <a:ln w="28575">
            <a:solidFill>
              <a:srgbClr val="1A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259631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61732"/>
            <a:ext cx="10698332" cy="990600"/>
          </a:xfrm>
        </p:spPr>
        <p:txBody>
          <a:bodyPr/>
          <a:lstStyle/>
          <a:p>
            <a:pPr marL="0" marR="0" indent="0">
              <a:lnSpc>
                <a:spcPct val="115000"/>
              </a:lnSpc>
              <a:spcBef>
                <a:spcPts val="1500"/>
              </a:spcBef>
              <a:spcAft>
                <a:spcPts val="0"/>
              </a:spcAft>
            </a:pPr>
            <a:r>
              <a:rPr lang="en-US" b="1" spc="75">
                <a:solidFill>
                  <a:srgbClr val="00427A"/>
                </a:solidFill>
                <a:effectLst/>
                <a:hlinkClick r:id="rId2" action="ppaction://hlinksldjump"/>
              </a:rPr>
              <a:t>Add a Preset Enrollment – Basic information </a:t>
            </a:r>
            <a:endParaRPr lang="en-US" b="1" spc="75">
              <a:solidFill>
                <a:srgbClr val="00427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59101"/>
            <a:ext cx="6596270" cy="4940300"/>
          </a:xfrm>
        </p:spPr>
        <p:txBody>
          <a:bodyPr/>
          <a:lstStyle/>
          <a:p>
            <a:pPr marL="512064" marR="0" indent="-457200">
              <a:lnSpc>
                <a:spcPct val="115000"/>
              </a:lnSpc>
              <a:spcBef>
                <a:spcPts val="500"/>
              </a:spcBef>
              <a:spcAft>
                <a:spcPts val="1000"/>
              </a:spcAft>
              <a:buFont typeface="+mj-lt"/>
              <a:buAutoNum type="arabicPeriod" startAt="2"/>
            </a:pPr>
            <a:r>
              <a:rPr lang="en-US" sz="2800">
                <a:effectLst/>
                <a:ea typeface="MS Mincho" panose="02020609040205080304" pitchFamily="49" charset="-128"/>
              </a:rPr>
              <a:t>Input the following information under the “</a:t>
            </a:r>
            <a:r>
              <a:rPr lang="en-US" sz="2800" b="1">
                <a:effectLst/>
                <a:ea typeface="MS Mincho" panose="02020609040205080304" pitchFamily="49" charset="-128"/>
              </a:rPr>
              <a:t>Basic Information</a:t>
            </a:r>
            <a:r>
              <a:rPr lang="en-US" sz="2800">
                <a:effectLst/>
                <a:ea typeface="MS Mincho" panose="02020609040205080304" pitchFamily="49" charset="-128"/>
              </a:rPr>
              <a:t>” section:</a:t>
            </a:r>
          </a:p>
          <a:p>
            <a:pPr marL="969264" lvl="3" indent="-457200">
              <a:spcAft>
                <a:spcPts val="0"/>
              </a:spcAft>
            </a:pPr>
            <a:r>
              <a:rPr lang="en-US" sz="2800">
                <a:effectLst/>
                <a:ea typeface="MS Mincho" panose="02020609040205080304" pitchFamily="49" charset="-128"/>
              </a:rPr>
              <a:t>“</a:t>
            </a:r>
            <a:r>
              <a:rPr lang="en-US" sz="2800" b="1">
                <a:effectLst/>
                <a:ea typeface="MS Mincho" panose="02020609040205080304" pitchFamily="49" charset="-128"/>
              </a:rPr>
              <a:t>Name</a:t>
            </a:r>
            <a:r>
              <a:rPr lang="en-US" sz="2800">
                <a:effectLst/>
                <a:ea typeface="MS Mincho" panose="02020609040205080304" pitchFamily="49" charset="-128"/>
              </a:rPr>
              <a:t>” – Of Enrollment Period is an optional field (e.g., Fall 2021, Spring 2022) </a:t>
            </a:r>
          </a:p>
          <a:p>
            <a:pPr marL="969264" lvl="3" indent="-457200">
              <a:spcAft>
                <a:spcPts val="0"/>
              </a:spcAft>
            </a:pPr>
            <a:r>
              <a:rPr lang="en-US" sz="2800">
                <a:effectLst/>
                <a:ea typeface="MS Mincho" panose="02020609040205080304" pitchFamily="49" charset="-128"/>
              </a:rPr>
              <a:t>“</a:t>
            </a:r>
            <a:r>
              <a:rPr lang="en-US" sz="2800" b="1">
                <a:effectLst/>
                <a:ea typeface="MS Mincho" panose="02020609040205080304" pitchFamily="49" charset="-128"/>
              </a:rPr>
              <a:t>School</a:t>
            </a:r>
            <a:r>
              <a:rPr lang="en-US" sz="2800">
                <a:effectLst/>
                <a:ea typeface="MS Mincho" panose="02020609040205080304" pitchFamily="49" charset="-128"/>
              </a:rPr>
              <a:t>” – Dropdown list contains all facilities the SCO has access to</a:t>
            </a:r>
          </a:p>
          <a:p>
            <a:pPr marL="969264" lvl="3" indent="-457200">
              <a:spcAft>
                <a:spcPts val="0"/>
              </a:spcAft>
            </a:pPr>
            <a:r>
              <a:rPr lang="en-US" sz="2800">
                <a:effectLst/>
                <a:ea typeface="MS Mincho" panose="02020609040205080304" pitchFamily="49" charset="-128"/>
              </a:rPr>
              <a:t>“</a:t>
            </a:r>
            <a:r>
              <a:rPr lang="en-US" sz="2800" b="1">
                <a:effectLst/>
                <a:ea typeface="MS Mincho" panose="02020609040205080304" pitchFamily="49" charset="-128"/>
              </a:rPr>
              <a:t>Begin date</a:t>
            </a:r>
            <a:r>
              <a:rPr lang="en-US" sz="2800">
                <a:effectLst/>
                <a:ea typeface="MS Mincho" panose="02020609040205080304" pitchFamily="49" charset="-128"/>
              </a:rPr>
              <a:t>”</a:t>
            </a:r>
          </a:p>
          <a:p>
            <a:pPr marL="969264" lvl="3" indent="-457200">
              <a:spcAft>
                <a:spcPts val="0"/>
              </a:spcAft>
            </a:pPr>
            <a:r>
              <a:rPr lang="en-US" sz="2800">
                <a:effectLst/>
                <a:ea typeface="MS Mincho" panose="02020609040205080304" pitchFamily="49" charset="-128"/>
              </a:rPr>
              <a:t>“</a:t>
            </a:r>
            <a:r>
              <a:rPr lang="en-US" sz="2800" b="1">
                <a:effectLst/>
                <a:ea typeface="MS Mincho" panose="02020609040205080304" pitchFamily="49" charset="-128"/>
              </a:rPr>
              <a:t>End date</a:t>
            </a:r>
            <a:r>
              <a:rPr lang="en-US" sz="2800">
                <a:ea typeface="MS Mincho" panose="02020609040205080304" pitchFamily="49" charset="-128"/>
              </a:rPr>
              <a:t>”</a:t>
            </a:r>
            <a:endParaRPr lang="en-US" sz="2800">
              <a:effectLst/>
              <a:ea typeface="MS Mincho" panose="02020609040205080304" pitchFamily="49" charset="-128"/>
            </a:endParaRPr>
          </a:p>
          <a:p>
            <a:pPr marL="0" marR="0">
              <a:lnSpc>
                <a:spcPct val="115000"/>
              </a:lnSpc>
              <a:spcBef>
                <a:spcPts val="500"/>
              </a:spcBef>
              <a:spcAft>
                <a:spcPts val="1000"/>
              </a:spcAft>
            </a:pPr>
            <a:r>
              <a:rPr lang="en-US" i="1">
                <a:effectLst/>
                <a:ea typeface="MS Mincho" panose="02020609040205080304" pitchFamily="49" charset="-128"/>
              </a:rPr>
              <a:t>Note: A warning message will appear if the begin date inputted is more than 180 days (6 months) in the future. </a:t>
            </a:r>
          </a:p>
        </p:txBody>
      </p:sp>
      <p:pic>
        <p:nvPicPr>
          <p:cNvPr id="3" name="Picture 2" descr="Screenshot of the Basic Information section of the new preset enrollment page. Rectangle highlights all the fields that are required to complete.">
            <a:extLst>
              <a:ext uri="{FF2B5EF4-FFF2-40B4-BE49-F238E27FC236}">
                <a16:creationId xmlns:a16="http://schemas.microsoft.com/office/drawing/2014/main" id="{B1A73744-7B42-8F7A-A544-8A5A1DF369FA}"/>
              </a:ext>
            </a:extLst>
          </p:cNvPr>
          <p:cNvPicPr>
            <a:picLocks noChangeAspect="1"/>
          </p:cNvPicPr>
          <p:nvPr/>
        </p:nvPicPr>
        <p:blipFill>
          <a:blip r:embed="rId3"/>
          <a:stretch>
            <a:fillRect/>
          </a:stretch>
        </p:blipFill>
        <p:spPr>
          <a:xfrm>
            <a:off x="7330440" y="1560444"/>
            <a:ext cx="4480560" cy="4345305"/>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8F611D9F-341D-878C-7BC3-A30426017C37}"/>
              </a:ext>
              <a:ext uri="{C183D7F6-B498-43B3-948B-1728B52AA6E4}">
                <adec:decorative xmlns:adec="http://schemas.microsoft.com/office/drawing/2017/decorative" val="1"/>
              </a:ext>
            </a:extLst>
          </p:cNvPr>
          <p:cNvSpPr/>
          <p:nvPr/>
        </p:nvSpPr>
        <p:spPr>
          <a:xfrm>
            <a:off x="7377576" y="2779469"/>
            <a:ext cx="3925164" cy="3040001"/>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9857A57D-DC21-0C66-B898-E9D79A288366}"/>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1A1D28"/>
          </a:solidFill>
          <a:ln w="28575">
            <a:solidFill>
              <a:srgbClr val="1A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117637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77C3BB4-34EB-3B16-08A8-F641DA2A45C6}"/>
              </a:ext>
            </a:extLst>
          </p:cNvPr>
          <p:cNvSpPr txBox="1">
            <a:spLocks noGrp="1"/>
          </p:cNvSpPr>
          <p:nvPr>
            <p:ph type="title" idx="4294967295"/>
          </p:nvPr>
        </p:nvSpPr>
        <p:spPr>
          <a:xfrm>
            <a:off x="381000" y="231704"/>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rPr>
              <a:t>Add a Preset Enrollment – Vacation periods </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43026"/>
            <a:ext cx="7219950" cy="4940300"/>
          </a:xfrm>
        </p:spPr>
        <p:txBody>
          <a:bodyPr/>
          <a:lstStyle/>
          <a:p>
            <a:pPr marL="514350" marR="0" indent="-514350">
              <a:lnSpc>
                <a:spcPct val="115000"/>
              </a:lnSpc>
              <a:spcBef>
                <a:spcPts val="500"/>
              </a:spcBef>
              <a:spcAft>
                <a:spcPts val="1000"/>
              </a:spcAft>
              <a:buFont typeface="+mj-lt"/>
              <a:buAutoNum type="arabicPeriod" startAt="3"/>
            </a:pPr>
            <a:r>
              <a:rPr lang="en-US" sz="2800">
                <a:effectLst/>
                <a:ea typeface="MS Mincho" panose="02020609040205080304" pitchFamily="49" charset="-128"/>
              </a:rPr>
              <a:t>Input any relevant “</a:t>
            </a:r>
            <a:r>
              <a:rPr lang="en-US" sz="2800" b="1">
                <a:effectLst/>
                <a:ea typeface="MS Mincho" panose="02020609040205080304" pitchFamily="49" charset="-128"/>
              </a:rPr>
              <a:t>Vacation Periods</a:t>
            </a:r>
            <a:r>
              <a:rPr lang="en-US" sz="2800">
                <a:effectLst/>
                <a:ea typeface="MS Mincho" panose="02020609040205080304" pitchFamily="49" charset="-128"/>
              </a:rPr>
              <a:t>” coinciding with this enrollment and select the “</a:t>
            </a:r>
            <a:r>
              <a:rPr lang="en-US" sz="2800" b="1">
                <a:effectLst/>
                <a:ea typeface="MS Mincho" panose="02020609040205080304" pitchFamily="49" charset="-128"/>
              </a:rPr>
              <a:t>Save vacation period</a:t>
            </a:r>
            <a:r>
              <a:rPr lang="en-US" sz="2800">
                <a:effectLst/>
                <a:ea typeface="MS Mincho" panose="02020609040205080304" pitchFamily="49" charset="-128"/>
              </a:rPr>
              <a:t>” button. Select the “</a:t>
            </a:r>
            <a:r>
              <a:rPr lang="en-US" sz="2800" b="1">
                <a:effectLst/>
                <a:ea typeface="MS Mincho" panose="02020609040205080304" pitchFamily="49" charset="-128"/>
              </a:rPr>
              <a:t>Delete</a:t>
            </a:r>
            <a:r>
              <a:rPr lang="en-US" sz="2800">
                <a:effectLst/>
                <a:ea typeface="MS Mincho" panose="02020609040205080304" pitchFamily="49" charset="-128"/>
              </a:rPr>
              <a:t>” button to discard the vacation period.</a:t>
            </a:r>
          </a:p>
          <a:p>
            <a:pPr>
              <a:lnSpc>
                <a:spcPct val="115000"/>
              </a:lnSpc>
              <a:spcBef>
                <a:spcPts val="500"/>
              </a:spcBef>
              <a:spcAft>
                <a:spcPts val="1000"/>
              </a:spcAft>
            </a:pPr>
            <a:r>
              <a:rPr lang="en-US" sz="1600" i="1">
                <a:effectLst/>
                <a:ea typeface="MS Mincho" panose="02020609040205080304" pitchFamily="49" charset="-128"/>
              </a:rPr>
              <a:t>Note: The term holiday vacation means a customary, reasonable vacation period that is identified as a holiday vacation in the educational institution's literature, approved by the State Approving Agency of jurisdiction. Vacation Periods should not be entered unless they are seven or more calendar days long. Vacation Periods are used when certifying non-standard enrollment periods for all benefits. You can hover over the “What Constitutes a Vacation Period?” text for more information. This newly created preset enrollment associates with the specific facility when creating a preset enrollment.</a:t>
            </a:r>
          </a:p>
          <a:p>
            <a:pPr marL="0" marR="0">
              <a:lnSpc>
                <a:spcPct val="115000"/>
              </a:lnSpc>
              <a:spcBef>
                <a:spcPts val="500"/>
              </a:spcBef>
              <a:spcAft>
                <a:spcPts val="1000"/>
              </a:spcAft>
            </a:pPr>
            <a:endParaRPr lang="en-US" sz="1600">
              <a:effectLst/>
              <a:ea typeface="MS Mincho" panose="02020609040205080304" pitchFamily="49" charset="-128"/>
            </a:endParaRPr>
          </a:p>
        </p:txBody>
      </p:sp>
      <p:pic>
        <p:nvPicPr>
          <p:cNvPr id="4" name="Picture 3" descr="Screenshot of the Vacation Periods section. Screenshot displays the required fields to be completed before saving the vacation period. Rectangle highlights the Save Vacation Period button.">
            <a:extLst>
              <a:ext uri="{FF2B5EF4-FFF2-40B4-BE49-F238E27FC236}">
                <a16:creationId xmlns:a16="http://schemas.microsoft.com/office/drawing/2014/main" id="{879AEACF-2DEE-630D-E0D8-B3F79F834B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8925" y="1659835"/>
            <a:ext cx="3902075" cy="4114800"/>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BE252D05-E1A7-20E7-46B0-0DD438F905B6}"/>
              </a:ext>
              <a:ext uri="{C183D7F6-B498-43B3-948B-1728B52AA6E4}">
                <adec:decorative xmlns:adec="http://schemas.microsoft.com/office/drawing/2017/decorative" val="1"/>
              </a:ext>
            </a:extLst>
          </p:cNvPr>
          <p:cNvSpPr/>
          <p:nvPr/>
        </p:nvSpPr>
        <p:spPr>
          <a:xfrm>
            <a:off x="8113694" y="3544672"/>
            <a:ext cx="1162050" cy="27813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Rectangle 1">
            <a:extLst>
              <a:ext uri="{FF2B5EF4-FFF2-40B4-BE49-F238E27FC236}">
                <a16:creationId xmlns:a16="http://schemas.microsoft.com/office/drawing/2014/main" id="{07DD2BD8-230D-7167-FCB8-774B274FAA36}"/>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1A1D28"/>
          </a:solidFill>
          <a:ln w="28575">
            <a:solidFill>
              <a:srgbClr val="1A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157617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31704"/>
            <a:ext cx="10698332" cy="990600"/>
          </a:xfrm>
        </p:spPr>
        <p:txBody>
          <a:bodyPr/>
          <a:lstStyle/>
          <a:p>
            <a:pPr>
              <a:lnSpc>
                <a:spcPct val="115000"/>
              </a:lnSpc>
              <a:spcBef>
                <a:spcPts val="1500"/>
              </a:spcBef>
            </a:pPr>
            <a:r>
              <a:rPr lang="en-US" spc="75">
                <a:solidFill>
                  <a:srgbClr val="0E7BBA"/>
                </a:solidFill>
                <a:effectLst/>
                <a:latin typeface="Calibri"/>
                <a:cs typeface="Calibri"/>
                <a:hlinkClick r:id="rId2" action="ppaction://hlinksldjump">
                  <a:extLst>
                    <a:ext uri="{A12FA001-AC4F-418D-AE19-62706E023703}">
                      <ahyp:hlinkClr xmlns:ahyp="http://schemas.microsoft.com/office/drawing/2018/hyperlinkcolor" val="tx"/>
                    </a:ext>
                  </a:extLst>
                </a:hlinkClick>
              </a:rPr>
              <a:t>Add a Preset Enrollment – Vacation periods</a:t>
            </a: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 Cont'd </a:t>
            </a:r>
            <a:endParaRPr lang="en-US" spc="75">
              <a:solidFill>
                <a:srgbClr val="0E7BB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416061" y="1333860"/>
            <a:ext cx="5822813" cy="1877721"/>
          </a:xfrm>
        </p:spPr>
        <p:txBody>
          <a:bodyPr/>
          <a:lstStyle/>
          <a:p>
            <a:pPr marL="514350" marR="0" indent="-514350">
              <a:lnSpc>
                <a:spcPct val="115000"/>
              </a:lnSpc>
              <a:spcBef>
                <a:spcPts val="500"/>
              </a:spcBef>
              <a:spcAft>
                <a:spcPts val="1000"/>
              </a:spcAft>
              <a:buFont typeface="+mj-lt"/>
              <a:buAutoNum type="arabicPeriod" startAt="4"/>
            </a:pPr>
            <a:r>
              <a:rPr lang="en-US" sz="2800">
                <a:effectLst/>
                <a:ea typeface="MS Mincho" panose="02020609040205080304" pitchFamily="49" charset="-128"/>
              </a:rPr>
              <a:t>Select the “</a:t>
            </a:r>
            <a:r>
              <a:rPr lang="en-US" sz="2800" b="1">
                <a:effectLst/>
                <a:ea typeface="MS Mincho" panose="02020609040205080304" pitchFamily="49" charset="-128"/>
              </a:rPr>
              <a:t>Create preset enrollment</a:t>
            </a:r>
            <a:r>
              <a:rPr lang="en-US" sz="2800">
                <a:effectLst/>
                <a:ea typeface="MS Mincho" panose="02020609040205080304" pitchFamily="49" charset="-128"/>
              </a:rPr>
              <a:t>” button to save the preset enrollment. </a:t>
            </a:r>
          </a:p>
        </p:txBody>
      </p:sp>
      <p:pic>
        <p:nvPicPr>
          <p:cNvPr id="3" name="Picture 2" descr="Screenshot of the Vacation Periods page once required fields are complete. Rectangle highlights the Create Preset Enrollment button to save the preset enrollment.">
            <a:extLst>
              <a:ext uri="{FF2B5EF4-FFF2-40B4-BE49-F238E27FC236}">
                <a16:creationId xmlns:a16="http://schemas.microsoft.com/office/drawing/2014/main" id="{CFD8BA89-1028-8990-DC9F-9AD8E0A50A1A}"/>
              </a:ext>
            </a:extLst>
          </p:cNvPr>
          <p:cNvPicPr>
            <a:picLocks noChangeAspect="1"/>
          </p:cNvPicPr>
          <p:nvPr/>
        </p:nvPicPr>
        <p:blipFill>
          <a:blip r:embed="rId3"/>
          <a:stretch>
            <a:fillRect/>
          </a:stretch>
        </p:blipFill>
        <p:spPr>
          <a:xfrm>
            <a:off x="6855460" y="1663830"/>
            <a:ext cx="4955540" cy="4009390"/>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11D02CB3-55B7-489D-DB1A-2270888481F6}"/>
              </a:ext>
              <a:ext uri="{C183D7F6-B498-43B3-948B-1728B52AA6E4}">
                <adec:decorative xmlns:adec="http://schemas.microsoft.com/office/drawing/2017/decorative" val="1"/>
              </a:ext>
            </a:extLst>
          </p:cNvPr>
          <p:cNvSpPr/>
          <p:nvPr/>
        </p:nvSpPr>
        <p:spPr>
          <a:xfrm>
            <a:off x="6957197" y="5107123"/>
            <a:ext cx="1657350" cy="34671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1390D289-5113-1D0D-5DD2-4234B6DFBC8C}"/>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1A1D28"/>
          </a:solidFill>
          <a:ln w="28575">
            <a:solidFill>
              <a:srgbClr val="1A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528263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30FDE1B-157F-AE9D-4DD4-31F606A4E61B}"/>
              </a:ext>
            </a:extLst>
          </p:cNvPr>
          <p:cNvSpPr txBox="1">
            <a:spLocks noGrp="1"/>
          </p:cNvSpPr>
          <p:nvPr>
            <p:ph type="title" idx="4294967295"/>
          </p:nvPr>
        </p:nvSpPr>
        <p:spPr>
          <a:xfrm>
            <a:off x="2602028" y="2725611"/>
            <a:ext cx="8656320" cy="16538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all" spc="75" normalizeH="0" baseline="0" noProof="0">
                <a:ln>
                  <a:noFill/>
                </a:ln>
                <a:solidFill>
                  <a:schemeClr val="tx1"/>
                </a:solidFill>
                <a:effectLst/>
                <a:uLnTx/>
                <a:uFillTx/>
                <a:latin typeface="Myriad Pro" panose="020B0703030403020204" pitchFamily="34" charset="0"/>
                <a:ea typeface="+mj-ea"/>
                <a:cs typeface="Calibri" panose="020F0502020204030204" pitchFamily="34" charset="0"/>
              </a:rPr>
              <a:t>Edit a Preset Enrollment</a:t>
            </a:r>
            <a:endParaRPr kumimoji="0" lang="en-US" sz="9600" b="1" i="0" u="none" strike="noStrike" kern="1200" cap="none" spc="0" normalizeH="0" baseline="0" noProof="0">
              <a:ln>
                <a:noFill/>
              </a:ln>
              <a:solidFill>
                <a:schemeClr val="tx1"/>
              </a:solidFill>
              <a:effectLst/>
              <a:uLnTx/>
              <a:uFillTx/>
              <a:latin typeface="Myriad Pro" panose="020B0703030403020204" pitchFamily="34" charset="0"/>
              <a:ea typeface="+mj-ea"/>
              <a:cs typeface="Calibri" panose="020F0502020204030204" pitchFamily="34" charset="0"/>
            </a:endParaRPr>
          </a:p>
        </p:txBody>
      </p:sp>
    </p:spTree>
    <p:extLst>
      <p:ext uri="{BB962C8B-B14F-4D97-AF65-F5344CB8AC3E}">
        <p14:creationId xmlns:p14="http://schemas.microsoft.com/office/powerpoint/2010/main" val="804280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0121881-6538-F783-CFF2-913038AF2071}"/>
              </a:ext>
            </a:extLst>
          </p:cNvPr>
          <p:cNvSpPr txBox="1">
            <a:spLocks noGrp="1"/>
          </p:cNvSpPr>
          <p:nvPr>
            <p:ph type="title" idx="4294967295"/>
          </p:nvPr>
        </p:nvSpPr>
        <p:spPr>
          <a:xfrm>
            <a:off x="381000" y="381000"/>
            <a:ext cx="10283687"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extLst>
                    <a:ext uri="{A12FA001-AC4F-418D-AE19-62706E023703}">
                      <ahyp:hlinkClr xmlns:ahyp="http://schemas.microsoft.com/office/drawing/2018/hyperlinkcolor" val="tx"/>
                    </a:ext>
                  </a:extLst>
                </a:hlinkClick>
              </a:rPr>
              <a:t>Create an ID.me Account</a:t>
            </a:r>
            <a:r>
              <a:rPr lang="en-US" spc="75">
                <a:solidFill>
                  <a:srgbClr val="00427A"/>
                </a:solidFill>
                <a:latin typeface="Calibri"/>
                <a:cs typeface="Calibri"/>
                <a:hlinkClick r:id="rId2" action="ppaction://hlinksldjump">
                  <a:extLst>
                    <a:ext uri="{A12FA001-AC4F-418D-AE19-62706E023703}">
                      <ahyp:hlinkClr xmlns:ahyp="http://schemas.microsoft.com/office/drawing/2018/hyperlinkcolor" val="tx"/>
                    </a:ext>
                  </a:extLst>
                </a:hlinkClick>
              </a:rPr>
              <a:t> Cont'd</a:t>
            </a:r>
            <a:r>
              <a:rPr lang="en-US" spc="75">
                <a:solidFill>
                  <a:srgbClr val="00427A"/>
                </a:solidFill>
                <a:latin typeface="Calibri"/>
                <a:cs typeface="Calibri"/>
                <a:hlinkClick r:id="rId2" action="ppaction://hlinksldjump"/>
              </a:rPr>
              <a:t> </a:t>
            </a:r>
            <a:r>
              <a:rPr lang="en-US" spc="75">
                <a:solidFill>
                  <a:srgbClr val="00427A"/>
                </a:solidFill>
                <a:latin typeface="Calibri"/>
                <a:cs typeface="Calibri"/>
                <a:hlinkClick r:id="rId2" action="ppaction://hlinksldjump">
                  <a:extLst>
                    <a:ext uri="{A12FA001-AC4F-418D-AE19-62706E023703}">
                      <ahyp:hlinkClr xmlns:ahyp="http://schemas.microsoft.com/office/drawing/2018/hyperlinkcolor" val="tx"/>
                    </a:ext>
                  </a:extLst>
                </a:hlinkClick>
              </a:rPr>
              <a:t>1</a:t>
            </a:r>
            <a:endParaRPr kumimoji="0" lang="en-US" sz="6000" b="1" i="0" u="none" strike="noStrike" kern="1200" cap="none" spc="0" normalizeH="0" baseline="0" noProof="0">
              <a:ln>
                <a:noFill/>
              </a:ln>
              <a:solidFill>
                <a:schemeClr val="accent2"/>
              </a:solidFill>
              <a:effectLst/>
              <a:uLnTx/>
              <a:uFillTx/>
              <a:latin typeface="Calibri" panose="020F0502020204030204" pitchFamily="34" charset="0"/>
              <a:ea typeface="+mj-ea"/>
              <a:cs typeface="Calibri" panose="020F0502020204030204" pitchFamily="34" charset="0"/>
              <a:hlinkClick r:id="rId2" action="ppaction://hlinksldjump">
                <a:extLst>
                  <a:ext uri="{A12FA001-AC4F-418D-AE19-62706E023703}">
                    <ahyp:hlinkClr xmlns:ahyp="http://schemas.microsoft.com/office/drawing/2018/hyperlinkcolor" val="tx"/>
                  </a:ext>
                </a:extLst>
              </a:hlinkClick>
            </a:endParaRPr>
          </a:p>
        </p:txBody>
      </p:sp>
      <p:sp>
        <p:nvSpPr>
          <p:cNvPr id="3" name="Content Placeholder 2">
            <a:extLst>
              <a:ext uri="{FF2B5EF4-FFF2-40B4-BE49-F238E27FC236}">
                <a16:creationId xmlns:a16="http://schemas.microsoft.com/office/drawing/2014/main" id="{2FE295F2-9E5A-74A5-9BD4-FF2BB3720B20}"/>
              </a:ext>
            </a:extLst>
          </p:cNvPr>
          <p:cNvSpPr>
            <a:spLocks noGrp="1"/>
          </p:cNvSpPr>
          <p:nvPr>
            <p:ph sz="quarter" idx="10"/>
          </p:nvPr>
        </p:nvSpPr>
        <p:spPr>
          <a:xfrm>
            <a:off x="381001" y="1371601"/>
            <a:ext cx="5781531" cy="4940300"/>
          </a:xfrm>
        </p:spPr>
        <p:txBody>
          <a:bodyPr vert="horz" lIns="0" tIns="0" rIns="0" bIns="0" rtlCol="0" anchor="t">
            <a:noAutofit/>
          </a:bodyPr>
          <a:lstStyle/>
          <a:p>
            <a:pPr marL="514350" indent="-514350">
              <a:spcBef>
                <a:spcPts val="600"/>
              </a:spcBef>
              <a:spcAft>
                <a:spcPts val="0"/>
              </a:spcAft>
              <a:buFont typeface="+mj-lt"/>
              <a:buAutoNum type="arabicPeriod" startAt="3"/>
            </a:pPr>
            <a:r>
              <a:rPr lang="en-US" sz="2800">
                <a:effectLst/>
                <a:latin typeface="Calibri"/>
                <a:ea typeface="MS Mincho"/>
                <a:cs typeface="Calibri"/>
              </a:rPr>
              <a:t>Select “</a:t>
            </a:r>
            <a:r>
              <a:rPr lang="en-US" sz="2800" b="1">
                <a:effectLst/>
                <a:latin typeface="Calibri"/>
                <a:ea typeface="MS Mincho"/>
                <a:cs typeface="Calibri"/>
              </a:rPr>
              <a:t>Create an ID.me account</a:t>
            </a:r>
            <a:r>
              <a:rPr lang="en-US" sz="2800">
                <a:latin typeface="Calibri"/>
                <a:ea typeface="MS Mincho"/>
                <a:cs typeface="Calibri"/>
              </a:rPr>
              <a:t>” and follow</a:t>
            </a:r>
            <a:r>
              <a:rPr lang="en-US" sz="2800">
                <a:effectLst/>
                <a:latin typeface="Calibri"/>
                <a:ea typeface="MS Mincho"/>
                <a:cs typeface="Calibri"/>
              </a:rPr>
              <a:t> the prompts to enter an email address and create a password.  </a:t>
            </a:r>
          </a:p>
          <a:p>
            <a:pPr marR="0" lvl="0">
              <a:lnSpc>
                <a:spcPct val="107000"/>
              </a:lnSpc>
              <a:spcBef>
                <a:spcPts val="0"/>
              </a:spcBef>
              <a:spcAft>
                <a:spcPts val="800"/>
              </a:spcAft>
            </a:pPr>
            <a:endParaRPr lang="en-US" sz="2800">
              <a:effectLst/>
              <a:ea typeface="MS Mincho" panose="02020609040205080304" pitchFamily="49" charset="-128"/>
            </a:endParaRPr>
          </a:p>
          <a:p>
            <a:pPr marR="0" lvl="0">
              <a:lnSpc>
                <a:spcPct val="107000"/>
              </a:lnSpc>
              <a:spcBef>
                <a:spcPts val="0"/>
              </a:spcBef>
              <a:spcAft>
                <a:spcPts val="800"/>
              </a:spcAft>
            </a:pPr>
            <a:endParaRPr lang="en-US" sz="2800">
              <a:ea typeface="MS Mincho" panose="02020609040205080304" pitchFamily="49" charset="-128"/>
            </a:endParaRPr>
          </a:p>
          <a:p>
            <a:pPr marR="0" lvl="0">
              <a:lnSpc>
                <a:spcPct val="107000"/>
              </a:lnSpc>
              <a:spcBef>
                <a:spcPts val="0"/>
              </a:spcBef>
              <a:spcAft>
                <a:spcPts val="800"/>
              </a:spcAft>
            </a:pPr>
            <a:endParaRPr lang="en-US" sz="2800">
              <a:effectLst/>
              <a:ea typeface="MS Mincho" panose="02020609040205080304" pitchFamily="49" charset="-128"/>
            </a:endParaRPr>
          </a:p>
          <a:p>
            <a:endParaRPr lang="en-US" sz="2800"/>
          </a:p>
        </p:txBody>
      </p:sp>
      <p:pic>
        <p:nvPicPr>
          <p:cNvPr id="4" name="Picture 3" descr="Screenshot to sign in via ID.me. There is a highlight box around the email and password text entry fields. ">
            <a:extLst>
              <a:ext uri="{FF2B5EF4-FFF2-40B4-BE49-F238E27FC236}">
                <a16:creationId xmlns:a16="http://schemas.microsoft.com/office/drawing/2014/main" id="{B9499A6E-05A7-5B66-D884-840DA6274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831234" y="1503575"/>
            <a:ext cx="2914380" cy="4252600"/>
          </a:xfrm>
          <a:prstGeom prst="rect">
            <a:avLst/>
          </a:prstGeom>
          <a:noFill/>
          <a:ln>
            <a:solidFill>
              <a:schemeClr val="tx1"/>
            </a:solidFill>
          </a:ln>
        </p:spPr>
      </p:pic>
      <p:sp>
        <p:nvSpPr>
          <p:cNvPr id="5" name="Rectangle 4">
            <a:extLst>
              <a:ext uri="{FF2B5EF4-FFF2-40B4-BE49-F238E27FC236}">
                <a16:creationId xmlns:a16="http://schemas.microsoft.com/office/drawing/2014/main" id="{13BB64DA-90A1-D844-C386-278D240D9FC2}"/>
              </a:ext>
              <a:ext uri="{C183D7F6-B498-43B3-948B-1728B52AA6E4}">
                <adec:decorative xmlns:adec="http://schemas.microsoft.com/office/drawing/2017/decorative" val="1"/>
              </a:ext>
            </a:extLst>
          </p:cNvPr>
          <p:cNvSpPr/>
          <p:nvPr/>
        </p:nvSpPr>
        <p:spPr>
          <a:xfrm>
            <a:off x="8205552" y="2918328"/>
            <a:ext cx="2165742" cy="240191"/>
          </a:xfrm>
          <a:prstGeom prst="rect">
            <a:avLst/>
          </a:prstGeom>
          <a:solidFill>
            <a:schemeClr val="bg1"/>
          </a:solidFill>
          <a:ln>
            <a:solidFill>
              <a:schemeClr val="bg1"/>
            </a:solidFill>
          </a:ln>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ectangle 10">
            <a:extLst>
              <a:ext uri="{FF2B5EF4-FFF2-40B4-BE49-F238E27FC236}">
                <a16:creationId xmlns:a16="http://schemas.microsoft.com/office/drawing/2014/main" id="{E639441A-6721-C104-0C12-74373DA51CF3}"/>
              </a:ext>
              <a:ext uri="{C183D7F6-B498-43B3-948B-1728B52AA6E4}">
                <adec:decorative xmlns:adec="http://schemas.microsoft.com/office/drawing/2017/decorative" val="1"/>
              </a:ext>
            </a:extLst>
          </p:cNvPr>
          <p:cNvSpPr/>
          <p:nvPr/>
        </p:nvSpPr>
        <p:spPr>
          <a:xfrm>
            <a:off x="8336241" y="2174346"/>
            <a:ext cx="1904365" cy="43243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 name="Rectangle: Rounded Corners 5" descr="Return to table of contents button.">
            <a:hlinkClick r:id="rId4" action="ppaction://hlinksldjump"/>
            <a:extLst>
              <a:ext uri="{FF2B5EF4-FFF2-40B4-BE49-F238E27FC236}">
                <a16:creationId xmlns:a16="http://schemas.microsoft.com/office/drawing/2014/main" id="{0DCD6369-0A42-E90D-D12F-561245F8982C}"/>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Tree>
    <p:extLst>
      <p:ext uri="{BB962C8B-B14F-4D97-AF65-F5344CB8AC3E}">
        <p14:creationId xmlns:p14="http://schemas.microsoft.com/office/powerpoint/2010/main" val="201260534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B6E621F-21B0-E164-8D31-FD6906DBF886}"/>
              </a:ext>
            </a:extLst>
          </p:cNvPr>
          <p:cNvSpPr txBox="1">
            <a:spLocks noGrp="1"/>
          </p:cNvSpPr>
          <p:nvPr>
            <p:ph type="title" idx="4294967295"/>
          </p:nvPr>
        </p:nvSpPr>
        <p:spPr>
          <a:xfrm>
            <a:off x="381000" y="257175"/>
            <a:ext cx="10698332" cy="8191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rPr>
              <a:t>Edit a Preset Enrollment </a:t>
            </a: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351963"/>
            <a:ext cx="4668079" cy="4940300"/>
          </a:xfrm>
        </p:spPr>
        <p:txBody>
          <a:bodyPr/>
          <a:lstStyle/>
          <a:p>
            <a:pPr marL="514350" marR="0" indent="-514350">
              <a:lnSpc>
                <a:spcPct val="115000"/>
              </a:lnSpc>
              <a:spcBef>
                <a:spcPts val="500"/>
              </a:spcBef>
              <a:spcAft>
                <a:spcPts val="1000"/>
              </a:spcAft>
              <a:buFont typeface="+mj-lt"/>
              <a:buAutoNum type="arabicPeriod"/>
            </a:pPr>
            <a:r>
              <a:rPr lang="en-US" sz="2800">
                <a:effectLst/>
                <a:ea typeface="MS Mincho" panose="02020609040205080304" pitchFamily="49" charset="-128"/>
              </a:rPr>
              <a:t>To edit a preset enrollment, select the specific enrollment to be updated, then select the “</a:t>
            </a:r>
            <a:r>
              <a:rPr lang="en-US" sz="2800" b="1">
                <a:effectLst/>
                <a:ea typeface="MS Mincho" panose="02020609040205080304" pitchFamily="49" charset="-128"/>
              </a:rPr>
              <a:t>Edit preset enrollment</a:t>
            </a:r>
            <a:r>
              <a:rPr lang="en-US" sz="2800">
                <a:effectLst/>
                <a:ea typeface="MS Mincho" panose="02020609040205080304" pitchFamily="49" charset="-128"/>
              </a:rPr>
              <a:t>” button. </a:t>
            </a:r>
          </a:p>
        </p:txBody>
      </p:sp>
      <p:pic>
        <p:nvPicPr>
          <p:cNvPr id="3" name="Picture 2" descr="Screenshot of the Preset Enrollments page. Rectangle highlights the Edit Preset Enrollment hyperlink.">
            <a:extLst>
              <a:ext uri="{FF2B5EF4-FFF2-40B4-BE49-F238E27FC236}">
                <a16:creationId xmlns:a16="http://schemas.microsoft.com/office/drawing/2014/main" id="{74DD936A-4AA5-ECB9-AC5A-091BAD97B35A}"/>
              </a:ext>
            </a:extLst>
          </p:cNvPr>
          <p:cNvPicPr>
            <a:picLocks noChangeAspect="1"/>
          </p:cNvPicPr>
          <p:nvPr/>
        </p:nvPicPr>
        <p:blipFill>
          <a:blip r:embed="rId3"/>
          <a:stretch>
            <a:fillRect/>
          </a:stretch>
        </p:blipFill>
        <p:spPr>
          <a:xfrm>
            <a:off x="5137785" y="2109588"/>
            <a:ext cx="6968490" cy="2879090"/>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2BA84547-D64C-267B-B198-7D580FBFDF80}"/>
              </a:ext>
              <a:ext uri="{C183D7F6-B498-43B3-948B-1728B52AA6E4}">
                <adec:decorative xmlns:adec="http://schemas.microsoft.com/office/drawing/2017/decorative" val="1"/>
              </a:ext>
            </a:extLst>
          </p:cNvPr>
          <p:cNvSpPr/>
          <p:nvPr/>
        </p:nvSpPr>
        <p:spPr>
          <a:xfrm>
            <a:off x="9296604" y="4595878"/>
            <a:ext cx="1101090" cy="26797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Rectangle 1">
            <a:extLst>
              <a:ext uri="{FF2B5EF4-FFF2-40B4-BE49-F238E27FC236}">
                <a16:creationId xmlns:a16="http://schemas.microsoft.com/office/drawing/2014/main" id="{8D6430B7-E215-A125-EC1E-7FD2C0097D2A}"/>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1A1D28"/>
          </a:solidFill>
          <a:ln w="28575">
            <a:solidFill>
              <a:srgbClr val="1A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679336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3893BD0-226F-0F85-A04E-57037820C749}"/>
              </a:ext>
            </a:extLst>
          </p:cNvPr>
          <p:cNvSpPr txBox="1">
            <a:spLocks/>
          </p:cNvSpPr>
          <p:nvPr/>
        </p:nvSpPr>
        <p:spPr>
          <a:xfrm>
            <a:off x="381000" y="257175"/>
            <a:ext cx="10698332" cy="819150"/>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pPr>
            <a:r>
              <a:rPr lang="en-US" spc="75">
                <a:solidFill>
                  <a:srgbClr val="00427A"/>
                </a:solidFill>
                <a:hlinkClick r:id="rId2" action="ppaction://hlinksldjump"/>
              </a:rPr>
              <a:t>Edit a Preset Enrollment Cont’d </a:t>
            </a:r>
            <a:endParaRPr lang="en-US" spc="75">
              <a:solidFill>
                <a:srgbClr val="00427A"/>
              </a:solidFill>
              <a:hlinkClick r:id="rId3" action="ppaction://hlinksldjump"/>
            </a:endParaRPr>
          </a:p>
          <a:p>
            <a:pPr>
              <a:lnSpc>
                <a:spcPct val="115000"/>
              </a:lnSpc>
              <a:spcBef>
                <a:spcPts val="1500"/>
              </a:spcBef>
            </a:pPr>
            <a:endParaRPr lang="en-US" spc="75">
              <a:solidFill>
                <a:srgbClr val="00427A"/>
              </a:solidFill>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type="title" idx="4294967295"/>
          </p:nvPr>
        </p:nvSpPr>
        <p:spPr>
          <a:xfrm>
            <a:off x="380999" y="1320040"/>
            <a:ext cx="5715001" cy="49403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457200" marR="0" lvl="0" indent="-457200" algn="l" defTabSz="228600" rtl="0" eaLnBrk="1" fontAlgn="auto" latinLnBrk="0" hangingPunct="1">
              <a:lnSpc>
                <a:spcPct val="115000"/>
              </a:lnSpc>
              <a:spcBef>
                <a:spcPts val="500"/>
              </a:spcBef>
              <a:spcAft>
                <a:spcPts val="1000"/>
              </a:spcAft>
              <a:buClrTx/>
              <a:buSzPct val="100000"/>
              <a:buFont typeface="+mj-lt"/>
              <a:buAutoNum type="arabicPeriod" startAt="2"/>
              <a:tabLst/>
              <a:defRPr/>
            </a:pPr>
            <a:r>
              <a:rPr kumimoji="0" lang="en-US" sz="2800" b="0" i="0" u="none" strike="noStrike" kern="1200" cap="none" spc="0" normalizeH="0" baseline="0" noProof="0">
                <a:ln>
                  <a:noFill/>
                </a:ln>
                <a:solidFill>
                  <a:schemeClr val="tx1"/>
                </a:solidFill>
                <a:effectLst/>
                <a:uLnTx/>
                <a:uFillTx/>
                <a:latin typeface="Calibri" panose="020F0502020204030204" pitchFamily="34" charset="0"/>
                <a:ea typeface="MS Mincho" panose="02020609040205080304" pitchFamily="49" charset="-128"/>
                <a:cs typeface="Calibri" panose="020F0502020204030204" pitchFamily="34" charset="0"/>
              </a:rPr>
              <a:t>Correct existing information for this preset enrollment period such as the begin or end date or vacation period dates. The school cannot be changed while editing a preset enrollment. Select the “</a:t>
            </a:r>
            <a:r>
              <a:rPr kumimoji="0" lang="en-US" sz="2800" b="1" i="0" u="none" strike="noStrike" kern="1200" cap="none" spc="0" normalizeH="0" baseline="0" noProof="0">
                <a:ln>
                  <a:noFill/>
                </a:ln>
                <a:solidFill>
                  <a:schemeClr val="tx1"/>
                </a:solidFill>
                <a:effectLst/>
                <a:uLnTx/>
                <a:uFillTx/>
                <a:latin typeface="Calibri" panose="020F0502020204030204" pitchFamily="34" charset="0"/>
                <a:ea typeface="MS Mincho" panose="02020609040205080304" pitchFamily="49" charset="-128"/>
                <a:cs typeface="Calibri" panose="020F0502020204030204" pitchFamily="34" charset="0"/>
              </a:rPr>
              <a:t>Save preset enrollment</a:t>
            </a:r>
            <a:r>
              <a:rPr kumimoji="0" lang="en-US" sz="2800" b="0" i="0" u="none" strike="noStrike" kern="1200" cap="none" spc="0" normalizeH="0" baseline="0" noProof="0">
                <a:ln>
                  <a:noFill/>
                </a:ln>
                <a:solidFill>
                  <a:schemeClr val="tx1"/>
                </a:solidFill>
                <a:effectLst/>
                <a:uLnTx/>
                <a:uFillTx/>
                <a:latin typeface="Calibri" panose="020F0502020204030204" pitchFamily="34" charset="0"/>
                <a:ea typeface="MS Mincho" panose="02020609040205080304" pitchFamily="49" charset="-128"/>
                <a:cs typeface="Calibri" panose="020F0502020204030204" pitchFamily="34" charset="0"/>
              </a:rPr>
              <a:t>” button when finished making edits. </a:t>
            </a:r>
          </a:p>
        </p:txBody>
      </p:sp>
      <p:pic>
        <p:nvPicPr>
          <p:cNvPr id="3" name="Picture 2" descr="Screenshot of the Basic Information section of the preset enrollment. Rectangle highlights the add vacation period hyperlink to allow editing of the vacation period.">
            <a:extLst>
              <a:ext uri="{FF2B5EF4-FFF2-40B4-BE49-F238E27FC236}">
                <a16:creationId xmlns:a16="http://schemas.microsoft.com/office/drawing/2014/main" id="{EC0D4916-94C9-9FEA-0B32-DA290AD1D872}"/>
              </a:ext>
            </a:extLst>
          </p:cNvPr>
          <p:cNvPicPr>
            <a:picLocks noChangeAspect="1"/>
          </p:cNvPicPr>
          <p:nvPr/>
        </p:nvPicPr>
        <p:blipFill>
          <a:blip r:embed="rId4"/>
          <a:stretch>
            <a:fillRect/>
          </a:stretch>
        </p:blipFill>
        <p:spPr>
          <a:xfrm>
            <a:off x="6438649" y="1166594"/>
            <a:ext cx="3469640" cy="4128135"/>
          </a:xfrm>
          <a:prstGeom prst="rect">
            <a:avLst/>
          </a:prstGeom>
          <a:ln>
            <a:solidFill>
              <a:schemeClr val="tx1"/>
            </a:solidFill>
          </a:ln>
        </p:spPr>
      </p:pic>
      <p:pic>
        <p:nvPicPr>
          <p:cNvPr id="4" name="Picture 3" descr="Screenshot of the Vacation Periods page displays the selected vacation period. Rectangle highlights the Save Preset Enrollment button. ">
            <a:extLst>
              <a:ext uri="{FF2B5EF4-FFF2-40B4-BE49-F238E27FC236}">
                <a16:creationId xmlns:a16="http://schemas.microsoft.com/office/drawing/2014/main" id="{A6F2F2BC-C0B6-8897-D8DC-0107870672FB}"/>
              </a:ext>
            </a:extLst>
          </p:cNvPr>
          <p:cNvPicPr>
            <a:picLocks noChangeAspect="1"/>
          </p:cNvPicPr>
          <p:nvPr/>
        </p:nvPicPr>
        <p:blipFill>
          <a:blip r:embed="rId5"/>
          <a:stretch>
            <a:fillRect/>
          </a:stretch>
        </p:blipFill>
        <p:spPr>
          <a:xfrm>
            <a:off x="7959733" y="2743103"/>
            <a:ext cx="4022090" cy="3333115"/>
          </a:xfrm>
          <a:prstGeom prst="rect">
            <a:avLst/>
          </a:prstGeom>
          <a:ln>
            <a:solidFill>
              <a:schemeClr val="tx1"/>
            </a:solidFill>
          </a:ln>
        </p:spPr>
      </p:pic>
      <p:sp>
        <p:nvSpPr>
          <p:cNvPr id="5" name="Rectangle 4">
            <a:extLst>
              <a:ext uri="{FF2B5EF4-FFF2-40B4-BE49-F238E27FC236}">
                <a16:creationId xmlns:a16="http://schemas.microsoft.com/office/drawing/2014/main" id="{187575CB-DA2D-7CDA-999F-9967CCE2D9F9}"/>
              </a:ext>
              <a:ext uri="{C183D7F6-B498-43B3-948B-1728B52AA6E4}">
                <adec:decorative xmlns:adec="http://schemas.microsoft.com/office/drawing/2017/decorative" val="1"/>
              </a:ext>
            </a:extLst>
          </p:cNvPr>
          <p:cNvSpPr/>
          <p:nvPr/>
        </p:nvSpPr>
        <p:spPr>
          <a:xfrm>
            <a:off x="6481260" y="3185962"/>
            <a:ext cx="1344079" cy="201378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F72A6ECB-E874-6706-03C2-780012D189A1}"/>
              </a:ext>
              <a:ext uri="{C183D7F6-B498-43B3-948B-1728B52AA6E4}">
                <adec:decorative xmlns:adec="http://schemas.microsoft.com/office/drawing/2017/decorative" val="1"/>
              </a:ext>
            </a:extLst>
          </p:cNvPr>
          <p:cNvSpPr/>
          <p:nvPr/>
        </p:nvSpPr>
        <p:spPr>
          <a:xfrm>
            <a:off x="8079685" y="5615829"/>
            <a:ext cx="1257300" cy="28384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Rectangle 1">
            <a:extLst>
              <a:ext uri="{FF2B5EF4-FFF2-40B4-BE49-F238E27FC236}">
                <a16:creationId xmlns:a16="http://schemas.microsoft.com/office/drawing/2014/main" id="{D8D04F96-8CEA-2BEF-D2C3-56AE5596BBCE}"/>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1A1D28"/>
          </a:solidFill>
          <a:ln w="28575">
            <a:solidFill>
              <a:srgbClr val="1A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
        <p:nvSpPr>
          <p:cNvPr id="10" name="Rectangle: Rounded Corners 9" descr="Return to table of contents button.">
            <a:hlinkClick r:id="rId6"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6"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0543995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57175"/>
            <a:ext cx="10698332" cy="819150"/>
          </a:xfrm>
        </p:spPr>
        <p:txBody>
          <a:bodyPr/>
          <a:lstStyle/>
          <a:p>
            <a:pPr>
              <a:lnSpc>
                <a:spcPct val="115000"/>
              </a:lnSpc>
              <a:spcBef>
                <a:spcPts val="1500"/>
              </a:spcBef>
            </a:pPr>
            <a:r>
              <a:rPr lang="en-US" spc="75">
                <a:solidFill>
                  <a:srgbClr val="00427A"/>
                </a:solidFill>
                <a:hlinkClick r:id="rId2" action="ppaction://hlinksldjump"/>
              </a:rPr>
              <a:t>Edit a Preset Enrollment Cont’d 1 </a:t>
            </a:r>
            <a:br>
              <a:rPr lang="en-US" spc="75">
                <a:solidFill>
                  <a:srgbClr val="00427A"/>
                </a:solidFill>
              </a:rPr>
            </a:br>
            <a:endParaRPr lang="en-US" spc="75">
              <a:solidFill>
                <a:srgbClr val="00427A"/>
              </a:solidFill>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61120" y="1313414"/>
            <a:ext cx="5290380" cy="4940300"/>
          </a:xfrm>
        </p:spPr>
        <p:txBody>
          <a:bodyPr/>
          <a:lstStyle/>
          <a:p>
            <a:pPr marL="0" marR="0">
              <a:lnSpc>
                <a:spcPct val="115000"/>
              </a:lnSpc>
              <a:spcAft>
                <a:spcPts val="0"/>
              </a:spcAft>
            </a:pPr>
            <a:r>
              <a:rPr lang="en-US" sz="2800">
                <a:effectLst/>
                <a:ea typeface="MS Mincho" panose="02020609040205080304" pitchFamily="49" charset="-128"/>
              </a:rPr>
              <a:t>When preset enrollment periods are edited:</a:t>
            </a:r>
          </a:p>
          <a:p>
            <a:pPr marL="457200" marR="0" indent="-457200">
              <a:lnSpc>
                <a:spcPct val="115000"/>
              </a:lnSpc>
              <a:spcAft>
                <a:spcPts val="0"/>
              </a:spcAft>
              <a:buFont typeface="Arial" panose="020B0604020202020204" pitchFamily="34" charset="0"/>
              <a:buChar char="•"/>
            </a:pPr>
            <a:r>
              <a:rPr lang="en-US" sz="2800">
                <a:ea typeface="MS Mincho" panose="02020609040205080304" pitchFamily="49" charset="-128"/>
              </a:rPr>
              <a:t>N</a:t>
            </a:r>
            <a:r>
              <a:rPr lang="en-US" sz="2800">
                <a:effectLst/>
                <a:ea typeface="MS Mincho" panose="02020609040205080304" pitchFamily="49" charset="-128"/>
              </a:rPr>
              <a:t>ew, updated preset enrollment appears as “</a:t>
            </a:r>
            <a:r>
              <a:rPr lang="en-US" sz="2800" b="1">
                <a:effectLst/>
                <a:ea typeface="MS Mincho" panose="02020609040205080304" pitchFamily="49" charset="-128"/>
              </a:rPr>
              <a:t>Active</a:t>
            </a:r>
            <a:r>
              <a:rPr lang="en-US" sz="2800">
                <a:effectLst/>
                <a:ea typeface="MS Mincho" panose="02020609040205080304" pitchFamily="49" charset="-128"/>
              </a:rPr>
              <a:t>”</a:t>
            </a:r>
            <a:r>
              <a:rPr lang="en-US" sz="2800" b="1">
                <a:ea typeface="MS Mincho" panose="02020609040205080304" pitchFamily="49" charset="-128"/>
              </a:rPr>
              <a:t>.</a:t>
            </a:r>
          </a:p>
          <a:p>
            <a:pPr marL="457200" marR="0" indent="-457200">
              <a:lnSpc>
                <a:spcPct val="115000"/>
              </a:lnSpc>
              <a:spcAft>
                <a:spcPts val="0"/>
              </a:spcAft>
              <a:buFont typeface="Arial" panose="020B0604020202020204" pitchFamily="34" charset="0"/>
              <a:buChar char="•"/>
            </a:pPr>
            <a:r>
              <a:rPr lang="en-US" sz="2800">
                <a:effectLst/>
                <a:ea typeface="MS Mincho" panose="02020609040205080304" pitchFamily="49" charset="-128"/>
              </a:rPr>
              <a:t>Old enrollment appears as “</a:t>
            </a:r>
            <a:r>
              <a:rPr lang="en-US" sz="2800" b="1">
                <a:effectLst/>
                <a:ea typeface="MS Mincho" panose="02020609040205080304" pitchFamily="49" charset="-128"/>
              </a:rPr>
              <a:t>Inactive</a:t>
            </a:r>
            <a:r>
              <a:rPr lang="en-US" sz="2800">
                <a:effectLst/>
                <a:ea typeface="MS Mincho" panose="02020609040205080304" pitchFamily="49" charset="-128"/>
              </a:rPr>
              <a:t>”.</a:t>
            </a:r>
          </a:p>
          <a:p>
            <a:pPr marR="0">
              <a:lnSpc>
                <a:spcPct val="115000"/>
              </a:lnSpc>
              <a:spcAft>
                <a:spcPts val="0"/>
              </a:spcAft>
            </a:pPr>
            <a:endParaRPr lang="en-US" sz="1800" i="1">
              <a:effectLst/>
            </a:endParaRPr>
          </a:p>
          <a:p>
            <a:pPr marR="0">
              <a:lnSpc>
                <a:spcPct val="115000"/>
              </a:lnSpc>
              <a:spcAft>
                <a:spcPts val="0"/>
              </a:spcAft>
            </a:pPr>
            <a:r>
              <a:rPr lang="en-US" sz="1800" i="1">
                <a:effectLst/>
              </a:rPr>
              <a:t>Note: Certifications already submitted using the original preset enrollment do not automatically change. If changes need to be made to </a:t>
            </a:r>
            <a:r>
              <a:rPr lang="en-US" sz="1800" i="1"/>
              <a:t>certifications that were </a:t>
            </a:r>
            <a:r>
              <a:rPr lang="en-US" sz="1800" i="1">
                <a:effectLst/>
              </a:rPr>
              <a:t>already submitted, the SCO must amend the certification to change the certified dates and/or vacation period.</a:t>
            </a:r>
            <a:endParaRPr lang="en-US" sz="2800" i="1">
              <a:effectLst/>
              <a:ea typeface="MS Mincho" panose="02020609040205080304" pitchFamily="49" charset="-128"/>
            </a:endParaRPr>
          </a:p>
        </p:txBody>
      </p:sp>
      <p:pic>
        <p:nvPicPr>
          <p:cNvPr id="3" name="Picture 2" descr="Screenshot of the Preset Enrollments page displays active and inactive enrollments. Rectangle highlights the statues of the edited preset enrollments.">
            <a:extLst>
              <a:ext uri="{FF2B5EF4-FFF2-40B4-BE49-F238E27FC236}">
                <a16:creationId xmlns:a16="http://schemas.microsoft.com/office/drawing/2014/main" id="{A01CEB49-32C0-CBCC-897A-05BFB3160821}"/>
              </a:ext>
            </a:extLst>
          </p:cNvPr>
          <p:cNvPicPr>
            <a:picLocks noChangeAspect="1"/>
          </p:cNvPicPr>
          <p:nvPr/>
        </p:nvPicPr>
        <p:blipFill rotWithShape="1">
          <a:blip r:embed="rId3"/>
          <a:srcRect r="5678"/>
          <a:stretch/>
        </p:blipFill>
        <p:spPr>
          <a:xfrm>
            <a:off x="5865982" y="1377089"/>
            <a:ext cx="6224418" cy="4103822"/>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E1D9C779-5382-D698-7179-872FE1A305F6}"/>
              </a:ext>
              <a:ext uri="{C183D7F6-B498-43B3-948B-1728B52AA6E4}">
                <adec:decorative xmlns:adec="http://schemas.microsoft.com/office/drawing/2017/decorative" val="1"/>
              </a:ext>
            </a:extLst>
          </p:cNvPr>
          <p:cNvSpPr/>
          <p:nvPr/>
        </p:nvSpPr>
        <p:spPr>
          <a:xfrm>
            <a:off x="5981392" y="3055395"/>
            <a:ext cx="3786162" cy="21930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247B151E-2699-C0D9-4B33-1EE3784087EF}"/>
              </a:ext>
              <a:ext uri="{C183D7F6-B498-43B3-948B-1728B52AA6E4}">
                <adec:decorative xmlns:adec="http://schemas.microsoft.com/office/drawing/2017/decorative" val="1"/>
              </a:ext>
            </a:extLst>
          </p:cNvPr>
          <p:cNvSpPr/>
          <p:nvPr/>
        </p:nvSpPr>
        <p:spPr>
          <a:xfrm>
            <a:off x="5989647" y="4105684"/>
            <a:ext cx="3777907" cy="243711"/>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95B7516F-F701-0E7F-7C32-946E094A1396}"/>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1A1D28"/>
          </a:solidFill>
          <a:ln w="28575">
            <a:solidFill>
              <a:srgbClr val="1A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328271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29A6E48-6AAE-F42D-778D-2BB804A3BD41}"/>
              </a:ext>
            </a:extLst>
          </p:cNvPr>
          <p:cNvSpPr txBox="1">
            <a:spLocks noGrp="1"/>
          </p:cNvSpPr>
          <p:nvPr>
            <p:ph type="title" idx="4294967295"/>
          </p:nvPr>
        </p:nvSpPr>
        <p:spPr>
          <a:xfrm>
            <a:off x="2602028" y="2841040"/>
            <a:ext cx="8656320" cy="16538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all" spc="75" normalizeH="0" baseline="0" noProof="0">
                <a:ln>
                  <a:noFill/>
                </a:ln>
                <a:solidFill>
                  <a:schemeClr val="tx1"/>
                </a:solidFill>
                <a:effectLst/>
                <a:uLnTx/>
                <a:uFillTx/>
                <a:latin typeface="Myriad Pro" panose="020B0703030403020204" pitchFamily="34" charset="0"/>
                <a:ea typeface="+mj-ea"/>
                <a:cs typeface="Calibri" panose="020F0502020204030204" pitchFamily="34" charset="0"/>
              </a:rPr>
              <a:t>Add and Submit an Enrollment</a:t>
            </a:r>
            <a:endParaRPr kumimoji="0" lang="en-US" sz="9600" b="1" i="0" u="none" strike="noStrike" kern="1200" cap="none" spc="0" normalizeH="0" baseline="0" noProof="0">
              <a:ln>
                <a:noFill/>
              </a:ln>
              <a:solidFill>
                <a:schemeClr val="tx1"/>
              </a:solidFill>
              <a:effectLst/>
              <a:uLnTx/>
              <a:uFillTx/>
              <a:latin typeface="Myriad Pro" panose="020B0703030403020204" pitchFamily="34" charset="0"/>
              <a:ea typeface="+mj-ea"/>
              <a:cs typeface="Calibri" panose="020F0502020204030204" pitchFamily="34" charset="0"/>
            </a:endParaRPr>
          </a:p>
        </p:txBody>
      </p:sp>
    </p:spTree>
    <p:extLst>
      <p:ext uri="{BB962C8B-B14F-4D97-AF65-F5344CB8AC3E}">
        <p14:creationId xmlns:p14="http://schemas.microsoft.com/office/powerpoint/2010/main" val="283739658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19075"/>
            <a:ext cx="10698332" cy="990600"/>
          </a:xfrm>
        </p:spPr>
        <p:txBody>
          <a:bodyPr/>
          <a:lstStyle/>
          <a:p>
            <a:pPr marL="0" marR="0" indent="0">
              <a:lnSpc>
                <a:spcPct val="115000"/>
              </a:lnSpc>
              <a:spcBef>
                <a:spcPts val="1500"/>
              </a:spcBef>
              <a:spcAft>
                <a:spcPts val="0"/>
              </a:spcAft>
            </a:pPr>
            <a:r>
              <a:rPr lang="en-US" spc="75">
                <a:solidFill>
                  <a:srgbClr val="00427A"/>
                </a:solidFill>
                <a:hlinkClick r:id="rId2" action="ppaction://hlinksldjump"/>
              </a:rPr>
              <a:t>Add and Submit an Enrollment </a:t>
            </a:r>
            <a:endParaRPr lang="en-US" b="1" spc="75">
              <a:solidFill>
                <a:srgbClr val="00427A"/>
              </a:solidFill>
              <a:effectLst/>
              <a:hlinkClick r:id="rId2"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14157"/>
            <a:ext cx="5059877" cy="4940300"/>
          </a:xfrm>
        </p:spPr>
        <p:txBody>
          <a:bodyPr/>
          <a:lstStyle/>
          <a:p>
            <a:pPr marL="514350" marR="0" lvl="0" indent="-514350">
              <a:lnSpc>
                <a:spcPct val="115000"/>
              </a:lnSpc>
              <a:spcBef>
                <a:spcPts val="0"/>
              </a:spcBef>
              <a:spcAft>
                <a:spcPts val="0"/>
              </a:spcAft>
              <a:buSzPct val="100000"/>
              <a:buFont typeface="+mj-lt"/>
              <a:buAutoNum type="arabicPeriod"/>
            </a:pPr>
            <a:r>
              <a:rPr lang="en-US" sz="2800">
                <a:effectLst/>
                <a:ea typeface="MS Mincho" panose="02020609040205080304" pitchFamily="49" charset="-128"/>
              </a:rPr>
              <a:t>Select the “</a:t>
            </a:r>
            <a:r>
              <a:rPr lang="en-US" sz="2800" b="1">
                <a:effectLst/>
                <a:ea typeface="MS Mincho" panose="02020609040205080304" pitchFamily="49" charset="-128"/>
              </a:rPr>
              <a:t>Students</a:t>
            </a:r>
            <a:r>
              <a:rPr lang="en-US" sz="2800">
                <a:effectLst/>
                <a:ea typeface="MS Mincho" panose="02020609040205080304" pitchFamily="49" charset="-128"/>
              </a:rPr>
              <a:t>” tab in the Dashboard menu to navigate to the student </a:t>
            </a:r>
            <a:r>
              <a:rPr lang="en-US" sz="2800">
                <a:ea typeface="MS Mincho" panose="02020609040205080304" pitchFamily="49" charset="-128"/>
              </a:rPr>
              <a:t>p</a:t>
            </a:r>
            <a:r>
              <a:rPr lang="en-US" sz="2800">
                <a:effectLst/>
                <a:ea typeface="MS Mincho" panose="02020609040205080304" pitchFamily="49" charset="-128"/>
              </a:rPr>
              <a:t>rofile to add an enrollment. </a:t>
            </a:r>
          </a:p>
        </p:txBody>
      </p:sp>
      <p:pic>
        <p:nvPicPr>
          <p:cNvPr id="3" name="Picture 2" descr="Screenshot of Dashboard menu with highlighted box around students tab.">
            <a:extLst>
              <a:ext uri="{FF2B5EF4-FFF2-40B4-BE49-F238E27FC236}">
                <a16:creationId xmlns:a16="http://schemas.microsoft.com/office/drawing/2014/main" id="{9686DD8F-E433-43F9-F0D3-7EB058BD55D7}"/>
              </a:ext>
            </a:extLst>
          </p:cNvPr>
          <p:cNvPicPr>
            <a:picLocks noChangeAspect="1"/>
          </p:cNvPicPr>
          <p:nvPr/>
        </p:nvPicPr>
        <p:blipFill rotWithShape="1">
          <a:blip r:embed="rId3">
            <a:extLst>
              <a:ext uri="{28A0092B-C50C-407E-A947-70E740481C1C}">
                <a14:useLocalDpi xmlns:a14="http://schemas.microsoft.com/office/drawing/2010/main" val="0"/>
              </a:ext>
            </a:extLst>
          </a:blip>
          <a:srcRect l="45" r="45"/>
          <a:stretch/>
        </p:blipFill>
        <p:spPr>
          <a:xfrm>
            <a:off x="5440877" y="3372435"/>
            <a:ext cx="6551098" cy="1160882"/>
          </a:xfrm>
          <a:prstGeom prst="rect">
            <a:avLst/>
          </a:prstGeom>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BCCC540D-DCCD-4B5A-1415-E79837248C33}"/>
              </a:ext>
              <a:ext uri="{C183D7F6-B498-43B3-948B-1728B52AA6E4}">
                <adec:decorative xmlns:adec="http://schemas.microsoft.com/office/drawing/2017/decorative" val="1"/>
              </a:ext>
            </a:extLst>
          </p:cNvPr>
          <p:cNvSpPr/>
          <p:nvPr/>
        </p:nvSpPr>
        <p:spPr>
          <a:xfrm>
            <a:off x="6793438" y="3834044"/>
            <a:ext cx="713465" cy="237663"/>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6CA0FDF4-D3C2-1821-DF3F-ACC3371985FD}"/>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1A1D28"/>
          </a:solidFill>
          <a:ln w="28575">
            <a:solidFill>
              <a:srgbClr val="1A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811696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38125"/>
            <a:ext cx="10698332" cy="990600"/>
          </a:xfrm>
        </p:spPr>
        <p:txBody>
          <a:bodyPr/>
          <a:lstStyle/>
          <a:p>
            <a:pPr>
              <a:lnSpc>
                <a:spcPct val="115000"/>
              </a:lnSpc>
              <a:spcBef>
                <a:spcPts val="1500"/>
              </a:spcBef>
            </a:pP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Add and Submit an Enrollment Cont'd </a:t>
            </a:r>
            <a:endParaRPr lang="en-US" b="1" spc="75">
              <a:solidFill>
                <a:srgbClr val="0E7BB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420264" y="1299944"/>
            <a:ext cx="6267127" cy="4940300"/>
          </a:xfrm>
        </p:spPr>
        <p:txBody>
          <a:bodyPr/>
          <a:lstStyle/>
          <a:p>
            <a:pPr marL="514350" marR="0" lvl="0" indent="-514350">
              <a:lnSpc>
                <a:spcPct val="115000"/>
              </a:lnSpc>
              <a:spcBef>
                <a:spcPts val="0"/>
              </a:spcBef>
              <a:spcAft>
                <a:spcPts val="0"/>
              </a:spcAft>
              <a:buSzPct val="100000"/>
              <a:buFont typeface="+mj-lt"/>
              <a:buAutoNum type="arabicPeriod" startAt="2"/>
            </a:pPr>
            <a:r>
              <a:rPr lang="en-US" sz="2800">
                <a:effectLst/>
                <a:ea typeface="MS Mincho" panose="02020609040205080304" pitchFamily="49" charset="-128"/>
              </a:rPr>
              <a:t>If the student has already been enrolled with your institution, they populate under the “</a:t>
            </a:r>
            <a:r>
              <a:rPr lang="en-US" sz="2800" b="1">
                <a:effectLst/>
                <a:ea typeface="MS Mincho" panose="02020609040205080304" pitchFamily="49" charset="-128"/>
              </a:rPr>
              <a:t>Search Results</a:t>
            </a:r>
            <a:r>
              <a:rPr lang="en-US" sz="2800">
                <a:effectLst/>
                <a:ea typeface="MS Mincho" panose="02020609040205080304" pitchFamily="49" charset="-128"/>
              </a:rPr>
              <a:t>”</a:t>
            </a:r>
            <a:r>
              <a:rPr lang="en-US" sz="2800" b="1">
                <a:effectLst/>
                <a:ea typeface="MS Mincho" panose="02020609040205080304" pitchFamily="49" charset="-128"/>
              </a:rPr>
              <a:t> </a:t>
            </a:r>
            <a:r>
              <a:rPr lang="en-US" sz="2800">
                <a:effectLst/>
                <a:ea typeface="MS Mincho" panose="02020609040205080304" pitchFamily="49" charset="-128"/>
              </a:rPr>
              <a:t>tab. Select the </a:t>
            </a:r>
            <a:r>
              <a:rPr lang="en-US" sz="2800">
                <a:ea typeface="MS Mincho" panose="02020609040205080304" pitchFamily="49" charset="-128"/>
              </a:rPr>
              <a:t>s</a:t>
            </a:r>
            <a:r>
              <a:rPr lang="en-US" sz="2800">
                <a:effectLst/>
                <a:ea typeface="MS Mincho" panose="02020609040205080304" pitchFamily="49" charset="-128"/>
              </a:rPr>
              <a:t>tudent profile and then select the “</a:t>
            </a:r>
            <a:r>
              <a:rPr lang="en-US" sz="2800" b="1">
                <a:effectLst/>
                <a:ea typeface="MS Mincho" panose="02020609040205080304" pitchFamily="49" charset="-128"/>
              </a:rPr>
              <a:t>Go to profile</a:t>
            </a:r>
            <a:r>
              <a:rPr lang="en-US" sz="2800">
                <a:effectLst/>
                <a:ea typeface="MS Mincho" panose="02020609040205080304" pitchFamily="49" charset="-128"/>
              </a:rPr>
              <a:t>” button on the right-side pane.</a:t>
            </a:r>
            <a:endParaRPr lang="en-US" sz="1800" i="1">
              <a:effectLst/>
              <a:ea typeface="MS Mincho" panose="02020609040205080304" pitchFamily="49" charset="-128"/>
            </a:endParaRPr>
          </a:p>
          <a:p>
            <a:pPr>
              <a:lnSpc>
                <a:spcPct val="115000"/>
              </a:lnSpc>
              <a:spcAft>
                <a:spcPts val="0"/>
              </a:spcAft>
              <a:buSzPts val="1000"/>
            </a:pPr>
            <a:r>
              <a:rPr lang="en-US" sz="1800" i="1">
                <a:effectLst/>
                <a:ea typeface="MS Mincho" panose="02020609040205080304" pitchFamily="49" charset="-128"/>
              </a:rPr>
              <a:t>Note: If the student has not been enrolled at your facility, utilize the </a:t>
            </a:r>
            <a:r>
              <a:rPr lang="en-US" sz="1800" b="1" i="1">
                <a:effectLst/>
                <a:ea typeface="MS Mincho" panose="02020609040205080304" pitchFamily="49" charset="-128"/>
              </a:rPr>
              <a:t>“Search all students” </a:t>
            </a:r>
            <a:r>
              <a:rPr lang="en-US" sz="1800" i="1">
                <a:effectLst/>
                <a:ea typeface="MS Mincho" panose="02020609040205080304" pitchFamily="49" charset="-128"/>
              </a:rPr>
              <a:t>function to find the student and add their program information. Then you </a:t>
            </a:r>
            <a:r>
              <a:rPr lang="en-US" sz="1800" i="1">
                <a:ea typeface="MS Mincho" panose="02020609040205080304" pitchFamily="49" charset="-128"/>
              </a:rPr>
              <a:t>can </a:t>
            </a:r>
            <a:r>
              <a:rPr lang="en-US" sz="1800" i="1">
                <a:effectLst/>
                <a:ea typeface="MS Mincho" panose="02020609040205080304" pitchFamily="49" charset="-128"/>
              </a:rPr>
              <a:t>add their enrollment. If the student is not searchable after using both search methods, follow the steps </a:t>
            </a:r>
            <a:r>
              <a:rPr lang="en-US" sz="1800" i="1" u="sng">
                <a:solidFill>
                  <a:srgbClr val="0000FF"/>
                </a:solidFill>
                <a:effectLst/>
                <a:ea typeface="MS Mincho" panose="02020609040205080304" pitchFamily="49" charset="-128"/>
                <a:hlinkClick r:id="" action="ppaction://noaction"/>
              </a:rPr>
              <a:t>to create a new student profile</a:t>
            </a:r>
            <a:r>
              <a:rPr lang="en-US" sz="1800" i="1">
                <a:effectLst/>
                <a:ea typeface="MS Mincho" panose="02020609040205080304" pitchFamily="49" charset="-128"/>
              </a:rPr>
              <a:t>. </a:t>
            </a:r>
          </a:p>
        </p:txBody>
      </p:sp>
      <p:pic>
        <p:nvPicPr>
          <p:cNvPr id="3" name="Picture 2" descr="Screenshot of the Search Results section. Rectangle highlight the option to create a new student profile if the student has not been enrolled at the facility. If student is already associated, the rectangle highlights the option to choose desired student and select the Go to Profile hyperlink.">
            <a:extLst>
              <a:ext uri="{FF2B5EF4-FFF2-40B4-BE49-F238E27FC236}">
                <a16:creationId xmlns:a16="http://schemas.microsoft.com/office/drawing/2014/main" id="{DAACCBFB-A7D9-271E-C984-848C7356BB48}"/>
              </a:ext>
            </a:extLst>
          </p:cNvPr>
          <p:cNvPicPr>
            <a:picLocks noChangeAspect="1"/>
          </p:cNvPicPr>
          <p:nvPr/>
        </p:nvPicPr>
        <p:blipFill>
          <a:blip r:embed="rId3"/>
          <a:stretch>
            <a:fillRect/>
          </a:stretch>
        </p:blipFill>
        <p:spPr>
          <a:xfrm>
            <a:off x="6687391" y="2037522"/>
            <a:ext cx="5431377" cy="3238500"/>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9528830A-4781-8A45-02CD-D4130131CB6A}"/>
              </a:ext>
              <a:ext uri="{C183D7F6-B498-43B3-948B-1728B52AA6E4}">
                <adec:decorative xmlns:adec="http://schemas.microsoft.com/office/drawing/2017/decorative" val="1"/>
              </a:ext>
            </a:extLst>
          </p:cNvPr>
          <p:cNvSpPr/>
          <p:nvPr/>
        </p:nvSpPr>
        <p:spPr>
          <a:xfrm>
            <a:off x="9935739" y="3779602"/>
            <a:ext cx="599823" cy="195923"/>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695350AC-5384-6318-B0E9-58D1AECFF969}"/>
              </a:ext>
              <a:ext uri="{C183D7F6-B498-43B3-948B-1728B52AA6E4}">
                <adec:decorative xmlns:adec="http://schemas.microsoft.com/office/drawing/2017/decorative" val="1"/>
              </a:ext>
            </a:extLst>
          </p:cNvPr>
          <p:cNvSpPr/>
          <p:nvPr/>
        </p:nvSpPr>
        <p:spPr>
          <a:xfrm>
            <a:off x="6767978" y="3877563"/>
            <a:ext cx="3119636" cy="195923"/>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A77AB64D-F3BF-052B-4B75-343EB7EB433F}"/>
              </a:ext>
              <a:ext uri="{C183D7F6-B498-43B3-948B-1728B52AA6E4}">
                <adec:decorative xmlns:adec="http://schemas.microsoft.com/office/drawing/2017/decorative" val="1"/>
              </a:ext>
            </a:extLst>
          </p:cNvPr>
          <p:cNvSpPr/>
          <p:nvPr/>
        </p:nvSpPr>
        <p:spPr>
          <a:xfrm>
            <a:off x="6832999" y="2512479"/>
            <a:ext cx="1893558" cy="195923"/>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75F705DC-CA2E-A0EA-4DB5-29453E2310CC}"/>
              </a:ext>
              <a:ext uri="{C183D7F6-B498-43B3-948B-1728B52AA6E4}">
                <adec:decorative xmlns:adec="http://schemas.microsoft.com/office/drawing/2017/decorative" val="1"/>
              </a:ext>
            </a:extLst>
          </p:cNvPr>
          <p:cNvSpPr/>
          <p:nvPr/>
        </p:nvSpPr>
        <p:spPr>
          <a:xfrm>
            <a:off x="-33337" y="-23714"/>
            <a:ext cx="161674" cy="6858000"/>
          </a:xfrm>
          <a:prstGeom prst="rect">
            <a:avLst/>
          </a:prstGeom>
          <a:solidFill>
            <a:srgbClr val="1A1D28"/>
          </a:solidFill>
          <a:ln w="28575">
            <a:solidFill>
              <a:srgbClr val="1A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396914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A98EB2-B033-7F29-011D-6534C1479466}"/>
              </a:ext>
            </a:extLst>
          </p:cNvPr>
          <p:cNvSpPr txBox="1">
            <a:spLocks noGrp="1" noRot="1" noMove="1" noResize="1" noEditPoints="1" noAdjustHandles="1" noChangeArrowheads="1" noChangeShapeType="1"/>
          </p:cNvSpPr>
          <p:nvPr>
            <p:ph type="title" idx="4294967295"/>
          </p:nvPr>
        </p:nvSpPr>
        <p:spPr>
          <a:xfrm>
            <a:off x="381000" y="238125"/>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Add and Submit an Enrollment </a:t>
            </a:r>
            <a:r>
              <a:rPr lang="en-US" spc="75">
                <a:solidFill>
                  <a:srgbClr val="00427A"/>
                </a:solidFill>
                <a:latin typeface="Calibri"/>
                <a:cs typeface="Calibri"/>
                <a:hlinkClick r:id="rId2" action="ppaction://hlinksldjump"/>
              </a:rPr>
              <a:t>Cont’d 1</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299944"/>
            <a:ext cx="5627740" cy="5105399"/>
          </a:xfrm>
        </p:spPr>
        <p:txBody>
          <a:bodyPr/>
          <a:lstStyle/>
          <a:p>
            <a:pPr marL="514350" marR="0" lvl="0" indent="-514350">
              <a:lnSpc>
                <a:spcPct val="115000"/>
              </a:lnSpc>
              <a:spcBef>
                <a:spcPts val="0"/>
              </a:spcBef>
              <a:spcAft>
                <a:spcPts val="0"/>
              </a:spcAft>
              <a:buSzPct val="100000"/>
              <a:buFont typeface="+mj-lt"/>
              <a:buAutoNum type="arabicPeriod" startAt="3"/>
            </a:pPr>
            <a:r>
              <a:rPr lang="en-US" sz="2800">
                <a:effectLst/>
                <a:ea typeface="MS Mincho" panose="02020609040205080304" pitchFamily="49" charset="-128"/>
              </a:rPr>
              <a:t>Select the “</a:t>
            </a:r>
            <a:r>
              <a:rPr lang="en-US" sz="2800" b="1">
                <a:effectLst/>
                <a:ea typeface="MS Mincho" panose="02020609040205080304" pitchFamily="49" charset="-128"/>
              </a:rPr>
              <a:t>Add enrollment</a:t>
            </a:r>
            <a:r>
              <a:rPr lang="en-US" sz="2800">
                <a:effectLst/>
                <a:ea typeface="MS Mincho" panose="02020609040205080304" pitchFamily="49" charset="-128"/>
              </a:rPr>
              <a:t>” button on the Enrollments tab to begin adding an enrollment.</a:t>
            </a:r>
          </a:p>
          <a:p>
            <a:pPr marR="0" lvl="0">
              <a:lnSpc>
                <a:spcPct val="115000"/>
              </a:lnSpc>
              <a:spcBef>
                <a:spcPts val="0"/>
              </a:spcBef>
              <a:spcAft>
                <a:spcPts val="0"/>
              </a:spcAft>
              <a:buSzPct val="100000"/>
            </a:pPr>
            <a:endParaRPr lang="en-US" sz="2800">
              <a:effectLst/>
              <a:ea typeface="MS Mincho" panose="02020609040205080304" pitchFamily="49" charset="-128"/>
            </a:endParaRPr>
          </a:p>
          <a:p>
            <a:pPr marR="0" lvl="0">
              <a:lnSpc>
                <a:spcPct val="115000"/>
              </a:lnSpc>
              <a:spcBef>
                <a:spcPts val="0"/>
              </a:spcBef>
              <a:spcAft>
                <a:spcPts val="0"/>
              </a:spcAft>
              <a:buSzPts val="1000"/>
            </a:pPr>
            <a:r>
              <a:rPr lang="en-US" sz="1800" i="1">
                <a:effectLst/>
                <a:ea typeface="MS Mincho" panose="02020609040205080304" pitchFamily="49" charset="-128"/>
              </a:rPr>
              <a:t>Notes: </a:t>
            </a:r>
          </a:p>
          <a:p>
            <a:pPr marL="285750" marR="0" lvl="0" indent="-285750">
              <a:lnSpc>
                <a:spcPct val="115000"/>
              </a:lnSpc>
              <a:spcBef>
                <a:spcPts val="0"/>
              </a:spcBef>
              <a:spcAft>
                <a:spcPts val="0"/>
              </a:spcAft>
              <a:buSzPct val="100000"/>
              <a:buFont typeface="Arial" panose="020B0604020202020204" pitchFamily="34" charset="0"/>
              <a:buChar char="•"/>
            </a:pPr>
            <a:r>
              <a:rPr lang="en-US" sz="1800" i="1">
                <a:effectLst/>
                <a:ea typeface="MS Mincho" panose="02020609040205080304" pitchFamily="49" charset="-128"/>
              </a:rPr>
              <a:t>A message is displayed to make SCOs aware this student does not have any enrollments added to their profile.</a:t>
            </a:r>
          </a:p>
          <a:p>
            <a:pPr marL="285750" marR="0" lvl="0" indent="-285750">
              <a:lnSpc>
                <a:spcPct val="115000"/>
              </a:lnSpc>
              <a:spcBef>
                <a:spcPts val="0"/>
              </a:spcBef>
              <a:spcAft>
                <a:spcPts val="0"/>
              </a:spcAft>
              <a:buSzPct val="100000"/>
              <a:buFont typeface="Arial" panose="020B0604020202020204" pitchFamily="34" charset="0"/>
              <a:buChar char="•"/>
            </a:pPr>
            <a:r>
              <a:rPr lang="en-US" sz="1800" i="1">
                <a:effectLst/>
                <a:ea typeface="MS Mincho" panose="02020609040205080304" pitchFamily="49" charset="-128"/>
              </a:rPr>
              <a:t>SCOs </a:t>
            </a:r>
            <a:r>
              <a:rPr lang="en-US" sz="1800" i="1">
                <a:ea typeface="MS Mincho" panose="02020609040205080304" pitchFamily="49" charset="-128"/>
              </a:rPr>
              <a:t>can</a:t>
            </a:r>
            <a:r>
              <a:rPr lang="en-US" sz="1800" i="1">
                <a:effectLst/>
                <a:ea typeface="MS Mincho" panose="02020609040205080304" pitchFamily="49" charset="-128"/>
              </a:rPr>
              <a:t> add multiple IHL enrollments by selecting the </a:t>
            </a:r>
            <a:r>
              <a:rPr lang="en-US" sz="1800" b="1" i="1">
                <a:effectLst/>
                <a:ea typeface="MS Mincho" panose="02020609040205080304" pitchFamily="49" charset="-128"/>
              </a:rPr>
              <a:t>"Add multiple enrollment"</a:t>
            </a:r>
            <a:r>
              <a:rPr lang="en-US" sz="1800" i="1">
                <a:effectLst/>
                <a:ea typeface="MS Mincho" panose="02020609040205080304" pitchFamily="49" charset="-128"/>
              </a:rPr>
              <a:t> option from the </a:t>
            </a:r>
            <a:r>
              <a:rPr lang="en-US" sz="1800" b="1" i="1">
                <a:effectLst/>
                <a:ea typeface="MS Mincho" panose="02020609040205080304" pitchFamily="49" charset="-128"/>
              </a:rPr>
              <a:t>"Add enrollment" </a:t>
            </a:r>
            <a:r>
              <a:rPr lang="en-US" sz="1800" i="1">
                <a:effectLst/>
                <a:ea typeface="MS Mincho" panose="02020609040205080304" pitchFamily="49" charset="-128"/>
              </a:rPr>
              <a:t>dropdown on the enrollments tab. The multiple enrollments and single enrollment views require the same information to be entered. </a:t>
            </a:r>
          </a:p>
        </p:txBody>
      </p:sp>
      <p:pic>
        <p:nvPicPr>
          <p:cNvPr id="5" name="Picture 4" descr="Screenshot of the selected student's profile. Rectangle highlight the Add Enrollment button.">
            <a:extLst>
              <a:ext uri="{FF2B5EF4-FFF2-40B4-BE49-F238E27FC236}">
                <a16:creationId xmlns:a16="http://schemas.microsoft.com/office/drawing/2014/main" id="{9F403336-A457-DA4E-46F0-749FD52E0C84}"/>
              </a:ext>
            </a:extLst>
          </p:cNvPr>
          <p:cNvPicPr>
            <a:picLocks noChangeAspect="1"/>
          </p:cNvPicPr>
          <p:nvPr/>
        </p:nvPicPr>
        <p:blipFill>
          <a:blip r:embed="rId3"/>
          <a:stretch>
            <a:fillRect/>
          </a:stretch>
        </p:blipFill>
        <p:spPr>
          <a:xfrm>
            <a:off x="6419583" y="1785274"/>
            <a:ext cx="5627740" cy="3259901"/>
          </a:xfrm>
          <a:prstGeom prst="rect">
            <a:avLst/>
          </a:prstGeom>
          <a:ln>
            <a:solidFill>
              <a:schemeClr val="tx1"/>
            </a:solidFill>
          </a:ln>
        </p:spPr>
      </p:pic>
      <p:grpSp>
        <p:nvGrpSpPr>
          <p:cNvPr id="15" name="Group 14" descr="Rectangle highlighting Add Enrollment button with a drop down menu that highlights add enrollment.">
            <a:extLst>
              <a:ext uri="{FF2B5EF4-FFF2-40B4-BE49-F238E27FC236}">
                <a16:creationId xmlns:a16="http://schemas.microsoft.com/office/drawing/2014/main" id="{C094D224-24E1-A533-C49E-B9F475022451}"/>
              </a:ext>
            </a:extLst>
          </p:cNvPr>
          <p:cNvGrpSpPr/>
          <p:nvPr/>
        </p:nvGrpSpPr>
        <p:grpSpPr>
          <a:xfrm>
            <a:off x="9260460" y="2597761"/>
            <a:ext cx="1022084" cy="667358"/>
            <a:chOff x="9260460" y="2597761"/>
            <a:chExt cx="1022084" cy="667358"/>
          </a:xfrm>
        </p:grpSpPr>
        <p:pic>
          <p:nvPicPr>
            <p:cNvPr id="9" name="Picture 8">
              <a:extLst>
                <a:ext uri="{FF2B5EF4-FFF2-40B4-BE49-F238E27FC236}">
                  <a16:creationId xmlns:a16="http://schemas.microsoft.com/office/drawing/2014/main" id="{2A9F153E-B9BB-DCDA-D622-3A858A577243}"/>
                </a:ext>
              </a:extLst>
            </p:cNvPr>
            <p:cNvPicPr>
              <a:picLocks noChangeAspect="1"/>
            </p:cNvPicPr>
            <p:nvPr/>
          </p:nvPicPr>
          <p:blipFill rotWithShape="1">
            <a:blip r:embed="rId4"/>
            <a:srcRect l="17912" b="5847"/>
            <a:stretch/>
          </p:blipFill>
          <p:spPr>
            <a:xfrm>
              <a:off x="9275379" y="2653053"/>
              <a:ext cx="1007165" cy="599124"/>
            </a:xfrm>
            <a:prstGeom prst="rect">
              <a:avLst/>
            </a:prstGeom>
          </p:spPr>
        </p:pic>
        <p:pic>
          <p:nvPicPr>
            <p:cNvPr id="12" name="Picture 11">
              <a:extLst>
                <a:ext uri="{FF2B5EF4-FFF2-40B4-BE49-F238E27FC236}">
                  <a16:creationId xmlns:a16="http://schemas.microsoft.com/office/drawing/2014/main" id="{5280DC90-42EB-ADBB-574A-248E44FEABDA}"/>
                </a:ext>
              </a:extLst>
            </p:cNvPr>
            <p:cNvPicPr>
              <a:picLocks noChangeAspect="1"/>
            </p:cNvPicPr>
            <p:nvPr/>
          </p:nvPicPr>
          <p:blipFill>
            <a:blip r:embed="rId5"/>
            <a:stretch>
              <a:fillRect/>
            </a:stretch>
          </p:blipFill>
          <p:spPr>
            <a:xfrm>
              <a:off x="10128161" y="2597761"/>
              <a:ext cx="154383" cy="319686"/>
            </a:xfrm>
            <a:prstGeom prst="rect">
              <a:avLst/>
            </a:prstGeom>
            <a:solidFill>
              <a:srgbClr val="FDFDFD"/>
            </a:solidFill>
          </p:spPr>
        </p:pic>
        <p:pic>
          <p:nvPicPr>
            <p:cNvPr id="14" name="Picture 13">
              <a:extLst>
                <a:ext uri="{FF2B5EF4-FFF2-40B4-BE49-F238E27FC236}">
                  <a16:creationId xmlns:a16="http://schemas.microsoft.com/office/drawing/2014/main" id="{4710C606-63A8-B185-ECE7-02E8E2947E1A}"/>
                </a:ext>
              </a:extLst>
            </p:cNvPr>
            <p:cNvPicPr>
              <a:picLocks noChangeAspect="1"/>
            </p:cNvPicPr>
            <p:nvPr/>
          </p:nvPicPr>
          <p:blipFill>
            <a:blip r:embed="rId6"/>
            <a:stretch>
              <a:fillRect/>
            </a:stretch>
          </p:blipFill>
          <p:spPr>
            <a:xfrm rot="5400000">
              <a:off x="9125001" y="3065847"/>
              <a:ext cx="334731" cy="63814"/>
            </a:xfrm>
            <a:prstGeom prst="rect">
              <a:avLst/>
            </a:prstGeom>
          </p:spPr>
        </p:pic>
      </p:grpSp>
      <p:pic>
        <p:nvPicPr>
          <p:cNvPr id="8" name="Picture 7" descr="Screenshot of Add multiple enrollments page. ">
            <a:extLst>
              <a:ext uri="{FF2B5EF4-FFF2-40B4-BE49-F238E27FC236}">
                <a16:creationId xmlns:a16="http://schemas.microsoft.com/office/drawing/2014/main" id="{76D117EA-F7F3-8FD6-62D2-C5996084D11F}"/>
              </a:ext>
            </a:extLst>
          </p:cNvPr>
          <p:cNvPicPr>
            <a:picLocks noChangeAspect="1"/>
          </p:cNvPicPr>
          <p:nvPr/>
        </p:nvPicPr>
        <p:blipFill rotWithShape="1">
          <a:blip r:embed="rId7"/>
          <a:srcRect t="6245"/>
          <a:stretch/>
        </p:blipFill>
        <p:spPr>
          <a:xfrm>
            <a:off x="6183262" y="3998895"/>
            <a:ext cx="3944899" cy="2092560"/>
          </a:xfrm>
          <a:prstGeom prst="rect">
            <a:avLst/>
          </a:prstGeom>
          <a:ln>
            <a:solidFill>
              <a:schemeClr val="tx1"/>
            </a:solidFill>
          </a:ln>
        </p:spPr>
      </p:pic>
      <p:sp>
        <p:nvSpPr>
          <p:cNvPr id="10" name="Rectangle: Rounded Corners 9" descr="Return to table of contents button.">
            <a:hlinkClick r:id="rId8"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8"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B1FB0D6E-B2D4-2671-E896-B5152D4895D7}"/>
              </a:ext>
              <a:ext uri="{C183D7F6-B498-43B3-948B-1728B52AA6E4}">
                <adec:decorative xmlns:adec="http://schemas.microsoft.com/office/drawing/2017/decorative" val="1"/>
              </a:ext>
            </a:extLst>
          </p:cNvPr>
          <p:cNvSpPr/>
          <p:nvPr/>
        </p:nvSpPr>
        <p:spPr>
          <a:xfrm>
            <a:off x="9275378" y="2628122"/>
            <a:ext cx="1037257" cy="636998"/>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Rectangle 1">
            <a:extLst>
              <a:ext uri="{FF2B5EF4-FFF2-40B4-BE49-F238E27FC236}">
                <a16:creationId xmlns:a16="http://schemas.microsoft.com/office/drawing/2014/main" id="{CF31CE41-7710-E7FC-AE38-3FB72CEF7435}"/>
              </a:ext>
              <a:ext uri="{C183D7F6-B498-43B3-948B-1728B52AA6E4}">
                <adec:decorative xmlns:adec="http://schemas.microsoft.com/office/drawing/2017/decorative" val="1"/>
              </a:ext>
            </a:extLst>
          </p:cNvPr>
          <p:cNvSpPr/>
          <p:nvPr/>
        </p:nvSpPr>
        <p:spPr>
          <a:xfrm>
            <a:off x="-33337" y="-13775"/>
            <a:ext cx="161674" cy="6858000"/>
          </a:xfrm>
          <a:prstGeom prst="rect">
            <a:avLst/>
          </a:prstGeom>
          <a:solidFill>
            <a:srgbClr val="1A1D28"/>
          </a:solidFill>
          <a:ln w="28575">
            <a:solidFill>
              <a:srgbClr val="1A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8781501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855A8-F445-4E58-C20E-FE67E33A7005}"/>
              </a:ext>
            </a:extLst>
          </p:cNvPr>
          <p:cNvSpPr txBox="1">
            <a:spLocks noGrp="1"/>
          </p:cNvSpPr>
          <p:nvPr>
            <p:ph type="title" idx="4294967295"/>
          </p:nvPr>
        </p:nvSpPr>
        <p:spPr>
          <a:xfrm>
            <a:off x="381000" y="238125"/>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Add and Submit an Enrollment Cont'd 2</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34633"/>
            <a:ext cx="10104783" cy="4308002"/>
          </a:xfrm>
        </p:spPr>
        <p:txBody>
          <a:bodyPr/>
          <a:lstStyle/>
          <a:p>
            <a:pPr marL="514350" marR="0" lvl="0" indent="-514350">
              <a:lnSpc>
                <a:spcPct val="115000"/>
              </a:lnSpc>
              <a:spcBef>
                <a:spcPts val="0"/>
              </a:spcBef>
              <a:spcAft>
                <a:spcPts val="0"/>
              </a:spcAft>
              <a:buSzPct val="100000"/>
              <a:buFont typeface="+mj-lt"/>
              <a:buAutoNum type="arabicPeriod" startAt="4"/>
            </a:pPr>
            <a:r>
              <a:rPr lang="en-US" sz="2800">
                <a:ea typeface="MS Mincho" panose="02020609040205080304" pitchFamily="49" charset="-128"/>
              </a:rPr>
              <a:t>Input the appropriate information below for each section:</a:t>
            </a:r>
          </a:p>
          <a:p>
            <a:pPr marL="971550" lvl="2" indent="-514350">
              <a:lnSpc>
                <a:spcPct val="115000"/>
              </a:lnSpc>
              <a:spcAft>
                <a:spcPts val="0"/>
              </a:spcAft>
              <a:buSzPct val="100000"/>
              <a:buFont typeface="+mj-lt"/>
              <a:buAutoNum type="alphaLcParenR"/>
            </a:pPr>
            <a:r>
              <a:rPr lang="en-US" sz="2800">
                <a:ea typeface="MS Mincho" panose="02020609040205080304" pitchFamily="49" charset="-128"/>
              </a:rPr>
              <a:t>“</a:t>
            </a:r>
            <a:r>
              <a:rPr lang="en-US" sz="2800" b="1">
                <a:ea typeface="MS Mincho" panose="02020609040205080304" pitchFamily="49" charset="-128"/>
              </a:rPr>
              <a:t>Enrollment Information</a:t>
            </a:r>
            <a:r>
              <a:rPr lang="en-US" sz="2800">
                <a:ea typeface="MS Mincho" panose="02020609040205080304" pitchFamily="49" charset="-128"/>
              </a:rPr>
              <a:t>”</a:t>
            </a:r>
          </a:p>
          <a:p>
            <a:pPr marL="971550" lvl="2" indent="-514350">
              <a:lnSpc>
                <a:spcPct val="115000"/>
              </a:lnSpc>
              <a:spcAft>
                <a:spcPts val="0"/>
              </a:spcAft>
              <a:buSzPct val="100000"/>
              <a:buFont typeface="+mj-lt"/>
              <a:buAutoNum type="alphaLcParenR"/>
            </a:pPr>
            <a:r>
              <a:rPr lang="en-US" sz="2800">
                <a:ea typeface="MS Mincho" panose="02020609040205080304" pitchFamily="49" charset="-128"/>
              </a:rPr>
              <a:t>“</a:t>
            </a:r>
            <a:r>
              <a:rPr lang="en-US" sz="2800" b="1">
                <a:ea typeface="MS Mincho" panose="02020609040205080304" pitchFamily="49" charset="-128"/>
              </a:rPr>
              <a:t>Credits and Tuition</a:t>
            </a:r>
            <a:r>
              <a:rPr lang="en-US" sz="2800">
                <a:ea typeface="MS Mincho" panose="02020609040205080304" pitchFamily="49" charset="-128"/>
              </a:rPr>
              <a:t>”</a:t>
            </a:r>
          </a:p>
          <a:p>
            <a:pPr marL="971550" lvl="2" indent="-514350">
              <a:lnSpc>
                <a:spcPct val="115000"/>
              </a:lnSpc>
              <a:spcAft>
                <a:spcPts val="0"/>
              </a:spcAft>
              <a:buSzPct val="100000"/>
              <a:buFont typeface="+mj-lt"/>
              <a:buAutoNum type="alphaLcParenR"/>
            </a:pPr>
            <a:r>
              <a:rPr lang="en-US" sz="2800">
                <a:ea typeface="MS Mincho" panose="02020609040205080304" pitchFamily="49" charset="-128"/>
              </a:rPr>
              <a:t>“</a:t>
            </a:r>
            <a:r>
              <a:rPr lang="en-US" sz="2800" b="1">
                <a:ea typeface="MS Mincho" panose="02020609040205080304" pitchFamily="49" charset="-128"/>
              </a:rPr>
              <a:t>Vacation Periods</a:t>
            </a:r>
            <a:r>
              <a:rPr lang="en-US" sz="2800">
                <a:ea typeface="MS Mincho" panose="02020609040205080304" pitchFamily="49" charset="-128"/>
              </a:rPr>
              <a:t>”</a:t>
            </a:r>
          </a:p>
          <a:p>
            <a:pPr marL="971550" lvl="2" indent="-514350">
              <a:lnSpc>
                <a:spcPct val="115000"/>
              </a:lnSpc>
              <a:spcAft>
                <a:spcPts val="0"/>
              </a:spcAft>
              <a:buSzPct val="100000"/>
              <a:buFont typeface="+mj-lt"/>
              <a:buAutoNum type="alphaLcParenR"/>
            </a:pPr>
            <a:r>
              <a:rPr lang="en-US" sz="2800">
                <a:ea typeface="MS Mincho" panose="02020609040205080304" pitchFamily="49" charset="-128"/>
              </a:rPr>
              <a:t>“</a:t>
            </a:r>
            <a:r>
              <a:rPr lang="en-US" sz="2800" b="1">
                <a:ea typeface="MS Mincho" panose="02020609040205080304" pitchFamily="49" charset="-128"/>
              </a:rPr>
              <a:t>Remarks and Notes</a:t>
            </a:r>
            <a:r>
              <a:rPr lang="en-US" sz="2800">
                <a:ea typeface="MS Mincho" panose="02020609040205080304" pitchFamily="49" charset="-128"/>
              </a:rPr>
              <a:t>”</a:t>
            </a:r>
            <a:endParaRPr lang="en-US" sz="2800">
              <a:effectLst/>
              <a:ea typeface="MS Mincho" panose="02020609040205080304" pitchFamily="49" charset="-128"/>
            </a:endParaRPr>
          </a:p>
        </p:txBody>
      </p:sp>
      <p:sp>
        <p:nvSpPr>
          <p:cNvPr id="10" name="Rectangle: Rounded Corners 9" descr="Return to table of contents button.">
            <a:hlinkClick r:id="rId3"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3"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1287E28B-A834-E051-4FFA-D2CFE8388602}"/>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1A1D28"/>
          </a:solidFill>
          <a:ln w="28575">
            <a:solidFill>
              <a:srgbClr val="1A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302743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D2B3A3-C251-EBEF-DFD0-C8827525C826}"/>
              </a:ext>
            </a:extLst>
          </p:cNvPr>
          <p:cNvSpPr txBox="1">
            <a:spLocks noGrp="1"/>
          </p:cNvSpPr>
          <p:nvPr>
            <p:ph type="title" idx="4294967295"/>
          </p:nvPr>
        </p:nvSpPr>
        <p:spPr>
          <a:xfrm>
            <a:off x="381000" y="238125"/>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rPr>
              <a:t>Add and Submit an Enrollment </a:t>
            </a:r>
            <a:r>
              <a:rPr kumimoji="0" lang="en-US" sz="3600" b="1" i="0" u="none" strike="noStrike" kern="1200" cap="none" spc="75" normalizeH="0" baseline="0" noProof="0">
                <a:ln>
                  <a:noFill/>
                </a:ln>
                <a:solidFill>
                  <a:schemeClr val="accent2"/>
                </a:solidFill>
                <a:effectLst/>
                <a:uLnTx/>
                <a:uFillTx/>
                <a:latin typeface="Calibri" panose="020F0502020204030204" pitchFamily="34" charset="0"/>
                <a:ea typeface="+mj-ea"/>
                <a:cs typeface="Calibri" panose="020F0502020204030204" pitchFamily="34" charset="0"/>
                <a:hlinkClick r:id="rId2" action="ppaction://hlinksldjump"/>
              </a:rPr>
              <a:t>– Enrollment Information</a:t>
            </a:r>
            <a:endParaRPr kumimoji="0" lang="en-US" sz="3600" b="1" i="0" u="none" strike="noStrike" kern="1200" cap="none" spc="75" normalizeH="0" baseline="0" noProof="0">
              <a:ln>
                <a:noFill/>
              </a:ln>
              <a:solidFill>
                <a:schemeClr val="accent2"/>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71601"/>
            <a:ext cx="6655904" cy="5397502"/>
          </a:xfrm>
        </p:spPr>
        <p:txBody>
          <a:bodyPr/>
          <a:lstStyle/>
          <a:p>
            <a:pPr marL="457200" marR="0" indent="-457200">
              <a:lnSpc>
                <a:spcPct val="115000"/>
              </a:lnSpc>
              <a:spcAft>
                <a:spcPts val="0"/>
              </a:spcAft>
              <a:buFont typeface="+mj-lt"/>
              <a:buAutoNum type="alphaLcParenR"/>
            </a:pPr>
            <a:r>
              <a:rPr lang="en-US" sz="2400">
                <a:effectLst/>
                <a:ea typeface="Times New Roman" panose="02020603050405020304" pitchFamily="18" charset="0"/>
              </a:rPr>
              <a:t>Input the student’s enrollment information.</a:t>
            </a:r>
          </a:p>
          <a:p>
            <a:pPr lvl="3">
              <a:lnSpc>
                <a:spcPct val="115000"/>
              </a:lnSpc>
              <a:spcAft>
                <a:spcPts val="0"/>
              </a:spcAft>
            </a:pPr>
            <a:r>
              <a:rPr kumimoji="0" lang="en-US" sz="2400" i="0"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rPr>
              <a:t>“</a:t>
            </a:r>
            <a:r>
              <a:rPr kumimoji="0" lang="en-US" sz="2400" b="1" i="0"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rPr>
              <a:t>Training facility</a:t>
            </a:r>
            <a:r>
              <a:rPr kumimoji="0" lang="en-US" sz="2400" i="0"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rPr>
              <a:t>”</a:t>
            </a:r>
            <a:r>
              <a:rPr kumimoji="0" lang="en-US" sz="2400" b="1" i="0"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rPr>
              <a:t> </a:t>
            </a: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rPr>
              <a:t>– This dropdown contains all the facilities the student has been enrolled in.</a:t>
            </a:r>
          </a:p>
          <a:p>
            <a:pPr lvl="3">
              <a:lnSpc>
                <a:spcPct val="115000"/>
              </a:lnSpc>
              <a:spcAft>
                <a:spcPts val="0"/>
              </a:spcAft>
            </a:pPr>
            <a:r>
              <a:rPr kumimoji="0" lang="en-US" sz="2400" i="0"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rPr>
              <a:t>“</a:t>
            </a:r>
            <a:r>
              <a:rPr kumimoji="0" lang="en-US" sz="2400" b="1" i="0"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rPr>
              <a:t>Enrollment name</a:t>
            </a:r>
            <a:r>
              <a:rPr kumimoji="0" lang="en-US" sz="2400" i="0"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rPr>
              <a:t>”</a:t>
            </a:r>
            <a:r>
              <a:rPr kumimoji="0" lang="en-US" sz="2400" b="1" i="0"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rPr>
              <a:t> </a:t>
            </a: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rPr>
              <a:t>– You can select the preset enrollment that you created earlier to pre-fill in the begin and end dates, if applicable. </a:t>
            </a:r>
          </a:p>
          <a:p>
            <a:pPr lvl="3">
              <a:lnSpc>
                <a:spcPct val="115000"/>
              </a:lnSpc>
              <a:spcAft>
                <a:spcPts val="0"/>
              </a:spcAft>
            </a:pPr>
            <a:r>
              <a:rPr kumimoji="0" lang="en-US" sz="2400" i="0"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rPr>
              <a:t>“</a:t>
            </a:r>
            <a:r>
              <a:rPr kumimoji="0" lang="en-US" sz="2400" b="1" i="0"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rPr>
              <a:t>Begin date</a:t>
            </a:r>
            <a:r>
              <a:rPr kumimoji="0" lang="en-US" sz="2400" i="0"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rPr>
              <a:t>”</a:t>
            </a:r>
          </a:p>
          <a:p>
            <a:pPr lvl="3">
              <a:lnSpc>
                <a:spcPct val="115000"/>
              </a:lnSpc>
              <a:spcAft>
                <a:spcPts val="0"/>
              </a:spcAft>
            </a:pPr>
            <a:r>
              <a:rPr lang="en-US" sz="2400">
                <a:solidFill>
                  <a:srgbClr val="000000"/>
                </a:solidFill>
                <a:ea typeface="MS Mincho" panose="02020609040205080304" pitchFamily="49" charset="-128"/>
              </a:rPr>
              <a:t>“</a:t>
            </a:r>
            <a:r>
              <a:rPr lang="en-US" sz="2400" b="1">
                <a:solidFill>
                  <a:srgbClr val="000000"/>
                </a:solidFill>
                <a:ea typeface="MS Mincho" panose="02020609040205080304" pitchFamily="49" charset="-128"/>
              </a:rPr>
              <a:t>E</a:t>
            </a:r>
            <a:r>
              <a:rPr kumimoji="0" lang="en-US" sz="2400" b="1" i="0" u="none" strike="noStrike" kern="1200" cap="none" spc="0" normalizeH="0" baseline="0" noProof="0" err="1">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rPr>
              <a:t>nd</a:t>
            </a:r>
            <a:r>
              <a:rPr kumimoji="0" lang="en-US" sz="2400" b="1" i="0"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rPr>
              <a:t> date</a:t>
            </a:r>
            <a:r>
              <a:rPr kumimoji="0" lang="en-US" sz="2400" i="0"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rPr>
              <a:t>”</a:t>
            </a:r>
            <a:endParaRPr kumimoji="0" lang="en-US" sz="1600" i="0"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endParaRPr>
          </a:p>
          <a:p>
            <a:pPr marL="0" marR="0" lvl="0" indent="0" algn="l" defTabSz="228600" rtl="0" eaLnBrk="1" fontAlgn="auto" latinLnBrk="0" hangingPunct="1">
              <a:lnSpc>
                <a:spcPct val="115000"/>
              </a:lnSpc>
              <a:spcBef>
                <a:spcPts val="0"/>
              </a:spcBef>
              <a:spcAft>
                <a:spcPts val="0"/>
              </a:spcAft>
              <a:buClrTx/>
              <a:buSzPts val="1000"/>
              <a:buFont typeface="Arial" panose="020B0604020202020204" pitchFamily="34" charset="0"/>
              <a:buNone/>
              <a:tabLst/>
              <a:defRPr/>
            </a:pPr>
            <a:r>
              <a:rPr kumimoji="0" lang="en-US" sz="1600" b="0" i="1"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rPr>
              <a:t>Note: </a:t>
            </a:r>
          </a:p>
          <a:p>
            <a:pPr marR="0" lvl="0" algn="l" defTabSz="228600" rtl="0" eaLnBrk="1" fontAlgn="auto" latinLnBrk="0" hangingPunct="1">
              <a:lnSpc>
                <a:spcPct val="115000"/>
              </a:lnSpc>
              <a:spcBef>
                <a:spcPts val="0"/>
              </a:spcBef>
              <a:spcAft>
                <a:spcPts val="0"/>
              </a:spcAft>
              <a:buClrTx/>
              <a:buSzPts val="1000"/>
              <a:tabLst/>
              <a:defRPr/>
            </a:pPr>
            <a:r>
              <a:rPr kumimoji="0" lang="en-US" sz="1600" b="0" i="1"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rPr>
              <a:t>•	If you have access to certify for more than one facility, you can see all the facilities in the “Training facility” drop-down and can select which one the student is attending.  </a:t>
            </a:r>
          </a:p>
          <a:p>
            <a:pPr marR="0" lvl="0" algn="l" defTabSz="228600" rtl="0" eaLnBrk="1" fontAlgn="auto" latinLnBrk="0" hangingPunct="1">
              <a:lnSpc>
                <a:spcPct val="115000"/>
              </a:lnSpc>
              <a:spcBef>
                <a:spcPts val="0"/>
              </a:spcBef>
              <a:spcAft>
                <a:spcPts val="0"/>
              </a:spcAft>
              <a:buClrTx/>
              <a:buSzPts val="1000"/>
              <a:tabLst/>
              <a:defRPr/>
            </a:pPr>
            <a:r>
              <a:rPr kumimoji="0" lang="en-US" sz="1600" b="0" i="1"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rPr>
              <a:t>•	Enrollments can not be submitted more than 6 months in advance for Ch33 and 4 months for non-33 benefit types.</a:t>
            </a:r>
          </a:p>
          <a:p>
            <a:pPr marL="0" marR="0">
              <a:lnSpc>
                <a:spcPct val="115000"/>
              </a:lnSpc>
              <a:spcBef>
                <a:spcPts val="1200"/>
              </a:spcBef>
              <a:spcAft>
                <a:spcPts val="1200"/>
              </a:spcAft>
            </a:pPr>
            <a:endParaRPr lang="en-US" sz="14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800">
              <a:effectLst/>
              <a:ea typeface="MS Mincho" panose="02020609040205080304" pitchFamily="49" charset="-128"/>
            </a:endParaRPr>
          </a:p>
        </p:txBody>
      </p:sp>
      <p:pic>
        <p:nvPicPr>
          <p:cNvPr id="5" name="Picture 4" descr="Screenshot of the Enrollment Information section of the Add Undergrad Enrollment page. Rectangle highlights the Enrollment Name field.">
            <a:extLst>
              <a:ext uri="{FF2B5EF4-FFF2-40B4-BE49-F238E27FC236}">
                <a16:creationId xmlns:a16="http://schemas.microsoft.com/office/drawing/2014/main" id="{2C282165-128B-A434-4DEC-67ED4629CB02}"/>
              </a:ext>
            </a:extLst>
          </p:cNvPr>
          <p:cNvPicPr>
            <a:picLocks noChangeAspect="1"/>
          </p:cNvPicPr>
          <p:nvPr/>
        </p:nvPicPr>
        <p:blipFill>
          <a:blip r:embed="rId3"/>
          <a:stretch>
            <a:fillRect/>
          </a:stretch>
        </p:blipFill>
        <p:spPr>
          <a:xfrm>
            <a:off x="7477760" y="1592580"/>
            <a:ext cx="4333240" cy="3672840"/>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B6442AC7-7913-1BD5-6FEE-1F9E2E61290F}"/>
              </a:ext>
              <a:ext uri="{C183D7F6-B498-43B3-948B-1728B52AA6E4}">
                <adec:decorative xmlns:adec="http://schemas.microsoft.com/office/drawing/2017/decorative" val="1"/>
              </a:ext>
            </a:extLst>
          </p:cNvPr>
          <p:cNvSpPr/>
          <p:nvPr/>
        </p:nvSpPr>
        <p:spPr>
          <a:xfrm>
            <a:off x="7621387" y="2895600"/>
            <a:ext cx="3028950" cy="226695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Rectangle 1">
            <a:extLst>
              <a:ext uri="{FF2B5EF4-FFF2-40B4-BE49-F238E27FC236}">
                <a16:creationId xmlns:a16="http://schemas.microsoft.com/office/drawing/2014/main" id="{0A72C514-3643-65B6-9D79-40FCAD95A921}"/>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1A1D28"/>
          </a:solidFill>
          <a:ln w="28575">
            <a:solidFill>
              <a:srgbClr val="1A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4546571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6F70E01-6CC7-C3DA-FF0C-62625E7B1018}"/>
              </a:ext>
            </a:extLst>
          </p:cNvPr>
          <p:cNvSpPr txBox="1">
            <a:spLocks noGrp="1"/>
          </p:cNvSpPr>
          <p:nvPr>
            <p:ph type="title" idx="4294967295"/>
          </p:nvPr>
        </p:nvSpPr>
        <p:spPr>
          <a:xfrm>
            <a:off x="380999" y="376965"/>
            <a:ext cx="10722429"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rPr>
              <a:t>Add and Submit an Enrollment </a:t>
            </a:r>
            <a:r>
              <a:rPr kumimoji="0" lang="en-US" sz="3600" b="1" i="0" u="none" strike="noStrike" kern="1200" cap="none" spc="75" normalizeH="0" baseline="0" noProof="0">
                <a:ln>
                  <a:noFill/>
                </a:ln>
                <a:solidFill>
                  <a:schemeClr val="accent2"/>
                </a:solidFill>
                <a:effectLst/>
                <a:uLnTx/>
                <a:uFillTx/>
                <a:latin typeface="Calibri" panose="020F0502020204030204" pitchFamily="34" charset="0"/>
                <a:ea typeface="+mj-ea"/>
                <a:cs typeface="Calibri" panose="020F0502020204030204" pitchFamily="34" charset="0"/>
                <a:hlinkClick r:id="rId2" action="ppaction://hlinksldjump"/>
              </a:rPr>
              <a:t>– Credits and Tuition</a:t>
            </a:r>
            <a:endParaRPr kumimoji="0" lang="en-US" sz="3600" b="1" i="0" u="none" strike="noStrike" kern="1200" cap="none" spc="75" normalizeH="0" baseline="0" noProof="0">
              <a:ln>
                <a:noFill/>
              </a:ln>
              <a:solidFill>
                <a:schemeClr val="accent2"/>
              </a:solidFill>
              <a:effectLst/>
              <a:uLnTx/>
              <a:uFillTx/>
              <a:latin typeface="Calibri" panose="020F0502020204030204" pitchFamily="34" charset="0"/>
              <a:ea typeface="+mj-ea"/>
              <a:cs typeface="Calibri" panose="020F0502020204030204" pitchFamily="34" charset="0"/>
              <a:hlinkClick r:id="rId3"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219976"/>
            <a:ext cx="7202557" cy="4570479"/>
          </a:xfrm>
        </p:spPr>
        <p:txBody>
          <a:bodyPr vert="horz" lIns="0" tIns="0" rIns="0" bIns="0" rtlCol="0" anchor="t">
            <a:noAutofit/>
          </a:bodyPr>
          <a:lstStyle/>
          <a:p>
            <a:pPr marL="514350" indent="-514350">
              <a:lnSpc>
                <a:spcPct val="115000"/>
              </a:lnSpc>
              <a:spcBef>
                <a:spcPts val="1200"/>
              </a:spcBef>
              <a:buFont typeface="+mj-lt"/>
              <a:buAutoNum type="alphaLcParenR" startAt="2"/>
            </a:pPr>
            <a:r>
              <a:rPr lang="en-US" sz="2800">
                <a:effectLst/>
                <a:latin typeface="Calibri"/>
                <a:ea typeface="Times New Roman" panose="02020603050405020304" pitchFamily="18" charset="0"/>
                <a:cs typeface="Calibri"/>
              </a:rPr>
              <a:t>Input the student’s “</a:t>
            </a:r>
            <a:r>
              <a:rPr lang="en-US" sz="2800" b="1">
                <a:latin typeface="Calibri"/>
                <a:ea typeface="Times New Roman" panose="02020603050405020304" pitchFamily="18" charset="0"/>
                <a:cs typeface="Calibri"/>
              </a:rPr>
              <a:t>Credit</a:t>
            </a:r>
            <a:r>
              <a:rPr lang="en-US" sz="2800">
                <a:latin typeface="Calibri"/>
                <a:ea typeface="Times New Roman" panose="02020603050405020304" pitchFamily="18" charset="0"/>
                <a:cs typeface="Calibri"/>
              </a:rPr>
              <a:t>”</a:t>
            </a:r>
            <a:r>
              <a:rPr lang="en-US" sz="2800" b="1">
                <a:latin typeface="Calibri"/>
                <a:ea typeface="Times New Roman" panose="02020603050405020304" pitchFamily="18" charset="0"/>
                <a:cs typeface="Calibri"/>
              </a:rPr>
              <a:t> </a:t>
            </a:r>
            <a:r>
              <a:rPr lang="en-US" sz="2800">
                <a:latin typeface="Calibri"/>
                <a:ea typeface="Times New Roman" panose="02020603050405020304" pitchFamily="18" charset="0"/>
                <a:cs typeface="Calibri"/>
              </a:rPr>
              <a:t>information. Refer</a:t>
            </a:r>
            <a:r>
              <a:rPr lang="en-US" sz="2800">
                <a:effectLst/>
                <a:latin typeface="Calibri"/>
                <a:ea typeface="Times New Roman" panose="02020603050405020304" pitchFamily="18" charset="0"/>
                <a:cs typeface="Calibri"/>
              </a:rPr>
              <a:t> to the number of residential or classroom credits taken</a:t>
            </a:r>
            <a:r>
              <a:rPr lang="en-US" sz="2800">
                <a:latin typeface="Calibri"/>
                <a:ea typeface="Times New Roman" panose="02020603050405020304" pitchFamily="18" charset="0"/>
                <a:cs typeface="Calibri"/>
              </a:rPr>
              <a:t> to populate the corresponding fields</a:t>
            </a:r>
            <a:r>
              <a:rPr lang="en-US" sz="2800">
                <a:effectLst/>
                <a:latin typeface="Calibri"/>
                <a:ea typeface="Times New Roman" panose="02020603050405020304" pitchFamily="18" charset="0"/>
                <a:cs typeface="Calibri"/>
              </a:rPr>
              <a:t>. </a:t>
            </a:r>
            <a:r>
              <a:rPr lang="en-US" sz="2800">
                <a:latin typeface="Calibri"/>
                <a:ea typeface="Times New Roman" panose="02020603050405020304" pitchFamily="18" charset="0"/>
                <a:cs typeface="Calibri"/>
              </a:rPr>
              <a:t>I</a:t>
            </a:r>
            <a:r>
              <a:rPr lang="en-US" sz="2800">
                <a:effectLst/>
                <a:latin typeface="Calibri"/>
                <a:ea typeface="Times New Roman" panose="02020603050405020304" pitchFamily="18" charset="0"/>
                <a:cs typeface="Calibri"/>
              </a:rPr>
              <a:t>f WEAMS indicates the school is online only, these fields are disabled.</a:t>
            </a:r>
          </a:p>
          <a:p>
            <a:pPr>
              <a:spcBef>
                <a:spcPts val="1200"/>
              </a:spcBef>
            </a:pPr>
            <a:r>
              <a:rPr lang="en-US" sz="1600" i="1">
                <a:effectLst/>
                <a:ea typeface="Times New Roman" panose="02020603050405020304" pitchFamily="18" charset="0"/>
              </a:rPr>
              <a:t>Note:</a:t>
            </a:r>
          </a:p>
          <a:p>
            <a:pPr marR="0" lvl="0" algn="l" defTabSz="228600" rtl="0" eaLnBrk="1" fontAlgn="auto" latinLnBrk="0" hangingPunct="1">
              <a:spcBef>
                <a:spcPts val="0"/>
              </a:spcBef>
              <a:spcAft>
                <a:spcPts val="0"/>
              </a:spcAft>
              <a:buClrTx/>
              <a:buSzPts val="1000"/>
              <a:tabLst/>
              <a:defRPr/>
            </a:pPr>
            <a:r>
              <a:rPr kumimoji="0" lang="en-US" sz="1600" b="0" i="0" u="none" strike="noStrike" kern="1200" cap="none" spc="0" normalizeH="0" baseline="0" noProof="0">
                <a:ln>
                  <a:noFill/>
                </a:ln>
                <a:solidFill>
                  <a:srgbClr val="000000"/>
                </a:solidFill>
                <a:effectLst/>
                <a:uLnTx/>
                <a:uFillTx/>
                <a:latin typeface="Calibri"/>
                <a:ea typeface="MS Mincho"/>
                <a:cs typeface="Calibri"/>
              </a:rPr>
              <a:t>• </a:t>
            </a:r>
            <a:r>
              <a:rPr kumimoji="0" lang="en-US" sz="1600" b="0" i="1" u="none" strike="noStrike" kern="1200" cap="none" spc="0" normalizeH="0" baseline="0" noProof="0">
                <a:ln>
                  <a:noFill/>
                </a:ln>
                <a:solidFill>
                  <a:srgbClr val="000000"/>
                </a:solidFill>
                <a:effectLst/>
                <a:uLnTx/>
                <a:uFillTx/>
                <a:latin typeface="Calibri"/>
                <a:ea typeface="MS Mincho"/>
                <a:cs typeface="Calibri"/>
              </a:rPr>
              <a:t>Online credits refer to the number of distance (online or non-classroom) credits taken during the term.</a:t>
            </a:r>
            <a:endParaRPr lang="en-US" sz="1600" b="0" i="1" u="none" strike="noStrike" kern="1200" cap="none" spc="0" normalizeH="0" baseline="0" noProof="0">
              <a:ln>
                <a:noFill/>
              </a:ln>
              <a:solidFill>
                <a:srgbClr val="000000"/>
              </a:solidFill>
              <a:effectLst/>
              <a:uLnTx/>
              <a:uFillTx/>
              <a:latin typeface="Calibri"/>
              <a:ea typeface="MS Mincho"/>
              <a:cs typeface="Calibri"/>
            </a:endParaRPr>
          </a:p>
          <a:p>
            <a:pPr marR="0" lvl="0" algn="l" defTabSz="228600" rtl="0" eaLnBrk="1" fontAlgn="auto" latinLnBrk="0" hangingPunct="1">
              <a:spcBef>
                <a:spcPts val="0"/>
              </a:spcBef>
              <a:spcAft>
                <a:spcPts val="0"/>
              </a:spcAft>
              <a:buClrTx/>
              <a:buSzPts val="1000"/>
              <a:tabLst/>
              <a:defRPr/>
            </a:pPr>
            <a:r>
              <a:rPr kumimoji="0" lang="en-US" sz="1600" b="0" i="1" u="none" strike="noStrike" kern="1200" cap="none" spc="0" normalizeH="0" baseline="0" noProof="0">
                <a:ln>
                  <a:noFill/>
                </a:ln>
                <a:solidFill>
                  <a:srgbClr val="000000"/>
                </a:solidFill>
                <a:effectLst/>
                <a:uLnTx/>
                <a:uFillTx/>
                <a:latin typeface="Calibri"/>
                <a:ea typeface="MS Mincho"/>
                <a:cs typeface="Calibri"/>
              </a:rPr>
              <a:t>•	Clock Hours refer to the number of clock hours taken per week and are typically found in NCD programs, internships, and externships.</a:t>
            </a:r>
            <a:endParaRPr lang="en-US" sz="1600" b="0" i="1" u="none" strike="noStrike" kern="1200" cap="none" spc="0" normalizeH="0" baseline="0" noProof="0">
              <a:ln>
                <a:noFill/>
              </a:ln>
              <a:solidFill>
                <a:srgbClr val="000000"/>
              </a:solidFill>
              <a:effectLst/>
              <a:uLnTx/>
              <a:uFillTx/>
              <a:latin typeface="Calibri"/>
              <a:ea typeface="MS Mincho"/>
              <a:cs typeface="Calibri"/>
            </a:endParaRPr>
          </a:p>
          <a:p>
            <a:pPr marR="0" lvl="0" algn="l" defTabSz="228600" rtl="0" eaLnBrk="1" fontAlgn="auto" latinLnBrk="0" hangingPunct="1">
              <a:spcBef>
                <a:spcPts val="0"/>
              </a:spcBef>
              <a:spcAft>
                <a:spcPts val="0"/>
              </a:spcAft>
              <a:buClrTx/>
              <a:buSzPts val="1000"/>
              <a:tabLst/>
              <a:defRPr/>
            </a:pPr>
            <a:r>
              <a:rPr kumimoji="0" lang="en-US" sz="1600" b="0" i="1" u="none" strike="noStrike" kern="1200" cap="none" spc="0" normalizeH="0" baseline="0" noProof="0">
                <a:ln>
                  <a:noFill/>
                </a:ln>
                <a:solidFill>
                  <a:srgbClr val="000000"/>
                </a:solidFill>
                <a:effectLst/>
                <a:uLnTx/>
                <a:uFillTx/>
                <a:latin typeface="Calibri"/>
                <a:ea typeface="MS Mincho"/>
                <a:cs typeface="Calibri"/>
              </a:rPr>
              <a:t>•	Remedial/Deficiency refers to the number of remedial or deficiency credits taken during a term.</a:t>
            </a:r>
          </a:p>
          <a:p>
            <a:pPr>
              <a:spcAft>
                <a:spcPts val="0"/>
              </a:spcAft>
              <a:buSzPts val="1000"/>
              <a:defRPr/>
            </a:pPr>
            <a:r>
              <a:rPr kumimoji="0" lang="en-US" sz="1600" b="0" i="1" u="none" strike="noStrike" kern="1200" cap="none" spc="0" normalizeH="0" baseline="0" noProof="0">
                <a:ln>
                  <a:noFill/>
                </a:ln>
                <a:solidFill>
                  <a:srgbClr val="000000"/>
                </a:solidFill>
                <a:effectLst/>
                <a:uLnTx/>
                <a:uFillTx/>
                <a:latin typeface="Calibri"/>
                <a:ea typeface="MS Mincho"/>
                <a:cs typeface="Calibri"/>
              </a:rPr>
              <a:t>•	</a:t>
            </a:r>
            <a:r>
              <a:rPr kumimoji="0" lang="en-US" sz="1600" b="0" i="1" u="none" strike="noStrike" kern="1200" cap="none" spc="0" normalizeH="0" baseline="0" noProof="0">
                <a:ln>
                  <a:noFill/>
                </a:ln>
                <a:solidFill>
                  <a:srgbClr val="000000"/>
                </a:solidFill>
                <a:effectLst/>
                <a:uLnTx/>
                <a:uFillTx/>
                <a:ea typeface="MS Mincho" panose="02020609040205080304" pitchFamily="49" charset="-128"/>
              </a:rPr>
              <a:t>A warning message will appear if users fail </a:t>
            </a:r>
            <a:r>
              <a:rPr lang="en-US" sz="1600" i="1">
                <a:solidFill>
                  <a:srgbClr val="000000"/>
                </a:solidFill>
                <a:ea typeface="MS Mincho" panose="02020609040205080304" pitchFamily="49" charset="-128"/>
              </a:rPr>
              <a:t>to enter at </a:t>
            </a:r>
            <a:r>
              <a:rPr kumimoji="0" lang="en-US" sz="1600" b="0" i="1" u="none" strike="noStrike" kern="1200" cap="none" spc="0" normalizeH="0" baseline="0" noProof="0">
                <a:ln>
                  <a:noFill/>
                </a:ln>
                <a:solidFill>
                  <a:srgbClr val="000000"/>
                </a:solidFill>
                <a:effectLst/>
                <a:uLnTx/>
                <a:uFillTx/>
                <a:ea typeface="MS Mincho" panose="02020609040205080304" pitchFamily="49" charset="-128"/>
              </a:rPr>
              <a:t>least one hour type with a value greater than zero.</a:t>
            </a:r>
            <a:endParaRPr lang="en-US" sz="1600" b="1" i="1" u="sng">
              <a:solidFill>
                <a:srgbClr val="00427A"/>
              </a:solidFill>
              <a:effectLst/>
              <a:ea typeface="Times New Roman" panose="02020603050405020304" pitchFamily="18" charset="0"/>
            </a:endParaRPr>
          </a:p>
          <a:p>
            <a:pPr marL="0" marR="0" lvl="0" indent="0" algn="l" defTabSz="228600" rtl="0" eaLnBrk="1" fontAlgn="auto" latinLnBrk="0" hangingPunct="1">
              <a:lnSpc>
                <a:spcPct val="115000"/>
              </a:lnSpc>
              <a:spcBef>
                <a:spcPts val="0"/>
              </a:spcBef>
              <a:spcAft>
                <a:spcPts val="0"/>
              </a:spcAft>
              <a:buClrTx/>
              <a:buSzPts val="1000"/>
              <a:buFont typeface="Arial" panose="020B0604020202020204" pitchFamily="34" charset="0"/>
              <a:buNone/>
              <a:tabLst/>
              <a:defRPr/>
            </a:pPr>
            <a:endParaRPr lang="en-US" sz="1600" b="0" i="1" u="none" strike="noStrike" kern="1200" cap="none" spc="0" normalizeH="0" baseline="0" noProof="0">
              <a:ln>
                <a:noFill/>
              </a:ln>
              <a:solidFill>
                <a:srgbClr val="000000"/>
              </a:solidFill>
              <a:effectLst/>
              <a:uLnTx/>
              <a:uFillTx/>
              <a:latin typeface="Calibri"/>
              <a:ea typeface="MS Mincho"/>
              <a:cs typeface="Calibri"/>
            </a:endParaRPr>
          </a:p>
          <a:p>
            <a:pPr marL="0" marR="0" lvl="0" indent="0" algn="l" defTabSz="228600" rtl="0" eaLnBrk="1" fontAlgn="auto" latinLnBrk="0" hangingPunct="1">
              <a:lnSpc>
                <a:spcPct val="115000"/>
              </a:lnSpc>
              <a:spcBef>
                <a:spcPts val="0"/>
              </a:spcBef>
              <a:spcAft>
                <a:spcPts val="0"/>
              </a:spcAft>
              <a:buClrTx/>
              <a:buSzPts val="1000"/>
              <a:buFont typeface="Arial" panose="020B0604020202020204" pitchFamily="34" charset="0"/>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endParaRPr>
          </a:p>
          <a:p>
            <a:pPr marL="0" marR="0">
              <a:lnSpc>
                <a:spcPct val="115000"/>
              </a:lnSpc>
              <a:spcBef>
                <a:spcPts val="1200"/>
              </a:spcBef>
              <a:spcAft>
                <a:spcPts val="1200"/>
              </a:spcAft>
            </a:pPr>
            <a:endParaRPr lang="en-US" sz="24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4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4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400">
              <a:effectLst/>
              <a:ea typeface="MS Mincho" panose="02020609040205080304" pitchFamily="49" charset="-128"/>
            </a:endParaRPr>
          </a:p>
        </p:txBody>
      </p:sp>
      <p:pic>
        <p:nvPicPr>
          <p:cNvPr id="5" name="Picture 4" descr="Screenshot of the Credits and Tuition section. Rectangles highlights the Resident Credits, Online Credits, Clock Hours, Remedial/Deficiency credits and the Tuition and Fees amount fields.">
            <a:extLst>
              <a:ext uri="{FF2B5EF4-FFF2-40B4-BE49-F238E27FC236}">
                <a16:creationId xmlns:a16="http://schemas.microsoft.com/office/drawing/2014/main" id="{A4EF06F7-3163-3B34-10D5-B6AF3E9169AA}"/>
              </a:ext>
            </a:extLst>
          </p:cNvPr>
          <p:cNvPicPr>
            <a:picLocks noChangeAspect="1"/>
          </p:cNvPicPr>
          <p:nvPr/>
        </p:nvPicPr>
        <p:blipFill rotWithShape="1">
          <a:blip r:embed="rId4"/>
          <a:srcRect r="24400"/>
          <a:stretch/>
        </p:blipFill>
        <p:spPr>
          <a:xfrm>
            <a:off x="7820592" y="1660718"/>
            <a:ext cx="4264035" cy="4229128"/>
          </a:xfrm>
          <a:prstGeom prst="rect">
            <a:avLst/>
          </a:prstGeom>
          <a:ln>
            <a:solidFill>
              <a:schemeClr val="tx1"/>
            </a:solidFill>
          </a:ln>
        </p:spPr>
      </p:pic>
      <p:sp>
        <p:nvSpPr>
          <p:cNvPr id="8" name="Rectangle 7">
            <a:extLst>
              <a:ext uri="{FF2B5EF4-FFF2-40B4-BE49-F238E27FC236}">
                <a16:creationId xmlns:a16="http://schemas.microsoft.com/office/drawing/2014/main" id="{F33FA2C3-0E88-312A-E109-8A30C2A6EA5C}"/>
              </a:ext>
              <a:ext uri="{C183D7F6-B498-43B3-948B-1728B52AA6E4}">
                <adec:decorative xmlns:adec="http://schemas.microsoft.com/office/drawing/2017/decorative" val="1"/>
              </a:ext>
            </a:extLst>
          </p:cNvPr>
          <p:cNvSpPr/>
          <p:nvPr/>
        </p:nvSpPr>
        <p:spPr>
          <a:xfrm>
            <a:off x="8165592" y="2295525"/>
            <a:ext cx="3771899" cy="270510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Rounded Corners 9" descr="Return to table of contents button.">
            <a:hlinkClick r:id="rId5"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81385859-F20F-93F7-2BFB-31EBA467A231}"/>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1A1D28"/>
          </a:solidFill>
          <a:ln w="28575">
            <a:solidFill>
              <a:srgbClr val="1A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4959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0F1D8E7-16DE-93C5-22C7-3550E83DA8F8}"/>
              </a:ext>
            </a:extLst>
          </p:cNvPr>
          <p:cNvSpPr txBox="1">
            <a:spLocks noGrp="1"/>
          </p:cNvSpPr>
          <p:nvPr>
            <p:ph type="title" idx="4294967295"/>
          </p:nvPr>
        </p:nvSpPr>
        <p:spPr>
          <a:xfrm>
            <a:off x="381000" y="381000"/>
            <a:ext cx="10283687"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Create an ID.me Account Cont’d</a:t>
            </a:r>
            <a:r>
              <a:rPr lang="en-US" spc="75">
                <a:solidFill>
                  <a:srgbClr val="00427A"/>
                </a:solidFill>
                <a:latin typeface="Calibri"/>
                <a:cs typeface="Calibri"/>
                <a:hlinkClick r:id="rId2" action="ppaction://hlinksldjump"/>
              </a:rPr>
              <a:t> 2</a:t>
            </a:r>
            <a:endParaRPr kumimoji="0" lang="en-US" sz="6000" b="1" i="0" u="none" strike="noStrike" kern="1200" cap="none" spc="0" normalizeH="0" baseline="0" noProof="0">
              <a:ln>
                <a:noFill/>
              </a:ln>
              <a:solidFill>
                <a:schemeClr val="accent2"/>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3" name="Content Placeholder 2">
            <a:extLst>
              <a:ext uri="{FF2B5EF4-FFF2-40B4-BE49-F238E27FC236}">
                <a16:creationId xmlns:a16="http://schemas.microsoft.com/office/drawing/2014/main" id="{2FE295F2-9E5A-74A5-9BD4-FF2BB3720B20}"/>
              </a:ext>
            </a:extLst>
          </p:cNvPr>
          <p:cNvSpPr>
            <a:spLocks noGrp="1"/>
          </p:cNvSpPr>
          <p:nvPr>
            <p:ph sz="quarter" idx="10"/>
          </p:nvPr>
        </p:nvSpPr>
        <p:spPr>
          <a:xfrm>
            <a:off x="164428" y="1371601"/>
            <a:ext cx="5931572" cy="4940300"/>
          </a:xfrm>
        </p:spPr>
        <p:txBody>
          <a:bodyPr vert="horz" lIns="0" tIns="0" rIns="0" bIns="0" rtlCol="0" anchor="t">
            <a:noAutofit/>
          </a:bodyPr>
          <a:lstStyle/>
          <a:p>
            <a:pPr marL="742950" marR="0" indent="-514350">
              <a:spcBef>
                <a:spcPts val="600"/>
              </a:spcBef>
              <a:spcAft>
                <a:spcPts val="0"/>
              </a:spcAft>
              <a:buFont typeface="+mj-lt"/>
              <a:buAutoNum type="arabicPeriod" startAt="4"/>
            </a:pPr>
            <a:r>
              <a:rPr lang="en-US" sz="2800">
                <a:latin typeface="Calibri"/>
                <a:ea typeface="MS Mincho"/>
                <a:cs typeface="Calibri"/>
              </a:rPr>
              <a:t>Open the email from ID.me and select the “</a:t>
            </a:r>
            <a:r>
              <a:rPr lang="en-US" sz="2800" b="1">
                <a:latin typeface="Calibri"/>
                <a:ea typeface="MS Mincho"/>
                <a:cs typeface="Calibri"/>
              </a:rPr>
              <a:t>Confirm your email</a:t>
            </a:r>
            <a:r>
              <a:rPr lang="en-US" sz="2800">
                <a:latin typeface="Calibri"/>
                <a:ea typeface="MS Mincho"/>
                <a:cs typeface="Calibri"/>
              </a:rPr>
              <a:t>” button. </a:t>
            </a:r>
            <a:r>
              <a:rPr lang="en-US" sz="2800">
                <a:effectLst/>
                <a:latin typeface="Calibri"/>
                <a:ea typeface="MS Mincho"/>
                <a:cs typeface="Calibri"/>
              </a:rPr>
              <a:t>This directs you to set up multi-factor authentication.  </a:t>
            </a:r>
          </a:p>
          <a:p>
            <a:endParaRPr lang="en-US" sz="3600"/>
          </a:p>
        </p:txBody>
      </p:sp>
      <p:pic>
        <p:nvPicPr>
          <p:cNvPr id="4" name="Picture 3" descr="Welcome to ID.me email sent to your email for confirmation.">
            <a:extLst>
              <a:ext uri="{FF2B5EF4-FFF2-40B4-BE49-F238E27FC236}">
                <a16:creationId xmlns:a16="http://schemas.microsoft.com/office/drawing/2014/main" id="{2E2C1AAC-B6A3-6051-14C5-B58BC0A1505F}"/>
              </a:ext>
            </a:extLst>
          </p:cNvPr>
          <p:cNvPicPr>
            <a:picLocks noChangeAspect="1"/>
          </p:cNvPicPr>
          <p:nvPr/>
        </p:nvPicPr>
        <p:blipFill rotWithShape="1">
          <a:blip r:embed="rId3">
            <a:extLst>
              <a:ext uri="{28A0092B-C50C-407E-A947-70E740481C1C}">
                <a14:useLocalDpi xmlns:a14="http://schemas.microsoft.com/office/drawing/2010/main" val="0"/>
              </a:ext>
            </a:extLst>
          </a:blip>
          <a:srcRect t="10032" b="8882"/>
          <a:stretch/>
        </p:blipFill>
        <p:spPr bwMode="auto">
          <a:xfrm>
            <a:off x="8013942" y="1371600"/>
            <a:ext cx="2660015" cy="4663440"/>
          </a:xfrm>
          <a:prstGeom prst="rect">
            <a:avLst/>
          </a:prstGeom>
          <a:noFill/>
          <a:ln>
            <a:solidFill>
              <a:schemeClr val="tx1"/>
            </a:solid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6A84C3E9-6882-95F7-2BE9-EEB00FF8EE27}"/>
              </a:ext>
              <a:ext uri="{C183D7F6-B498-43B3-948B-1728B52AA6E4}">
                <adec:decorative xmlns:adec="http://schemas.microsoft.com/office/drawing/2017/decorative" val="1"/>
              </a:ext>
            </a:extLst>
          </p:cNvPr>
          <p:cNvSpPr/>
          <p:nvPr/>
        </p:nvSpPr>
        <p:spPr>
          <a:xfrm>
            <a:off x="8618741" y="1598877"/>
            <a:ext cx="1075055" cy="16764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8DD2E593-0A97-B675-4341-F00DB0931D9D}"/>
              </a:ext>
              <a:ext uri="{C183D7F6-B498-43B3-948B-1728B52AA6E4}">
                <adec:decorative xmlns:adec="http://schemas.microsoft.com/office/drawing/2017/decorative" val="1"/>
              </a:ext>
            </a:extLst>
          </p:cNvPr>
          <p:cNvSpPr/>
          <p:nvPr/>
        </p:nvSpPr>
        <p:spPr>
          <a:xfrm>
            <a:off x="8451665" y="4886325"/>
            <a:ext cx="1790700" cy="526521"/>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Rectangle: Rounded Corners 5" descr="Return to table of contents button.">
            <a:hlinkClick r:id="rId4" action="ppaction://hlinksldjump"/>
            <a:extLst>
              <a:ext uri="{FF2B5EF4-FFF2-40B4-BE49-F238E27FC236}">
                <a16:creationId xmlns:a16="http://schemas.microsoft.com/office/drawing/2014/main" id="{0DCD6369-0A42-E90D-D12F-561245F8982C}"/>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Tree>
    <p:extLst>
      <p:ext uri="{BB962C8B-B14F-4D97-AF65-F5344CB8AC3E}">
        <p14:creationId xmlns:p14="http://schemas.microsoft.com/office/powerpoint/2010/main" val="379641135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CF49352-7F2A-2AB5-8FD6-33D8E5382044}"/>
              </a:ext>
            </a:extLst>
          </p:cNvPr>
          <p:cNvSpPr txBox="1">
            <a:spLocks noGrp="1"/>
          </p:cNvSpPr>
          <p:nvPr>
            <p:ph type="title" idx="4294967295"/>
          </p:nvPr>
        </p:nvSpPr>
        <p:spPr>
          <a:xfrm>
            <a:off x="381000" y="381000"/>
            <a:ext cx="10609217"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85000"/>
              </a:lnSpc>
              <a:spcBef>
                <a:spcPts val="0"/>
              </a:spcBef>
              <a:defRPr/>
            </a:pPr>
            <a:r>
              <a:rPr kumimoji="0" lang="en-US" sz="3600" b="1" i="0" u="none" strike="noStrike" kern="1200" cap="none" spc="75" normalizeH="0" baseline="0" noProof="0">
                <a:ln>
                  <a:noFill/>
                </a:ln>
                <a:solidFill>
                  <a:srgbClr val="0E7BBA"/>
                </a:solidFill>
                <a:effectLst/>
                <a:uLnTx/>
                <a:uFillTx/>
                <a:latin typeface="Calibri"/>
                <a:cs typeface="Calibri"/>
                <a:hlinkClick r:id="rId2" action="ppaction://hlinksldjump">
                  <a:extLst>
                    <a:ext uri="{A12FA001-AC4F-418D-AE19-62706E023703}">
                      <ahyp:hlinkClr xmlns:ahyp="http://schemas.microsoft.com/office/drawing/2018/hyperlinkcolor" val="tx"/>
                    </a:ext>
                  </a:extLst>
                </a:hlinkClick>
              </a:rPr>
              <a:t>Add and Submit an Enrollment – Credits and Tuition</a:t>
            </a: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 Cont'd</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hlinkClick r:id="rId3" action="ppaction://hlinksldjump">
                <a:extLst>
                  <a:ext uri="{A12FA001-AC4F-418D-AE19-62706E023703}">
                    <ahyp:hlinkClr xmlns:ahyp="http://schemas.microsoft.com/office/drawing/2018/hyperlinkcolor" val="tx"/>
                  </a:ext>
                </a:extLst>
              </a:hlinkClick>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71601"/>
            <a:ext cx="5611427" cy="4473282"/>
          </a:xfrm>
        </p:spPr>
        <p:txBody>
          <a:bodyPr/>
          <a:lstStyle/>
          <a:p>
            <a:pPr marL="514350" marR="0" indent="-514350">
              <a:lnSpc>
                <a:spcPct val="115000"/>
              </a:lnSpc>
              <a:spcAft>
                <a:spcPts val="0"/>
              </a:spcAft>
              <a:buFont typeface="+mj-lt"/>
              <a:buAutoNum type="alphaLcParenR" startAt="3"/>
            </a:pPr>
            <a:r>
              <a:rPr lang="en-US" sz="2800">
                <a:effectLst/>
                <a:ea typeface="Times New Roman" panose="02020603050405020304" pitchFamily="18" charset="0"/>
              </a:rPr>
              <a:t>Input the student’s “</a:t>
            </a:r>
            <a:r>
              <a:rPr lang="en-US" sz="2800" b="1">
                <a:effectLst/>
                <a:ea typeface="Times New Roman" panose="02020603050405020304" pitchFamily="18" charset="0"/>
              </a:rPr>
              <a:t>Tuition &amp; Fees amount</a:t>
            </a:r>
            <a:r>
              <a:rPr lang="en-US" sz="2800">
                <a:effectLst/>
                <a:ea typeface="Times New Roman" panose="02020603050405020304" pitchFamily="18" charset="0"/>
              </a:rPr>
              <a:t>”.</a:t>
            </a:r>
          </a:p>
          <a:p>
            <a:pPr marR="0">
              <a:lnSpc>
                <a:spcPct val="115000"/>
              </a:lnSpc>
              <a:spcAft>
                <a:spcPts val="0"/>
              </a:spcAft>
            </a:pPr>
            <a:endParaRPr lang="en-US" sz="2800">
              <a:effectLst/>
              <a:ea typeface="Times New Roman" panose="02020603050405020304" pitchFamily="18" charset="0"/>
            </a:endParaRPr>
          </a:p>
          <a:p>
            <a:pPr marR="0">
              <a:lnSpc>
                <a:spcPct val="115000"/>
              </a:lnSpc>
              <a:spcAft>
                <a:spcPts val="0"/>
              </a:spcAft>
            </a:pPr>
            <a:r>
              <a:rPr lang="en-US" i="1">
                <a:ea typeface="Times New Roman" panose="02020603050405020304" pitchFamily="18" charset="0"/>
              </a:rPr>
              <a:t>Note: </a:t>
            </a:r>
          </a:p>
          <a:p>
            <a:pPr marL="342900" marR="0" indent="-342900">
              <a:lnSpc>
                <a:spcPct val="115000"/>
              </a:lnSpc>
              <a:spcAft>
                <a:spcPts val="0"/>
              </a:spcAft>
              <a:buFont typeface="Arial" panose="020B0604020202020204" pitchFamily="34" charset="0"/>
              <a:buChar char="•"/>
            </a:pPr>
            <a:r>
              <a:rPr lang="en-US" i="1">
                <a:effectLst/>
                <a:ea typeface="Times New Roman" panose="02020603050405020304" pitchFamily="18" charset="0"/>
              </a:rPr>
              <a:t>"</a:t>
            </a:r>
            <a:r>
              <a:rPr lang="en-US" b="1" i="1">
                <a:effectLst/>
                <a:ea typeface="Times New Roman" panose="02020603050405020304" pitchFamily="18" charset="0"/>
              </a:rPr>
              <a:t>Net</a:t>
            </a:r>
            <a:r>
              <a:rPr lang="en-US" i="1">
                <a:effectLst/>
                <a:ea typeface="Times New Roman" panose="02020603050405020304" pitchFamily="18" charset="0"/>
              </a:rPr>
              <a:t>" T&amp;F should be entered for all Chapter 33 students. If T&amp;F are required for a non-Chapter 33 student, "</a:t>
            </a:r>
            <a:r>
              <a:rPr lang="en-US" b="1" i="1">
                <a:effectLst/>
                <a:ea typeface="Times New Roman" panose="02020603050405020304" pitchFamily="18" charset="0"/>
              </a:rPr>
              <a:t>Charged</a:t>
            </a:r>
            <a:r>
              <a:rPr lang="en-US" i="1">
                <a:effectLst/>
                <a:ea typeface="Times New Roman" panose="02020603050405020304" pitchFamily="18" charset="0"/>
              </a:rPr>
              <a:t>" T&amp;F should be entered. </a:t>
            </a:r>
          </a:p>
          <a:p>
            <a:pPr marL="342900" marR="0" indent="-342900">
              <a:lnSpc>
                <a:spcPct val="115000"/>
              </a:lnSpc>
              <a:spcAft>
                <a:spcPts val="0"/>
              </a:spcAft>
              <a:buFont typeface="Arial" panose="020B0604020202020204" pitchFamily="34" charset="0"/>
              <a:buChar char="•"/>
            </a:pPr>
            <a:r>
              <a:rPr lang="en-US" i="1">
                <a:effectLst/>
                <a:ea typeface="Times New Roman" panose="02020603050405020304" pitchFamily="18" charset="0"/>
              </a:rPr>
              <a:t>EM will automatically insert a remark regarding foreign currency when the student is being certified at a foreign school (This is determined by the last 2 digits of the facility code). </a:t>
            </a:r>
            <a:endParaRPr lang="en-US" b="1" u="sng">
              <a:solidFill>
                <a:srgbClr val="00427A"/>
              </a:solidFill>
              <a:effectLst/>
              <a:ea typeface="Times New Roman" panose="02020603050405020304" pitchFamily="18" charset="0"/>
            </a:endParaRPr>
          </a:p>
          <a:p>
            <a:pPr marL="342900" marR="0" indent="-342900">
              <a:lnSpc>
                <a:spcPct val="115000"/>
              </a:lnSpc>
              <a:spcAft>
                <a:spcPts val="0"/>
              </a:spcAft>
              <a:buFont typeface="Arial" panose="020B0604020202020204" pitchFamily="34" charset="0"/>
              <a:buChar char="•"/>
            </a:pPr>
            <a:endParaRPr lang="en-US" i="1">
              <a:effectLst/>
              <a:ea typeface="Times New Roman" panose="02020603050405020304" pitchFamily="18" charset="0"/>
            </a:endParaRPr>
          </a:p>
          <a:p>
            <a:pPr marL="0" marR="0">
              <a:lnSpc>
                <a:spcPct val="115000"/>
              </a:lnSpc>
              <a:spcBef>
                <a:spcPts val="1200"/>
              </a:spcBef>
              <a:spcAft>
                <a:spcPts val="1200"/>
              </a:spcAft>
            </a:pPr>
            <a:endParaRPr lang="en-US" sz="2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800">
              <a:effectLst/>
              <a:ea typeface="MS Mincho" panose="02020609040205080304" pitchFamily="49" charset="-128"/>
            </a:endParaRPr>
          </a:p>
        </p:txBody>
      </p:sp>
      <p:pic>
        <p:nvPicPr>
          <p:cNvPr id="3" name="Picture 2" descr="Screenshot of the Credits and Tuition section. Rectangles highlights the Resident Credits, Online Credits, Clock Hours, Remedial/Deficiency credits and the Tuition and Fees amount fields.">
            <a:extLst>
              <a:ext uri="{FF2B5EF4-FFF2-40B4-BE49-F238E27FC236}">
                <a16:creationId xmlns:a16="http://schemas.microsoft.com/office/drawing/2014/main" id="{B87BC19A-170E-7508-63C9-8FDBF0DB9F96}"/>
              </a:ext>
            </a:extLst>
          </p:cNvPr>
          <p:cNvPicPr>
            <a:picLocks noChangeAspect="1"/>
          </p:cNvPicPr>
          <p:nvPr/>
        </p:nvPicPr>
        <p:blipFill>
          <a:blip r:embed="rId4"/>
          <a:stretch>
            <a:fillRect/>
          </a:stretch>
        </p:blipFill>
        <p:spPr>
          <a:xfrm>
            <a:off x="6170696" y="1615754"/>
            <a:ext cx="5640304" cy="4229128"/>
          </a:xfrm>
          <a:prstGeom prst="rect">
            <a:avLst/>
          </a:prstGeom>
          <a:ln>
            <a:solidFill>
              <a:schemeClr val="tx1"/>
            </a:solidFill>
          </a:ln>
        </p:spPr>
      </p:pic>
      <p:sp>
        <p:nvSpPr>
          <p:cNvPr id="10" name="Rectangle: Rounded Corners 9" descr="Return to table of contents button.">
            <a:hlinkClick r:id="rId5"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38C77F47-0012-5E56-4D6E-225CEA2F4B93}"/>
              </a:ext>
              <a:ext uri="{C183D7F6-B498-43B3-948B-1728B52AA6E4}">
                <adec:decorative xmlns:adec="http://schemas.microsoft.com/office/drawing/2017/decorative" val="1"/>
              </a:ext>
            </a:extLst>
          </p:cNvPr>
          <p:cNvSpPr/>
          <p:nvPr/>
        </p:nvSpPr>
        <p:spPr>
          <a:xfrm>
            <a:off x="6400800" y="4947385"/>
            <a:ext cx="3782727" cy="664143"/>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Rectangle 1">
            <a:extLst>
              <a:ext uri="{FF2B5EF4-FFF2-40B4-BE49-F238E27FC236}">
                <a16:creationId xmlns:a16="http://schemas.microsoft.com/office/drawing/2014/main" id="{F9E11CF2-EBE8-396C-6C12-89E1B330928F}"/>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1A1D28"/>
          </a:solidFill>
          <a:ln w="28575">
            <a:solidFill>
              <a:srgbClr val="1A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1065329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95734CA-11D9-EC0C-7AF1-FFA6662A6F83}"/>
              </a:ext>
            </a:extLst>
          </p:cNvPr>
          <p:cNvSpPr txBox="1">
            <a:spLocks noGrp="1"/>
          </p:cNvSpPr>
          <p:nvPr>
            <p:ph type="title" idx="4294967295"/>
          </p:nvPr>
        </p:nvSpPr>
        <p:spPr>
          <a:xfrm>
            <a:off x="381000" y="397149"/>
            <a:ext cx="10556966"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rPr>
              <a:t>Add and Submit an Enrollment </a:t>
            </a:r>
            <a:r>
              <a:rPr kumimoji="0" lang="en-US" sz="3600" b="1" i="0" u="none" strike="noStrike" kern="1200" cap="none" spc="75" normalizeH="0" baseline="0" noProof="0">
                <a:ln>
                  <a:noFill/>
                </a:ln>
                <a:solidFill>
                  <a:schemeClr val="accent2"/>
                </a:solidFill>
                <a:effectLst/>
                <a:uLnTx/>
                <a:uFillTx/>
                <a:latin typeface="Calibri" panose="020F0502020204030204" pitchFamily="34" charset="0"/>
                <a:ea typeface="+mj-ea"/>
                <a:cs typeface="Calibri" panose="020F0502020204030204" pitchFamily="34" charset="0"/>
                <a:hlinkClick r:id="rId2" action="ppaction://hlinksldjump"/>
              </a:rPr>
              <a:t>– Vacation Periods </a:t>
            </a:r>
            <a:endParaRPr kumimoji="0" lang="en-US" sz="3600" b="1" i="0" u="none" strike="noStrike" kern="1200" cap="none" spc="75" normalizeH="0" baseline="0" noProof="0">
              <a:ln>
                <a:noFill/>
              </a:ln>
              <a:solidFill>
                <a:schemeClr val="accent2"/>
              </a:solidFill>
              <a:effectLst/>
              <a:uLnTx/>
              <a:uFillTx/>
              <a:latin typeface="Calibri" panose="020F0502020204030204" pitchFamily="34" charset="0"/>
              <a:ea typeface="+mj-ea"/>
              <a:cs typeface="Calibri" panose="020F0502020204030204" pitchFamily="34" charset="0"/>
              <a:hlinkClick r:id="rId3"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41120"/>
            <a:ext cx="7367954" cy="4970781"/>
          </a:xfrm>
        </p:spPr>
        <p:txBody>
          <a:bodyPr/>
          <a:lstStyle/>
          <a:p>
            <a:pPr marL="457200" marR="0" indent="-457200">
              <a:lnSpc>
                <a:spcPct val="115000"/>
              </a:lnSpc>
              <a:spcBef>
                <a:spcPts val="600"/>
              </a:spcBef>
              <a:spcAft>
                <a:spcPts val="0"/>
              </a:spcAft>
              <a:buFont typeface="+mj-lt"/>
              <a:buAutoNum type="alphaLcParenR" startAt="4"/>
            </a:pPr>
            <a:r>
              <a:rPr lang="en-US" sz="2400">
                <a:effectLst/>
                <a:ea typeface="Times New Roman" panose="02020603050405020304" pitchFamily="18" charset="0"/>
              </a:rPr>
              <a:t>If this is a non-standard length term with a published vacation period of 7 or more calendar days, it can be entered when submitting an enrollment. </a:t>
            </a:r>
          </a:p>
          <a:p>
            <a:pPr marL="800100" lvl="2" indent="-342900">
              <a:lnSpc>
                <a:spcPct val="115000"/>
              </a:lnSpc>
              <a:spcBef>
                <a:spcPts val="600"/>
              </a:spcBef>
              <a:spcAft>
                <a:spcPts val="0"/>
              </a:spcAft>
              <a:buFont typeface="Arial" panose="020B0604020202020204" pitchFamily="34" charset="0"/>
              <a:buChar char="•"/>
            </a:pPr>
            <a:r>
              <a:rPr lang="en-US" sz="2400">
                <a:effectLst/>
                <a:ea typeface="Times New Roman" panose="02020603050405020304" pitchFamily="18" charset="0"/>
              </a:rPr>
              <a:t>To make changes to the vacation period, select the “</a:t>
            </a:r>
            <a:r>
              <a:rPr lang="en-US" sz="2400" b="1">
                <a:effectLst/>
                <a:ea typeface="Times New Roman" panose="02020603050405020304" pitchFamily="18" charset="0"/>
              </a:rPr>
              <a:t>Edit</a:t>
            </a:r>
            <a:r>
              <a:rPr lang="en-US" sz="2400">
                <a:effectLst/>
                <a:ea typeface="Times New Roman" panose="02020603050405020304" pitchFamily="18" charset="0"/>
              </a:rPr>
              <a:t>” button. </a:t>
            </a:r>
          </a:p>
          <a:p>
            <a:pPr marL="800100" lvl="2" indent="-342900">
              <a:lnSpc>
                <a:spcPct val="115000"/>
              </a:lnSpc>
              <a:spcBef>
                <a:spcPts val="600"/>
              </a:spcBef>
              <a:spcAft>
                <a:spcPts val="0"/>
              </a:spcAft>
              <a:buFont typeface="Arial" panose="020B0604020202020204" pitchFamily="34" charset="0"/>
              <a:buChar char="•"/>
            </a:pPr>
            <a:r>
              <a:rPr lang="en-US" sz="2400">
                <a:effectLst/>
                <a:ea typeface="Times New Roman" panose="02020603050405020304" pitchFamily="18" charset="0"/>
              </a:rPr>
              <a:t>To add additional vacation periods for this enrollment, </a:t>
            </a:r>
            <a:r>
              <a:rPr lang="en-US" sz="2400">
                <a:ea typeface="Times New Roman" panose="02020603050405020304" pitchFamily="18" charset="0"/>
              </a:rPr>
              <a:t>select</a:t>
            </a:r>
            <a:r>
              <a:rPr lang="en-US" sz="2400">
                <a:effectLst/>
                <a:ea typeface="Times New Roman" panose="02020603050405020304" pitchFamily="18" charset="0"/>
              </a:rPr>
              <a:t> the “</a:t>
            </a:r>
            <a:r>
              <a:rPr lang="en-US" sz="2400" b="1">
                <a:effectLst/>
                <a:ea typeface="Times New Roman" panose="02020603050405020304" pitchFamily="18" charset="0"/>
              </a:rPr>
              <a:t>+ Vacation period</a:t>
            </a:r>
            <a:r>
              <a:rPr lang="en-US" sz="2400">
                <a:effectLst/>
                <a:ea typeface="Times New Roman" panose="02020603050405020304" pitchFamily="18" charset="0"/>
              </a:rPr>
              <a:t>”</a:t>
            </a:r>
            <a:r>
              <a:rPr lang="en-US" sz="2400" b="1">
                <a:ea typeface="Times New Roman" panose="02020603050405020304" pitchFamily="18" charset="0"/>
              </a:rPr>
              <a:t> </a:t>
            </a:r>
            <a:r>
              <a:rPr lang="en-US" sz="2400">
                <a:effectLst/>
                <a:ea typeface="Times New Roman" panose="02020603050405020304" pitchFamily="18" charset="0"/>
              </a:rPr>
              <a:t>button.</a:t>
            </a:r>
          </a:p>
          <a:p>
            <a:pPr marR="0">
              <a:lnSpc>
                <a:spcPct val="115000"/>
              </a:lnSpc>
              <a:spcBef>
                <a:spcPts val="600"/>
              </a:spcBef>
              <a:spcAft>
                <a:spcPts val="0"/>
              </a:spcAft>
            </a:pPr>
            <a:endParaRPr lang="en-US" sz="1600" i="1">
              <a:effectLst/>
              <a:ea typeface="MS Mincho" panose="02020609040205080304" pitchFamily="49" charset="-128"/>
            </a:endParaRPr>
          </a:p>
          <a:p>
            <a:pPr marR="0">
              <a:lnSpc>
                <a:spcPct val="115000"/>
              </a:lnSpc>
              <a:spcBef>
                <a:spcPts val="600"/>
              </a:spcBef>
              <a:spcAft>
                <a:spcPts val="0"/>
              </a:spcAft>
            </a:pPr>
            <a:r>
              <a:rPr lang="en-US" sz="1600" i="1">
                <a:effectLst/>
                <a:ea typeface="MS Mincho" panose="02020609040205080304" pitchFamily="49" charset="-128"/>
              </a:rPr>
              <a:t>Note: The Vacation period auto-populates from the Preset Enrollment if one was set up but please check to make sure the vacation period is correct and edit it or add any other breaks as-necessary. You can hover over the text that says, “What counts as a vacation period?” for more information. “A vacation period must be 7 days or longer and occur during the student's enrollment".</a:t>
            </a:r>
            <a:endParaRPr lang="en-US" sz="1600" b="1" u="sng">
              <a:solidFill>
                <a:srgbClr val="00427A"/>
              </a:solidFill>
              <a:effectLst/>
              <a:ea typeface="Times New Roman" panose="02020603050405020304" pitchFamily="18" charset="0"/>
            </a:endParaRPr>
          </a:p>
          <a:p>
            <a:pPr marL="342900" marR="0" indent="-342900">
              <a:lnSpc>
                <a:spcPct val="115000"/>
              </a:lnSpc>
              <a:spcBef>
                <a:spcPts val="1200"/>
              </a:spcBef>
              <a:spcAft>
                <a:spcPts val="1200"/>
              </a:spcAft>
              <a:buFont typeface="+mj-lt"/>
              <a:buAutoNum type="arabicPeriod" startAt="4"/>
            </a:pPr>
            <a:endParaRPr lang="en-US" sz="1600" b="1" u="sng">
              <a:solidFill>
                <a:srgbClr val="00427A"/>
              </a:solidFill>
              <a:effectLst/>
              <a:ea typeface="Times New Roman" panose="02020603050405020304" pitchFamily="18" charset="0"/>
            </a:endParaRPr>
          </a:p>
          <a:p>
            <a:pPr marL="342900" marR="0" indent="-342900">
              <a:lnSpc>
                <a:spcPct val="115000"/>
              </a:lnSpc>
              <a:spcBef>
                <a:spcPts val="1200"/>
              </a:spcBef>
              <a:spcAft>
                <a:spcPts val="1200"/>
              </a:spcAft>
              <a:buFont typeface="+mj-lt"/>
              <a:buAutoNum type="arabicPeriod" startAt="4"/>
            </a:pPr>
            <a:endParaRPr lang="en-US" sz="1600" b="1" u="sng">
              <a:solidFill>
                <a:srgbClr val="00427A"/>
              </a:solidFill>
              <a:effectLst/>
              <a:ea typeface="Times New Roman" panose="02020603050405020304" pitchFamily="18" charset="0"/>
            </a:endParaRPr>
          </a:p>
          <a:p>
            <a:pPr marL="342900" marR="0" indent="-342900">
              <a:lnSpc>
                <a:spcPct val="115000"/>
              </a:lnSpc>
              <a:spcBef>
                <a:spcPts val="1200"/>
              </a:spcBef>
              <a:spcAft>
                <a:spcPts val="1200"/>
              </a:spcAft>
              <a:buFont typeface="+mj-lt"/>
              <a:buAutoNum type="arabicPeriod" startAt="4"/>
            </a:pPr>
            <a:endParaRPr lang="en-US" sz="1600">
              <a:effectLst/>
              <a:ea typeface="MS Mincho" panose="02020609040205080304" pitchFamily="49" charset="-128"/>
            </a:endParaRPr>
          </a:p>
        </p:txBody>
      </p:sp>
      <p:pic>
        <p:nvPicPr>
          <p:cNvPr id="11" name="Picture 10" descr="Screenshot of the Vacation Periods section. Rectangles highlight the edit button and the add vacation period button.">
            <a:extLst>
              <a:ext uri="{FF2B5EF4-FFF2-40B4-BE49-F238E27FC236}">
                <a16:creationId xmlns:a16="http://schemas.microsoft.com/office/drawing/2014/main" id="{7CA0671F-2737-2F47-1FBA-062A3054837E}"/>
              </a:ext>
            </a:extLst>
          </p:cNvPr>
          <p:cNvPicPr>
            <a:picLocks noChangeAspect="1"/>
          </p:cNvPicPr>
          <p:nvPr/>
        </p:nvPicPr>
        <p:blipFill rotWithShape="1">
          <a:blip r:embed="rId4"/>
          <a:srcRect r="20022" b="43368"/>
          <a:stretch/>
        </p:blipFill>
        <p:spPr bwMode="auto">
          <a:xfrm>
            <a:off x="7748954" y="2549932"/>
            <a:ext cx="4203842" cy="2440762"/>
          </a:xfrm>
          <a:prstGeom prst="rect">
            <a:avLst/>
          </a:prstGeom>
          <a:ln>
            <a:solidFill>
              <a:schemeClr val="tx1"/>
            </a:solidFill>
          </a:ln>
          <a:extLst>
            <a:ext uri="{53640926-AAD7-44D8-BBD7-CCE9431645EC}">
              <a14:shadowObscured xmlns:a14="http://schemas.microsoft.com/office/drawing/2010/main"/>
            </a:ext>
          </a:extLst>
        </p:spPr>
      </p:pic>
      <p:sp>
        <p:nvSpPr>
          <p:cNvPr id="10" name="Rectangle: Rounded Corners 9" descr="Return to table of contents button.">
            <a:hlinkClick r:id="rId5"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1B4A92A6-64F4-CFBA-666F-5FAD4B66CBA4}"/>
              </a:ext>
              <a:ext uri="{C183D7F6-B498-43B3-948B-1728B52AA6E4}">
                <adec:decorative xmlns:adec="http://schemas.microsoft.com/office/drawing/2017/decorative" val="1"/>
              </a:ext>
            </a:extLst>
          </p:cNvPr>
          <p:cNvSpPr/>
          <p:nvPr/>
        </p:nvSpPr>
        <p:spPr>
          <a:xfrm>
            <a:off x="9895972" y="3878983"/>
            <a:ext cx="643689" cy="36576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2">
            <a:extLst>
              <a:ext uri="{FF2B5EF4-FFF2-40B4-BE49-F238E27FC236}">
                <a16:creationId xmlns:a16="http://schemas.microsoft.com/office/drawing/2014/main" id="{60005CEB-7AC6-4FC8-DD76-735A2B619DD6}"/>
              </a:ext>
              <a:ext uri="{C183D7F6-B498-43B3-948B-1728B52AA6E4}">
                <adec:decorative xmlns:adec="http://schemas.microsoft.com/office/drawing/2017/decorative" val="1"/>
              </a:ext>
            </a:extLst>
          </p:cNvPr>
          <p:cNvSpPr/>
          <p:nvPr/>
        </p:nvSpPr>
        <p:spPr>
          <a:xfrm>
            <a:off x="7912690" y="4438049"/>
            <a:ext cx="1317940" cy="364958"/>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Rectangle 1">
            <a:extLst>
              <a:ext uri="{FF2B5EF4-FFF2-40B4-BE49-F238E27FC236}">
                <a16:creationId xmlns:a16="http://schemas.microsoft.com/office/drawing/2014/main" id="{4570B3CD-D434-7CEA-7BC4-E33DB2B61AB6}"/>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1A1D28"/>
          </a:solidFill>
          <a:ln w="28575">
            <a:solidFill>
              <a:srgbClr val="1A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7427862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23DDBE-2E36-494C-E062-AE86CEA092F6}"/>
              </a:ext>
            </a:extLst>
          </p:cNvPr>
          <p:cNvSpPr txBox="1">
            <a:spLocks noGrp="1"/>
          </p:cNvSpPr>
          <p:nvPr>
            <p:ph type="title" idx="4294967295"/>
          </p:nvPr>
        </p:nvSpPr>
        <p:spPr>
          <a:xfrm>
            <a:off x="381000" y="347454"/>
            <a:ext cx="8832574"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spcBef>
                <a:spcPts val="1500"/>
              </a:spcBef>
              <a:defRPr/>
            </a:pPr>
            <a:r>
              <a:rPr kumimoji="0" lang="en-US" sz="3600" b="1" i="0" u="none" strike="noStrike" kern="1200" cap="none" spc="75" normalizeH="0" baseline="0" noProof="0">
                <a:ln>
                  <a:noFill/>
                </a:ln>
                <a:solidFill>
                  <a:srgbClr val="0E7BBA"/>
                </a:solidFill>
                <a:effectLst/>
                <a:uLnTx/>
                <a:uFillTx/>
                <a:latin typeface="Calibri"/>
                <a:cs typeface="Calibri"/>
                <a:hlinkClick r:id="rId2" action="ppaction://hlinksldjump"/>
              </a:rPr>
              <a:t>Add and Submit an Enrollment – Remarks</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27966"/>
            <a:ext cx="6781800" cy="5286650"/>
          </a:xfrm>
        </p:spPr>
        <p:txBody>
          <a:bodyPr/>
          <a:lstStyle/>
          <a:p>
            <a:pPr marL="457200" marR="0" indent="-457200">
              <a:lnSpc>
                <a:spcPct val="115000"/>
              </a:lnSpc>
              <a:spcBef>
                <a:spcPts val="1200"/>
              </a:spcBef>
              <a:spcAft>
                <a:spcPts val="1200"/>
              </a:spcAft>
              <a:buFont typeface="+mj-lt"/>
              <a:buAutoNum type="arabicPeriod" startAt="5"/>
            </a:pPr>
            <a:r>
              <a:rPr lang="en-US" sz="2600">
                <a:effectLst/>
                <a:ea typeface="Times New Roman" panose="02020603050405020304" pitchFamily="18" charset="0"/>
              </a:rPr>
              <a:t>Before submitting the enrollment, select any relevant “</a:t>
            </a:r>
            <a:r>
              <a:rPr lang="en-US" sz="2600" b="1">
                <a:effectLst/>
                <a:ea typeface="Times New Roman" panose="02020603050405020304" pitchFamily="18" charset="0"/>
              </a:rPr>
              <a:t>VBA remarks</a:t>
            </a:r>
            <a:r>
              <a:rPr lang="en-US" sz="2600">
                <a:effectLst/>
                <a:ea typeface="Times New Roman" panose="02020603050405020304" pitchFamily="18" charset="0"/>
              </a:rPr>
              <a:t>”. Please only create “</a:t>
            </a:r>
            <a:r>
              <a:rPr lang="en-US" sz="2600" b="1">
                <a:effectLst/>
                <a:ea typeface="Times New Roman" panose="02020603050405020304" pitchFamily="18" charset="0"/>
              </a:rPr>
              <a:t>Custom Remark</a:t>
            </a:r>
            <a:r>
              <a:rPr lang="en-US" sz="2600">
                <a:effectLst/>
                <a:ea typeface="Times New Roman" panose="02020603050405020304" pitchFamily="18" charset="0"/>
              </a:rPr>
              <a:t>” when necessary, as they slow down processing time. </a:t>
            </a:r>
          </a:p>
          <a:p>
            <a:pPr marR="0">
              <a:lnSpc>
                <a:spcPct val="115000"/>
              </a:lnSpc>
              <a:spcBef>
                <a:spcPts val="1200"/>
              </a:spcBef>
              <a:spcAft>
                <a:spcPts val="1200"/>
              </a:spcAft>
            </a:pPr>
            <a:r>
              <a:rPr lang="en-US" sz="1800" i="1">
                <a:effectLst/>
                <a:ea typeface="MS Mincho" panose="02020609040205080304" pitchFamily="49" charset="-128"/>
              </a:rPr>
              <a:t>Note: Feel free to add any notes for yourself or for other SCOs at your facility. Notes are not be submitted to VA with the enrollment but can be reviewed by VA if necessary.</a:t>
            </a:r>
          </a:p>
          <a:p>
            <a:pPr marL="342900" marR="0" indent="-342900">
              <a:lnSpc>
                <a:spcPct val="115000"/>
              </a:lnSpc>
              <a:spcBef>
                <a:spcPts val="1200"/>
              </a:spcBef>
              <a:spcAft>
                <a:spcPts val="1200"/>
              </a:spcAft>
              <a:buAutoNum type="arabicPeriod"/>
            </a:pPr>
            <a:endParaRPr lang="en-US" sz="1800">
              <a:effectLst/>
              <a:ea typeface="Times New Roman" panose="02020603050405020304" pitchFamily="18" charset="0"/>
            </a:endParaRPr>
          </a:p>
          <a:p>
            <a:pPr marR="0">
              <a:lnSpc>
                <a:spcPct val="115000"/>
              </a:lnSpc>
              <a:spcBef>
                <a:spcPts val="1200"/>
              </a:spcBef>
              <a:spcAft>
                <a:spcPts val="1200"/>
              </a:spcAft>
            </a:pPr>
            <a:endParaRPr lang="en-US" sz="1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800">
              <a:effectLst/>
              <a:ea typeface="MS Mincho" panose="02020609040205080304" pitchFamily="49" charset="-128"/>
            </a:endParaRPr>
          </a:p>
        </p:txBody>
      </p:sp>
      <p:pic>
        <p:nvPicPr>
          <p:cNvPr id="3" name="Picture 2" descr="Screenshot of the Remarks section. Rectangle highlights the dropdown options for VBA remarks and the notes section.">
            <a:extLst>
              <a:ext uri="{FF2B5EF4-FFF2-40B4-BE49-F238E27FC236}">
                <a16:creationId xmlns:a16="http://schemas.microsoft.com/office/drawing/2014/main" id="{B08B7850-BE50-F969-52AE-EC5F6BDA9C46}"/>
              </a:ext>
            </a:extLst>
          </p:cNvPr>
          <p:cNvPicPr>
            <a:picLocks noChangeAspect="1"/>
          </p:cNvPicPr>
          <p:nvPr/>
        </p:nvPicPr>
        <p:blipFill>
          <a:blip r:embed="rId3"/>
          <a:stretch>
            <a:fillRect/>
          </a:stretch>
        </p:blipFill>
        <p:spPr>
          <a:xfrm>
            <a:off x="8500768" y="1010389"/>
            <a:ext cx="3358350" cy="2959996"/>
          </a:xfrm>
          <a:prstGeom prst="rect">
            <a:avLst/>
          </a:prstGeom>
          <a:ln>
            <a:solidFill>
              <a:schemeClr val="tx1"/>
            </a:solidFill>
          </a:ln>
        </p:spPr>
      </p:pic>
      <p:sp>
        <p:nvSpPr>
          <p:cNvPr id="4" name="Rectangle 3">
            <a:extLst>
              <a:ext uri="{FF2B5EF4-FFF2-40B4-BE49-F238E27FC236}">
                <a16:creationId xmlns:a16="http://schemas.microsoft.com/office/drawing/2014/main" id="{71125018-73A3-45E5-EBA8-517C4289EF2C}"/>
              </a:ext>
              <a:ext uri="{C183D7F6-B498-43B3-948B-1728B52AA6E4}">
                <adec:decorative xmlns:adec="http://schemas.microsoft.com/office/drawing/2017/decorative" val="1"/>
              </a:ext>
            </a:extLst>
          </p:cNvPr>
          <p:cNvSpPr/>
          <p:nvPr/>
        </p:nvSpPr>
        <p:spPr>
          <a:xfrm>
            <a:off x="8658900" y="2832691"/>
            <a:ext cx="2789254" cy="1137694"/>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5" name="Picture 4" descr="Screenshot of the Custom Remarks page. Rectangle highlights the add custom remarks option.">
            <a:extLst>
              <a:ext uri="{FF2B5EF4-FFF2-40B4-BE49-F238E27FC236}">
                <a16:creationId xmlns:a16="http://schemas.microsoft.com/office/drawing/2014/main" id="{E0D82476-D543-B73E-3CD4-44AA99712915}"/>
              </a:ext>
            </a:extLst>
          </p:cNvPr>
          <p:cNvPicPr>
            <a:picLocks noChangeAspect="1"/>
          </p:cNvPicPr>
          <p:nvPr/>
        </p:nvPicPr>
        <p:blipFill>
          <a:blip r:embed="rId4"/>
          <a:stretch>
            <a:fillRect/>
          </a:stretch>
        </p:blipFill>
        <p:spPr>
          <a:xfrm>
            <a:off x="7310484" y="4093755"/>
            <a:ext cx="4500516" cy="2094776"/>
          </a:xfrm>
          <a:prstGeom prst="rect">
            <a:avLst/>
          </a:prstGeom>
          <a:ln>
            <a:solidFill>
              <a:schemeClr val="tx1"/>
            </a:solidFill>
          </a:ln>
        </p:spPr>
      </p:pic>
      <p:sp>
        <p:nvSpPr>
          <p:cNvPr id="10" name="Rectangle: Rounded Corners 9" descr="Return to table of contents button.">
            <a:hlinkClick r:id="rId5"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BDA64D1E-69A5-857B-B1F8-5B02929807B6}"/>
              </a:ext>
              <a:ext uri="{C183D7F6-B498-43B3-948B-1728B52AA6E4}">
                <adec:decorative xmlns:adec="http://schemas.microsoft.com/office/drawing/2017/decorative" val="1"/>
              </a:ext>
            </a:extLst>
          </p:cNvPr>
          <p:cNvSpPr/>
          <p:nvPr/>
        </p:nvSpPr>
        <p:spPr>
          <a:xfrm>
            <a:off x="7346364" y="5269016"/>
            <a:ext cx="1099540" cy="29053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Rectangle 1">
            <a:extLst>
              <a:ext uri="{FF2B5EF4-FFF2-40B4-BE49-F238E27FC236}">
                <a16:creationId xmlns:a16="http://schemas.microsoft.com/office/drawing/2014/main" id="{4D789AB7-A978-EC53-7BBB-200FFC349240}"/>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1A1D28"/>
          </a:solidFill>
          <a:ln w="28575">
            <a:solidFill>
              <a:srgbClr val="1A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029050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AEDB76D-8495-5B58-21BA-462FE521D24C}"/>
              </a:ext>
            </a:extLst>
          </p:cNvPr>
          <p:cNvSpPr txBox="1">
            <a:spLocks noGrp="1"/>
          </p:cNvSpPr>
          <p:nvPr>
            <p:ph type="title" idx="4294967295"/>
          </p:nvPr>
        </p:nvSpPr>
        <p:spPr>
          <a:xfrm>
            <a:off x="390938" y="357393"/>
            <a:ext cx="10824929"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spcBef>
                <a:spcPts val="1500"/>
              </a:spcBef>
              <a:defRPr/>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Add and Submit an Enrollment</a:t>
            </a:r>
            <a:r>
              <a:rPr lang="en-US" spc="75">
                <a:solidFill>
                  <a:srgbClr val="00427A"/>
                </a:solidFill>
                <a:latin typeface="Calibri"/>
                <a:cs typeface="Calibri"/>
                <a:hlinkClick r:id="rId2" action="ppaction://hlinksldjump"/>
              </a:rPr>
              <a:t> – Submit or Discard </a:t>
            </a:r>
            <a:endParaRPr kumimoji="0" lang="en-US" sz="3600" b="1" i="0" u="none" strike="noStrike" kern="1200" cap="none" spc="75" normalizeH="0" baseline="0" noProof="0">
              <a:ln>
                <a:noFill/>
              </a:ln>
              <a:solidFill>
                <a:schemeClr val="accent2"/>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1" y="1363290"/>
            <a:ext cx="5715000" cy="4976054"/>
          </a:xfrm>
        </p:spPr>
        <p:txBody>
          <a:bodyPr/>
          <a:lstStyle/>
          <a:p>
            <a:pPr marL="457200" marR="0" indent="-457200">
              <a:lnSpc>
                <a:spcPct val="115000"/>
              </a:lnSpc>
              <a:spcBef>
                <a:spcPts val="1200"/>
              </a:spcBef>
              <a:spcAft>
                <a:spcPts val="1200"/>
              </a:spcAft>
              <a:buFont typeface="+mj-lt"/>
              <a:buAutoNum type="arabicPeriod" startAt="6"/>
            </a:pPr>
            <a:r>
              <a:rPr lang="en-US" sz="2800">
                <a:effectLst/>
                <a:ea typeface="MS Mincho" panose="02020609040205080304" pitchFamily="49" charset="-128"/>
              </a:rPr>
              <a:t>Select “</a:t>
            </a:r>
            <a:r>
              <a:rPr lang="en-US" sz="2800" b="1">
                <a:effectLst/>
                <a:ea typeface="MS Mincho" panose="02020609040205080304" pitchFamily="49" charset="-128"/>
              </a:rPr>
              <a:t>Submit enrollment</a:t>
            </a:r>
            <a:r>
              <a:rPr lang="en-US" sz="2800">
                <a:effectLst/>
                <a:ea typeface="MS Mincho" panose="02020609040205080304" pitchFamily="49" charset="-128"/>
              </a:rPr>
              <a:t>” button to submit the new enrollment information or select “</a:t>
            </a:r>
            <a:r>
              <a:rPr lang="en-US" sz="2800" b="1">
                <a:effectLst/>
                <a:ea typeface="MS Mincho" panose="02020609040205080304" pitchFamily="49" charset="-128"/>
              </a:rPr>
              <a:t>Save as draft</a:t>
            </a:r>
            <a:r>
              <a:rPr lang="en-US" sz="2800">
                <a:effectLst/>
                <a:ea typeface="MS Mincho" panose="02020609040205080304" pitchFamily="49" charset="-128"/>
              </a:rPr>
              <a:t>” button</a:t>
            </a:r>
            <a:r>
              <a:rPr lang="en-US" sz="2800" b="1">
                <a:ea typeface="MS Mincho" panose="02020609040205080304" pitchFamily="49" charset="-128"/>
              </a:rPr>
              <a:t> </a:t>
            </a:r>
            <a:r>
              <a:rPr lang="en-US" sz="2800">
                <a:effectLst/>
                <a:ea typeface="MS Mincho" panose="02020609040205080304" pitchFamily="49" charset="-128"/>
              </a:rPr>
              <a:t>to finish the process later. To discard edits to the enrollment</a:t>
            </a:r>
            <a:r>
              <a:rPr lang="en-US" sz="2800">
                <a:ea typeface="MS Mincho" panose="02020609040205080304" pitchFamily="49" charset="-128"/>
              </a:rPr>
              <a:t>, </a:t>
            </a:r>
            <a:r>
              <a:rPr lang="en-US" sz="2800">
                <a:effectLst/>
                <a:ea typeface="MS Mincho" panose="02020609040205080304" pitchFamily="49" charset="-128"/>
              </a:rPr>
              <a:t>select the “</a:t>
            </a:r>
            <a:r>
              <a:rPr lang="en-US" sz="2800" b="1">
                <a:effectLst/>
                <a:ea typeface="MS Mincho" panose="02020609040205080304" pitchFamily="49" charset="-128"/>
              </a:rPr>
              <a:t>Discard edits</a:t>
            </a:r>
            <a:r>
              <a:rPr lang="en-US" sz="2800">
                <a:effectLst/>
                <a:ea typeface="MS Mincho" panose="02020609040205080304" pitchFamily="49" charset="-128"/>
              </a:rPr>
              <a:t>” button.</a:t>
            </a:r>
            <a:endParaRPr lang="en-US">
              <a:ea typeface="MS Mincho" panose="02020609040205080304" pitchFamily="49" charset="-128"/>
            </a:endParaRPr>
          </a:p>
          <a:p>
            <a:pPr marL="0" marR="0">
              <a:lnSpc>
                <a:spcPct val="115000"/>
              </a:lnSpc>
              <a:spcBef>
                <a:spcPts val="1200"/>
              </a:spcBef>
              <a:spcAft>
                <a:spcPts val="1200"/>
              </a:spcAft>
            </a:pPr>
            <a:r>
              <a:rPr lang="en-US" i="1">
                <a:effectLst/>
                <a:ea typeface="MS Mincho" panose="02020609040205080304" pitchFamily="49" charset="-128"/>
              </a:rPr>
              <a:t>Note: If for any reason, user navigates away from the enrollment page, a pop-up screen with a message prompting user to stay on the page or discard data displays. </a:t>
            </a:r>
          </a:p>
          <a:p>
            <a:pPr marL="342900" marR="0" indent="-342900">
              <a:lnSpc>
                <a:spcPct val="115000"/>
              </a:lnSpc>
              <a:spcBef>
                <a:spcPts val="1200"/>
              </a:spcBef>
              <a:spcAft>
                <a:spcPts val="1200"/>
              </a:spcAft>
              <a:buAutoNum type="arabicPeriod"/>
            </a:pPr>
            <a:endParaRPr lang="en-US">
              <a:effectLst/>
              <a:ea typeface="Times New Roman" panose="02020603050405020304" pitchFamily="18" charset="0"/>
            </a:endParaRPr>
          </a:p>
          <a:p>
            <a:pPr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a:effectLst/>
              <a:ea typeface="MS Mincho" panose="02020609040205080304" pitchFamily="49" charset="-128"/>
            </a:endParaRPr>
          </a:p>
        </p:txBody>
      </p:sp>
      <p:pic>
        <p:nvPicPr>
          <p:cNvPr id="5" name="Picture 4" descr="Screenshot of the page acknowledging that statements entered are true and correct. Rectangle highlights Submit Enrollment, Save as Draft and Discard Edits button.">
            <a:extLst>
              <a:ext uri="{FF2B5EF4-FFF2-40B4-BE49-F238E27FC236}">
                <a16:creationId xmlns:a16="http://schemas.microsoft.com/office/drawing/2014/main" id="{1BD6A506-C481-24B1-44D6-A36A83226989}"/>
              </a:ext>
            </a:extLst>
          </p:cNvPr>
          <p:cNvPicPr>
            <a:picLocks noChangeAspect="1"/>
          </p:cNvPicPr>
          <p:nvPr/>
        </p:nvPicPr>
        <p:blipFill>
          <a:blip r:embed="rId3"/>
          <a:stretch>
            <a:fillRect/>
          </a:stretch>
        </p:blipFill>
        <p:spPr>
          <a:xfrm>
            <a:off x="6240391" y="1461434"/>
            <a:ext cx="5736248" cy="1671838"/>
          </a:xfrm>
          <a:prstGeom prst="rect">
            <a:avLst/>
          </a:prstGeom>
          <a:ln>
            <a:solidFill>
              <a:schemeClr val="tx1"/>
            </a:solidFill>
          </a:ln>
        </p:spPr>
      </p:pic>
      <p:sp>
        <p:nvSpPr>
          <p:cNvPr id="7" name="Rectangle 6">
            <a:extLst>
              <a:ext uri="{FF2B5EF4-FFF2-40B4-BE49-F238E27FC236}">
                <a16:creationId xmlns:a16="http://schemas.microsoft.com/office/drawing/2014/main" id="{F84663E3-2BBB-117B-E693-A92CDC2CD98E}"/>
              </a:ext>
              <a:ext uri="{C183D7F6-B498-43B3-948B-1728B52AA6E4}">
                <adec:decorative xmlns:adec="http://schemas.microsoft.com/office/drawing/2017/decorative" val="1"/>
              </a:ext>
            </a:extLst>
          </p:cNvPr>
          <p:cNvSpPr/>
          <p:nvPr/>
        </p:nvSpPr>
        <p:spPr>
          <a:xfrm>
            <a:off x="6348665" y="2468234"/>
            <a:ext cx="2727603" cy="42897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FB45D100-AACF-1240-5B18-D84743C707C9}"/>
              </a:ext>
              <a:ext uri="{C183D7F6-B498-43B3-948B-1728B52AA6E4}">
                <adec:decorative xmlns:adec="http://schemas.microsoft.com/office/drawing/2017/decorative" val="1"/>
              </a:ext>
            </a:extLst>
          </p:cNvPr>
          <p:cNvSpPr/>
          <p:nvPr/>
        </p:nvSpPr>
        <p:spPr>
          <a:xfrm>
            <a:off x="10555421" y="2457581"/>
            <a:ext cx="1255578" cy="420373"/>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 name="Picture 8" descr="Screen displays the warning message that appears if data is not saved before navigating away from screen.">
            <a:extLst>
              <a:ext uri="{FF2B5EF4-FFF2-40B4-BE49-F238E27FC236}">
                <a16:creationId xmlns:a16="http://schemas.microsoft.com/office/drawing/2014/main" id="{AC50E2E7-966B-3D3E-8CE0-9130B345EA8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65741" y="3365982"/>
            <a:ext cx="4162837" cy="2806254"/>
          </a:xfrm>
          <a:prstGeom prst="rect">
            <a:avLst/>
          </a:prstGeom>
          <a:noFill/>
          <a:ln>
            <a:solidFill>
              <a:schemeClr val="tx1"/>
            </a:solidFill>
          </a:ln>
        </p:spPr>
      </p:pic>
      <p:sp>
        <p:nvSpPr>
          <p:cNvPr id="10" name="Rectangle: Rounded Corners 9" descr="Return to table of contents button.">
            <a:hlinkClick r:id="rId5"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FD38F71C-5758-4902-B52E-F50307F91B50}"/>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1A1D28"/>
          </a:solidFill>
          <a:ln w="28575">
            <a:solidFill>
              <a:srgbClr val="1A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082483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D65D4FB-A59C-4F76-B90B-4ED4F54408BB}"/>
              </a:ext>
            </a:extLst>
          </p:cNvPr>
          <p:cNvSpPr txBox="1">
            <a:spLocks noGrp="1"/>
          </p:cNvSpPr>
          <p:nvPr>
            <p:ph type="title" idx="4294967295"/>
          </p:nvPr>
        </p:nvSpPr>
        <p:spPr>
          <a:xfrm>
            <a:off x="381000" y="347454"/>
            <a:ext cx="843306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spcBef>
                <a:spcPts val="1500"/>
              </a:spcBef>
              <a:defRPr/>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Add and Submit an Enrollment</a:t>
            </a:r>
            <a:r>
              <a:rPr lang="en-US" spc="75">
                <a:solidFill>
                  <a:srgbClr val="00427A"/>
                </a:solidFill>
                <a:latin typeface="Calibri"/>
                <a:cs typeface="Calibri"/>
                <a:hlinkClick r:id="rId2" action="ppaction://hlinksldjump"/>
              </a:rPr>
              <a:t> Cont’d 3</a:t>
            </a:r>
            <a:endParaRPr kumimoji="0" lang="en-US" sz="3600" b="1" i="0" u="none" strike="noStrike" kern="1200" cap="none" spc="75" normalizeH="0" baseline="0" noProof="0">
              <a:ln>
                <a:noFill/>
              </a:ln>
              <a:solidFill>
                <a:schemeClr val="accent2"/>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84028"/>
            <a:ext cx="4963358" cy="5385074"/>
          </a:xfrm>
        </p:spPr>
        <p:txBody>
          <a:bodyPr/>
          <a:lstStyle/>
          <a:p>
            <a:pPr>
              <a:spcBef>
                <a:spcPts val="600"/>
              </a:spcBef>
            </a:pPr>
            <a:r>
              <a:rPr lang="en-US" sz="2800">
                <a:effectLst/>
                <a:ea typeface="MS Mincho" panose="02020609040205080304" pitchFamily="49" charset="-128"/>
              </a:rPr>
              <a:t>Once the enrollment is submitted, a success banner appears in green at the top of the page.</a:t>
            </a:r>
            <a:endParaRPr lang="en-US" sz="2400">
              <a:effectLst/>
              <a:ea typeface="MS Mincho" panose="02020609040205080304" pitchFamily="49" charset="-128"/>
            </a:endParaRPr>
          </a:p>
          <a:p>
            <a:pPr>
              <a:spcBef>
                <a:spcPts val="600"/>
              </a:spcBef>
              <a:spcAft>
                <a:spcPts val="0"/>
              </a:spcAft>
            </a:pPr>
            <a:endParaRPr lang="en-US" i="1">
              <a:effectLst/>
              <a:ea typeface="MS Mincho" panose="02020609040205080304" pitchFamily="49" charset="-128"/>
            </a:endParaRPr>
          </a:p>
          <a:p>
            <a:pPr>
              <a:spcBef>
                <a:spcPts val="600"/>
              </a:spcBef>
              <a:spcAft>
                <a:spcPts val="0"/>
              </a:spcAft>
            </a:pPr>
            <a:endParaRPr lang="en-US" i="1">
              <a:ea typeface="MS Mincho" panose="02020609040205080304" pitchFamily="49" charset="-128"/>
            </a:endParaRPr>
          </a:p>
          <a:p>
            <a:pPr>
              <a:spcBef>
                <a:spcPts val="600"/>
              </a:spcBef>
              <a:spcAft>
                <a:spcPts val="0"/>
              </a:spcAft>
            </a:pPr>
            <a:r>
              <a:rPr lang="en-US" i="1">
                <a:effectLst/>
                <a:ea typeface="MS Mincho" panose="02020609040205080304" pitchFamily="49" charset="-128"/>
              </a:rPr>
              <a:t>Note: </a:t>
            </a:r>
          </a:p>
          <a:p>
            <a:pPr marL="342900" indent="-342900">
              <a:spcBef>
                <a:spcPts val="600"/>
              </a:spcBef>
              <a:spcAft>
                <a:spcPts val="0"/>
              </a:spcAft>
              <a:buFont typeface="Arial" panose="020B0604020202020204" pitchFamily="34" charset="0"/>
              <a:buChar char="•"/>
            </a:pPr>
            <a:r>
              <a:rPr lang="en-US" i="1">
                <a:effectLst/>
                <a:ea typeface="MS Mincho" panose="02020609040205080304" pitchFamily="49" charset="-128"/>
              </a:rPr>
              <a:t>To view an overview of the enrollment submitted, select the down arrow under the </a:t>
            </a:r>
            <a:r>
              <a:rPr lang="en-US" b="1" i="1">
                <a:effectLst/>
                <a:ea typeface="MS Mincho" panose="02020609040205080304" pitchFamily="49" charset="-128"/>
              </a:rPr>
              <a:t>“Amend” </a:t>
            </a:r>
            <a:r>
              <a:rPr lang="en-US" i="1">
                <a:effectLst/>
                <a:ea typeface="MS Mincho" panose="02020609040205080304" pitchFamily="49" charset="-128"/>
              </a:rPr>
              <a:t>button. </a:t>
            </a:r>
          </a:p>
          <a:p>
            <a:pPr marL="342900" indent="-342900">
              <a:spcBef>
                <a:spcPts val="600"/>
              </a:spcBef>
              <a:spcAft>
                <a:spcPts val="0"/>
              </a:spcAft>
              <a:buFont typeface="Arial" panose="020B0604020202020204" pitchFamily="34" charset="0"/>
              <a:buChar char="•"/>
            </a:pPr>
            <a:r>
              <a:rPr lang="en-US" i="1">
                <a:ea typeface="MS Mincho" panose="02020609040205080304" pitchFamily="49" charset="-128"/>
              </a:rPr>
              <a:t>VR&amp;E Counselors now receive emails when enrollments and amendments are submitted for their students. </a:t>
            </a:r>
            <a:endParaRPr lang="en-US" i="1">
              <a:effectLst/>
              <a:ea typeface="MS Mincho" panose="02020609040205080304" pitchFamily="49" charset="-128"/>
            </a:endParaRPr>
          </a:p>
          <a:p>
            <a:pPr marL="342900" indent="-342900">
              <a:lnSpc>
                <a:spcPct val="115000"/>
              </a:lnSpc>
              <a:spcBef>
                <a:spcPts val="1200"/>
              </a:spcBef>
              <a:buFont typeface="Arial" panose="020B0604020202020204" pitchFamily="34" charset="0"/>
              <a:buChar char="•"/>
            </a:pPr>
            <a:endParaRPr lang="en-US" i="1">
              <a:effectLst/>
              <a:ea typeface="MS Mincho" panose="02020609040205080304" pitchFamily="49" charset="-128"/>
            </a:endParaRPr>
          </a:p>
          <a:p>
            <a:pPr marL="0" marR="0">
              <a:lnSpc>
                <a:spcPct val="115000"/>
              </a:lnSpc>
              <a:spcBef>
                <a:spcPts val="1200"/>
              </a:spcBef>
              <a:spcAft>
                <a:spcPts val="1200"/>
              </a:spcAft>
            </a:pPr>
            <a:endParaRPr lang="en-US" sz="2400">
              <a:effectLst/>
              <a:ea typeface="MS Mincho" panose="02020609040205080304" pitchFamily="49" charset="-128"/>
            </a:endParaRPr>
          </a:p>
          <a:p>
            <a:pPr marL="342900" marR="0" indent="-342900">
              <a:lnSpc>
                <a:spcPct val="115000"/>
              </a:lnSpc>
              <a:spcBef>
                <a:spcPts val="1200"/>
              </a:spcBef>
              <a:spcAft>
                <a:spcPts val="1200"/>
              </a:spcAft>
              <a:buAutoNum type="arabicPeriod"/>
            </a:pPr>
            <a:endParaRPr lang="en-US" sz="2400">
              <a:effectLst/>
              <a:ea typeface="Times New Roman" panose="02020603050405020304" pitchFamily="18" charset="0"/>
            </a:endParaRPr>
          </a:p>
          <a:p>
            <a:pPr marR="0">
              <a:lnSpc>
                <a:spcPct val="115000"/>
              </a:lnSpc>
              <a:spcBef>
                <a:spcPts val="1200"/>
              </a:spcBef>
              <a:spcAft>
                <a:spcPts val="1200"/>
              </a:spcAft>
            </a:pPr>
            <a:endParaRPr lang="en-US" sz="24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4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4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400">
              <a:effectLst/>
              <a:ea typeface="MS Mincho" panose="02020609040205080304" pitchFamily="49" charset="-128"/>
            </a:endParaRPr>
          </a:p>
        </p:txBody>
      </p:sp>
      <p:grpSp>
        <p:nvGrpSpPr>
          <p:cNvPr id="4" name="Group 3" descr="Screenshot of the Enrollment Manager dashboard displaying the students profile with a rectangle that highlights the confirmation message of the submitted enrollment.">
            <a:extLst>
              <a:ext uri="{FF2B5EF4-FFF2-40B4-BE49-F238E27FC236}">
                <a16:creationId xmlns:a16="http://schemas.microsoft.com/office/drawing/2014/main" id="{38BCE41C-7F68-CC4C-C444-233A9E1DD472}"/>
              </a:ext>
            </a:extLst>
          </p:cNvPr>
          <p:cNvGrpSpPr/>
          <p:nvPr/>
        </p:nvGrpSpPr>
        <p:grpSpPr>
          <a:xfrm>
            <a:off x="5414886" y="1475180"/>
            <a:ext cx="6582298" cy="4763025"/>
            <a:chOff x="5414886" y="1475180"/>
            <a:chExt cx="6582298" cy="4763025"/>
          </a:xfrm>
        </p:grpSpPr>
        <p:pic>
          <p:nvPicPr>
            <p:cNvPr id="9" name="Picture 8" descr="Screenshot of the student profile. Rectangle highlights the dropdown arrow to select and display the overview of the submitted enrollment.">
              <a:extLst>
                <a:ext uri="{FF2B5EF4-FFF2-40B4-BE49-F238E27FC236}">
                  <a16:creationId xmlns:a16="http://schemas.microsoft.com/office/drawing/2014/main" id="{9D3C5AF1-0BC0-113E-276D-F9E2ADB11D98}"/>
                </a:ext>
              </a:extLst>
            </p:cNvPr>
            <p:cNvPicPr>
              <a:picLocks noChangeAspect="1"/>
            </p:cNvPicPr>
            <p:nvPr/>
          </p:nvPicPr>
          <p:blipFill>
            <a:blip r:embed="rId3"/>
            <a:stretch>
              <a:fillRect/>
            </a:stretch>
          </p:blipFill>
          <p:spPr>
            <a:xfrm>
              <a:off x="5414886" y="2061845"/>
              <a:ext cx="6582298" cy="4176360"/>
            </a:xfrm>
            <a:prstGeom prst="rect">
              <a:avLst/>
            </a:prstGeom>
            <a:ln>
              <a:solidFill>
                <a:schemeClr val="tx1"/>
              </a:solidFill>
            </a:ln>
          </p:spPr>
        </p:pic>
        <p:pic>
          <p:nvPicPr>
            <p:cNvPr id="3" name="Picture 2" descr="Screenshot of the Enrollment Manager dashboard. Rectangle highlights the confirmation message of the submitted enrollment.">
              <a:extLst>
                <a:ext uri="{FF2B5EF4-FFF2-40B4-BE49-F238E27FC236}">
                  <a16:creationId xmlns:a16="http://schemas.microsoft.com/office/drawing/2014/main" id="{36818E8B-DD0D-7281-C42F-06D3469951B5}"/>
                </a:ext>
              </a:extLst>
            </p:cNvPr>
            <p:cNvPicPr>
              <a:picLocks noChangeAspect="1"/>
            </p:cNvPicPr>
            <p:nvPr/>
          </p:nvPicPr>
          <p:blipFill rotWithShape="1">
            <a:blip r:embed="rId4"/>
            <a:srcRect l="8456" t="19712" r="15585" b="63309"/>
            <a:stretch/>
          </p:blipFill>
          <p:spPr bwMode="auto">
            <a:xfrm>
              <a:off x="5414886" y="1475180"/>
              <a:ext cx="6582298" cy="833079"/>
            </a:xfrm>
            <a:prstGeom prst="rect">
              <a:avLst/>
            </a:prstGeom>
            <a:ln w="38100">
              <a:solidFill>
                <a:schemeClr val="accent5"/>
              </a:solidFill>
            </a:ln>
            <a:extLst>
              <a:ext uri="{53640926-AAD7-44D8-BBD7-CCE9431645EC}">
                <a14:shadowObscured xmlns:a14="http://schemas.microsoft.com/office/drawing/2010/main"/>
              </a:ext>
            </a:extLst>
          </p:spPr>
        </p:pic>
      </p:grpSp>
      <p:sp>
        <p:nvSpPr>
          <p:cNvPr id="10" name="Rectangle: Rounded Corners 9" descr="Return to table of contents button.">
            <a:hlinkClick r:id="rId5"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75A64F13-8DA6-3CFC-0BED-DA05F98AF3F8}"/>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1A1D28"/>
          </a:solidFill>
          <a:ln w="28575">
            <a:solidFill>
              <a:srgbClr val="1A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378894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971BD3F-FE59-013B-ADF0-4291A7C440B6}"/>
              </a:ext>
            </a:extLst>
          </p:cNvPr>
          <p:cNvSpPr txBox="1">
            <a:spLocks noGrp="1"/>
          </p:cNvSpPr>
          <p:nvPr>
            <p:ph type="title" idx="4294967295"/>
          </p:nvPr>
        </p:nvSpPr>
        <p:spPr>
          <a:xfrm>
            <a:off x="381000" y="269875"/>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Add and Submit an Enrollment </a:t>
            </a:r>
            <a:r>
              <a:rPr lang="en-US" spc="75">
                <a:solidFill>
                  <a:srgbClr val="00427A"/>
                </a:solidFill>
                <a:latin typeface="Calibri"/>
                <a:cs typeface="Calibri"/>
                <a:hlinkClick r:id="rId2" action="ppaction://hlinksldjump"/>
              </a:rPr>
              <a:t>Cont’d 4</a:t>
            </a:r>
            <a:endParaRPr kumimoji="0" lang="en-US" sz="3600" b="1" i="0" u="none" strike="noStrike" kern="1200" cap="none" spc="75" normalizeH="0" baseline="0" noProof="0">
              <a:ln>
                <a:noFill/>
              </a:ln>
              <a:solidFill>
                <a:srgbClr val="00427A"/>
              </a:solidFill>
              <a:effectLst/>
              <a:uLnTx/>
              <a:uFillTx/>
              <a:hlinkClick r:id="rId2" action="ppaction://hlinksldjump"/>
            </a:endParaRPr>
          </a:p>
        </p:txBody>
      </p:sp>
      <p:sp>
        <p:nvSpPr>
          <p:cNvPr id="7" name="Content Placeholder 5">
            <a:extLst>
              <a:ext uri="{FF2B5EF4-FFF2-40B4-BE49-F238E27FC236}">
                <a16:creationId xmlns:a16="http://schemas.microsoft.com/office/drawing/2014/main" id="{94A11BC5-01F4-EEDE-8EBD-E49843DDE557}"/>
              </a:ext>
            </a:extLst>
          </p:cNvPr>
          <p:cNvSpPr>
            <a:spLocks noGrp="1"/>
          </p:cNvSpPr>
          <p:nvPr>
            <p:ph sz="quarter" idx="10"/>
          </p:nvPr>
        </p:nvSpPr>
        <p:spPr>
          <a:xfrm>
            <a:off x="381000" y="1314157"/>
            <a:ext cx="11534775" cy="4940300"/>
          </a:xfrm>
        </p:spPr>
        <p:txBody>
          <a:bodyPr/>
          <a:lstStyle/>
          <a:p>
            <a:pPr marR="0" lvl="0">
              <a:lnSpc>
                <a:spcPct val="115000"/>
              </a:lnSpc>
              <a:spcBef>
                <a:spcPts val="0"/>
              </a:spcBef>
              <a:spcAft>
                <a:spcPts val="0"/>
              </a:spcAft>
              <a:buSzPct val="100000"/>
            </a:pPr>
            <a:r>
              <a:rPr lang="en-US" sz="2400">
                <a:effectLst/>
                <a:ea typeface="MS Mincho" panose="02020609040205080304" pitchFamily="49" charset="-128"/>
              </a:rPr>
              <a:t>Before adding or submitting an enrollment, please review the following functionality changes in EM: </a:t>
            </a:r>
          </a:p>
          <a:p>
            <a:pPr marL="514350" marR="0" lvl="0" indent="-514350">
              <a:lnSpc>
                <a:spcPct val="115000"/>
              </a:lnSpc>
              <a:spcBef>
                <a:spcPts val="0"/>
              </a:spcBef>
              <a:spcAft>
                <a:spcPts val="0"/>
              </a:spcAft>
              <a:buSzPct val="100000"/>
              <a:buFont typeface="+mj-lt"/>
              <a:buAutoNum type="arabicPeriod"/>
            </a:pPr>
            <a:r>
              <a:rPr lang="en-US" sz="2400">
                <a:ea typeface="MS Mincho" panose="02020609040205080304" pitchFamily="49" charset="-128"/>
              </a:rPr>
              <a:t>The option to add </a:t>
            </a:r>
            <a:r>
              <a:rPr lang="en-US" sz="2400" b="1">
                <a:effectLst/>
                <a:ea typeface="MS Mincho" panose="02020609040205080304" pitchFamily="49" charset="-128"/>
              </a:rPr>
              <a:t>Multi-Line Enrollments </a:t>
            </a:r>
            <a:r>
              <a:rPr lang="en-US" sz="2400">
                <a:effectLst/>
                <a:ea typeface="MS Mincho" panose="02020609040205080304" pitchFamily="49" charset="-128"/>
              </a:rPr>
              <a:t>is not a current functionality of EM. This is a planned function for a future release. </a:t>
            </a:r>
          </a:p>
          <a:p>
            <a:pPr marL="514350" marR="0" lvl="0" indent="-514350">
              <a:lnSpc>
                <a:spcPct val="115000"/>
              </a:lnSpc>
              <a:spcBef>
                <a:spcPts val="0"/>
              </a:spcBef>
              <a:spcAft>
                <a:spcPts val="0"/>
              </a:spcAft>
              <a:buSzPct val="100000"/>
              <a:buFont typeface="+mj-lt"/>
              <a:buAutoNum type="arabicPeriod"/>
            </a:pPr>
            <a:r>
              <a:rPr lang="en-US" sz="2400" b="1">
                <a:effectLst/>
                <a:ea typeface="MS Mincho" panose="02020609040205080304" pitchFamily="49" charset="-128"/>
              </a:rPr>
              <a:t>Dual Degree / Dual Objectives Enrollments </a:t>
            </a:r>
            <a:r>
              <a:rPr lang="en-US" sz="2400">
                <a:effectLst/>
                <a:ea typeface="MS Mincho" panose="02020609040205080304" pitchFamily="49" charset="-128"/>
              </a:rPr>
              <a:t>cannot be certified currently in EM. </a:t>
            </a:r>
          </a:p>
          <a:p>
            <a:pPr marL="971550" lvl="2" indent="-514350">
              <a:lnSpc>
                <a:spcPct val="115000"/>
              </a:lnSpc>
              <a:spcAft>
                <a:spcPts val="0"/>
              </a:spcAft>
              <a:buSzPct val="100000"/>
              <a:buFont typeface="Arial" panose="020B0604020202020204" pitchFamily="34" charset="0"/>
              <a:buChar char="•"/>
            </a:pPr>
            <a:r>
              <a:rPr lang="en-US" sz="2400">
                <a:effectLst/>
                <a:ea typeface="MS Mincho" panose="02020609040205080304" pitchFamily="49" charset="-128"/>
              </a:rPr>
              <a:t>To document a student’s Dual Degree or Dual Objective Enrollment in EM, select one program from the available </a:t>
            </a:r>
            <a:r>
              <a:rPr lang="en-US" sz="2400" b="1">
                <a:effectLst/>
                <a:ea typeface="MS Mincho" panose="02020609040205080304" pitchFamily="49" charset="-128"/>
              </a:rPr>
              <a:t>“Program” </a:t>
            </a:r>
            <a:r>
              <a:rPr lang="en-US" sz="2400">
                <a:effectLst/>
                <a:ea typeface="MS Mincho" panose="02020609040205080304" pitchFamily="49" charset="-128"/>
              </a:rPr>
              <a:t>dropdown options and “</a:t>
            </a:r>
            <a:r>
              <a:rPr lang="en-US" sz="2400" b="1">
                <a:effectLst/>
                <a:ea typeface="MS Mincho" panose="02020609040205080304" pitchFamily="49" charset="-128"/>
              </a:rPr>
              <a:t>Add a Custom Remark</a:t>
            </a:r>
            <a:r>
              <a:rPr lang="en-US" sz="2400">
                <a:effectLst/>
                <a:ea typeface="MS Mincho" panose="02020609040205080304" pitchFamily="49" charset="-128"/>
              </a:rPr>
              <a:t>”. </a:t>
            </a:r>
          </a:p>
          <a:p>
            <a:pPr marL="971550" lvl="2" indent="-514350">
              <a:lnSpc>
                <a:spcPct val="115000"/>
              </a:lnSpc>
              <a:spcAft>
                <a:spcPts val="0"/>
              </a:spcAft>
              <a:buSzPct val="100000"/>
              <a:buFont typeface="Arial" panose="020B0604020202020204" pitchFamily="34" charset="0"/>
              <a:buChar char="•"/>
            </a:pPr>
            <a:r>
              <a:rPr lang="en-US" sz="2400">
                <a:effectLst/>
                <a:ea typeface="MS Mincho" panose="02020609040205080304" pitchFamily="49" charset="-128"/>
              </a:rPr>
              <a:t>An example custom remark could be, “</a:t>
            </a:r>
            <a:r>
              <a:rPr lang="en-US" sz="2400" b="1">
                <a:effectLst/>
                <a:ea typeface="MS Mincho" panose="02020609040205080304" pitchFamily="49" charset="-128"/>
              </a:rPr>
              <a:t>Student concurrently pursuing 2 degrees additional program is [program name]</a:t>
            </a:r>
            <a:r>
              <a:rPr lang="en-US" sz="2400">
                <a:effectLst/>
                <a:ea typeface="MS Mincho" panose="02020609040205080304" pitchFamily="49" charset="-128"/>
              </a:rPr>
              <a:t>”.</a:t>
            </a:r>
          </a:p>
          <a:p>
            <a:pPr>
              <a:lnSpc>
                <a:spcPct val="115000"/>
              </a:lnSpc>
              <a:spcAft>
                <a:spcPts val="0"/>
              </a:spcAft>
              <a:buSzPct val="100000"/>
            </a:pPr>
            <a:endParaRPr lang="en-US" sz="2400">
              <a:effectLst/>
              <a:ea typeface="MS Mincho" panose="02020609040205080304" pitchFamily="49" charset="-128"/>
            </a:endParaRPr>
          </a:p>
        </p:txBody>
      </p:sp>
      <p:sp>
        <p:nvSpPr>
          <p:cNvPr id="2" name="Rectangle 1">
            <a:extLst>
              <a:ext uri="{FF2B5EF4-FFF2-40B4-BE49-F238E27FC236}">
                <a16:creationId xmlns:a16="http://schemas.microsoft.com/office/drawing/2014/main" id="{8EF4AAB0-522F-38C4-362F-5B0927028072}"/>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1A1D28"/>
          </a:solidFill>
          <a:ln w="28575">
            <a:solidFill>
              <a:srgbClr val="1A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353283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581FD55-7752-CDD6-1442-4A4A30FA5993}"/>
              </a:ext>
            </a:extLst>
          </p:cNvPr>
          <p:cNvSpPr txBox="1">
            <a:spLocks noGrp="1"/>
          </p:cNvSpPr>
          <p:nvPr>
            <p:ph type="title" idx="4294967295"/>
          </p:nvPr>
        </p:nvSpPr>
        <p:spPr>
          <a:xfrm>
            <a:off x="2602028" y="2725611"/>
            <a:ext cx="8656320" cy="16538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all" spc="75" normalizeH="0" baseline="0" noProof="0">
                <a:ln>
                  <a:noFill/>
                </a:ln>
                <a:solidFill>
                  <a:schemeClr val="tx1"/>
                </a:solidFill>
                <a:effectLst/>
                <a:uLnTx/>
                <a:uFillTx/>
                <a:latin typeface="Myriad Pro" panose="020B0703030403020204" pitchFamily="34" charset="0"/>
                <a:ea typeface="+mj-ea"/>
                <a:cs typeface="Calibri" panose="020F0502020204030204" pitchFamily="34" charset="0"/>
              </a:rPr>
              <a:t>Amend an enrollment</a:t>
            </a:r>
            <a:endParaRPr kumimoji="0" lang="en-US" sz="9600" b="1" i="0" u="none" strike="noStrike" kern="1200" cap="none" spc="0" normalizeH="0" baseline="0" noProof="0">
              <a:ln>
                <a:noFill/>
              </a:ln>
              <a:solidFill>
                <a:schemeClr val="tx1"/>
              </a:solidFill>
              <a:effectLst/>
              <a:uLnTx/>
              <a:uFillTx/>
              <a:latin typeface="Myriad Pro" panose="020B0703030403020204" pitchFamily="34" charset="0"/>
              <a:ea typeface="+mj-ea"/>
              <a:cs typeface="Calibri" panose="020F0502020204030204" pitchFamily="34" charset="0"/>
            </a:endParaRPr>
          </a:p>
        </p:txBody>
      </p:sp>
    </p:spTree>
    <p:extLst>
      <p:ext uri="{BB962C8B-B14F-4D97-AF65-F5344CB8AC3E}">
        <p14:creationId xmlns:p14="http://schemas.microsoft.com/office/powerpoint/2010/main" val="80305205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31915"/>
            <a:ext cx="10698332" cy="990600"/>
          </a:xfrm>
        </p:spPr>
        <p:txBody>
          <a:bodyPr/>
          <a:lstStyle/>
          <a:p>
            <a:pPr marL="0" marR="0" indent="0">
              <a:lnSpc>
                <a:spcPct val="115000"/>
              </a:lnSpc>
              <a:spcBef>
                <a:spcPts val="1500"/>
              </a:spcBef>
              <a:spcAft>
                <a:spcPts val="0"/>
              </a:spcAft>
            </a:pPr>
            <a:r>
              <a:rPr lang="en-US" spc="75">
                <a:solidFill>
                  <a:srgbClr val="00427A"/>
                </a:solidFill>
                <a:hlinkClick r:id="rId2" action="ppaction://hlinksldjump"/>
              </a:rPr>
              <a:t>Amend an Enrollment </a:t>
            </a:r>
            <a:endParaRPr lang="en-US" b="1" spc="75">
              <a:solidFill>
                <a:srgbClr val="00427A"/>
              </a:solidFill>
              <a:effectLst/>
              <a:hlinkClick r:id="rId2"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312105"/>
            <a:ext cx="11516139" cy="4976054"/>
          </a:xfrm>
        </p:spPr>
        <p:txBody>
          <a:bodyPr/>
          <a:lstStyle/>
          <a:p>
            <a:pPr marL="0" marR="0">
              <a:lnSpc>
                <a:spcPct val="115000"/>
              </a:lnSpc>
              <a:spcAft>
                <a:spcPts val="0"/>
              </a:spcAft>
            </a:pPr>
            <a:r>
              <a:rPr lang="en-US" sz="2800">
                <a:effectLst/>
                <a:ea typeface="MS Mincho" panose="02020609040205080304" pitchFamily="49" charset="-128"/>
              </a:rPr>
              <a:t>In EM, “Amendment” refers to a</a:t>
            </a:r>
            <a:r>
              <a:rPr lang="en-US" sz="2800">
                <a:ea typeface="MS Mincho" panose="02020609040205080304" pitchFamily="49" charset="-128"/>
              </a:rPr>
              <a:t>ny change made to an enrollment after it is submitted, including terminations. </a:t>
            </a:r>
          </a:p>
          <a:p>
            <a:pPr marL="0" marR="0">
              <a:lnSpc>
                <a:spcPct val="115000"/>
              </a:lnSpc>
              <a:spcAft>
                <a:spcPts val="0"/>
              </a:spcAft>
            </a:pPr>
            <a:endParaRPr lang="en-US" sz="2800">
              <a:effectLst/>
              <a:ea typeface="MS Mincho" panose="02020609040205080304" pitchFamily="49" charset="-128"/>
            </a:endParaRPr>
          </a:p>
          <a:p>
            <a:pPr marL="0" marR="0">
              <a:lnSpc>
                <a:spcPct val="115000"/>
              </a:lnSpc>
              <a:spcAft>
                <a:spcPts val="0"/>
              </a:spcAft>
            </a:pPr>
            <a:r>
              <a:rPr lang="en-US" sz="2800">
                <a:effectLst/>
                <a:ea typeface="MS Mincho" panose="02020609040205080304" pitchFamily="49" charset="-128"/>
              </a:rPr>
              <a:t>There is no differentiation between amend and adjust. </a:t>
            </a:r>
          </a:p>
          <a:p>
            <a:pPr marL="0" marR="0">
              <a:lnSpc>
                <a:spcPct val="115000"/>
              </a:lnSpc>
              <a:spcAft>
                <a:spcPts val="0"/>
              </a:spcAft>
            </a:pPr>
            <a:endParaRPr lang="en-US" sz="2800">
              <a:effectLst/>
              <a:ea typeface="MS Mincho" panose="02020609040205080304" pitchFamily="49" charset="-128"/>
            </a:endParaRPr>
          </a:p>
          <a:p>
            <a:pPr>
              <a:lnSpc>
                <a:spcPct val="115000"/>
              </a:lnSpc>
              <a:spcAft>
                <a:spcPts val="0"/>
              </a:spcAft>
            </a:pPr>
            <a:r>
              <a:rPr lang="en-US" i="1">
                <a:effectLst/>
                <a:ea typeface="MS Mincho" panose="02020609040205080304" pitchFamily="49" charset="-128"/>
              </a:rPr>
              <a:t>Note: </a:t>
            </a:r>
            <a:endParaRPr lang="en-US" i="1">
              <a:ea typeface="MS Mincho" panose="02020609040205080304" pitchFamily="49" charset="-128"/>
            </a:endParaRPr>
          </a:p>
          <a:p>
            <a:pPr marL="342900" indent="-342900">
              <a:lnSpc>
                <a:spcPct val="115000"/>
              </a:lnSpc>
              <a:spcAft>
                <a:spcPts val="0"/>
              </a:spcAft>
              <a:buFont typeface="Arial" panose="020B0604020202020204" pitchFamily="34" charset="0"/>
              <a:buChar char="•"/>
            </a:pPr>
            <a:r>
              <a:rPr lang="en-US" i="1">
                <a:effectLst/>
                <a:ea typeface="MS Mincho" panose="02020609040205080304" pitchFamily="49" charset="-128"/>
              </a:rPr>
              <a:t>EM can process more than one amendment on a single certification in a 24-hour period for Chapter 33 students. For non-Chapter 33 students, continue with submitting successive adjustments on separate days.</a:t>
            </a:r>
          </a:p>
          <a:p>
            <a:pPr marL="342900" indent="-342900">
              <a:lnSpc>
                <a:spcPct val="115000"/>
              </a:lnSpc>
              <a:spcAft>
                <a:spcPts val="0"/>
              </a:spcAft>
              <a:buFont typeface="Arial" panose="020B0604020202020204" pitchFamily="34" charset="0"/>
              <a:buChar char="•"/>
            </a:pPr>
            <a:r>
              <a:rPr lang="en-US" i="1">
                <a:ea typeface="MS Mincho" panose="02020609040205080304" pitchFamily="49" charset="-128"/>
              </a:rPr>
              <a:t>SCOs can now submit new enrollments and amendments for pre-existing Veteran Rapid Retraining Assistance Program (VRRAP) students. The addition of new VRRAP students is not possible. VRRAP students only applies for non-degree seeking IHL programs. </a:t>
            </a:r>
            <a:endParaRPr lang="en-US" i="1">
              <a:effectLst/>
              <a:ea typeface="MS Mincho" panose="02020609040205080304" pitchFamily="49" charset="-128"/>
            </a:endParaRPr>
          </a:p>
          <a:p>
            <a:pPr marR="0">
              <a:lnSpc>
                <a:spcPct val="115000"/>
              </a:lnSpc>
              <a:spcAft>
                <a:spcPts val="0"/>
              </a:spcAft>
            </a:pPr>
            <a:endParaRPr lang="en-US" sz="2400">
              <a:effectLst/>
              <a:ea typeface="MS Mincho" panose="02020609040205080304" pitchFamily="49" charset="-128"/>
            </a:endParaRPr>
          </a:p>
          <a:p>
            <a:pPr marL="342900" marR="0" indent="-342900">
              <a:lnSpc>
                <a:spcPct val="115000"/>
              </a:lnSpc>
              <a:spcBef>
                <a:spcPts val="1200"/>
              </a:spcBef>
              <a:spcAft>
                <a:spcPts val="1200"/>
              </a:spcAft>
              <a:buAutoNum type="arabicPeriod"/>
            </a:pPr>
            <a:endParaRPr lang="en-US">
              <a:effectLst/>
              <a:ea typeface="Times New Roman" panose="02020603050405020304" pitchFamily="18" charset="0"/>
            </a:endParaRPr>
          </a:p>
          <a:p>
            <a:pPr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a:effectLst/>
              <a:ea typeface="MS Mincho" panose="02020609040205080304" pitchFamily="49" charset="-128"/>
            </a:endParaRPr>
          </a:p>
        </p:txBody>
      </p:sp>
      <p:sp>
        <p:nvSpPr>
          <p:cNvPr id="10" name="Rectangle: Rounded Corners 9" descr="Return to table of contents button.">
            <a:hlinkClick r:id="rId3"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3"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21B99903-8CBF-0664-CC79-174AE9A6CE0C}"/>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1A1D28"/>
          </a:solidFill>
          <a:ln w="28575">
            <a:solidFill>
              <a:srgbClr val="1A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669566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12037"/>
            <a:ext cx="10698332" cy="990600"/>
          </a:xfrm>
        </p:spPr>
        <p:txBody>
          <a:bodyPr/>
          <a:lstStyle/>
          <a:p>
            <a:pPr>
              <a:lnSpc>
                <a:spcPct val="115000"/>
              </a:lnSpc>
              <a:spcBef>
                <a:spcPts val="1500"/>
              </a:spcBef>
            </a:pP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Amend an Enrollment Cont'd </a:t>
            </a:r>
            <a:endParaRPr lang="en-US" b="1" spc="75">
              <a:solidFill>
                <a:srgbClr val="0E7BBA"/>
              </a:solidFill>
              <a:effectLst/>
              <a:hlinkClick r:id="rId2" action="ppaction://hlinksldjump">
                <a:extLst>
                  <a:ext uri="{A12FA001-AC4F-418D-AE19-62706E023703}">
                    <ahyp:hlinkClr xmlns:ahyp="http://schemas.microsoft.com/office/drawing/2018/hyperlinkcolor" val="tx"/>
                  </a:ext>
                </a:extLst>
              </a:hlinkClick>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321905"/>
            <a:ext cx="6596270" cy="4976054"/>
          </a:xfrm>
        </p:spPr>
        <p:txBody>
          <a:bodyPr/>
          <a:lstStyle/>
          <a:p>
            <a:pPr marL="514350" marR="0" indent="-514350">
              <a:lnSpc>
                <a:spcPct val="115000"/>
              </a:lnSpc>
              <a:spcBef>
                <a:spcPts val="1200"/>
              </a:spcBef>
              <a:spcAft>
                <a:spcPts val="1200"/>
              </a:spcAft>
              <a:buFont typeface="+mj-lt"/>
              <a:buAutoNum type="arabicPeriod"/>
            </a:pPr>
            <a:r>
              <a:rPr lang="en-US" sz="2800">
                <a:effectLst/>
                <a:ea typeface="MS Mincho" panose="02020609040205080304" pitchFamily="49" charset="-128"/>
              </a:rPr>
              <a:t>After you search and select the student, navigate to the student’s “</a:t>
            </a:r>
            <a:r>
              <a:rPr lang="en-US" sz="2800" b="1">
                <a:effectLst/>
                <a:ea typeface="MS Mincho" panose="02020609040205080304" pitchFamily="49" charset="-128"/>
              </a:rPr>
              <a:t>Enrollments</a:t>
            </a:r>
            <a:r>
              <a:rPr lang="en-US" sz="2800">
                <a:effectLst/>
                <a:ea typeface="MS Mincho" panose="02020609040205080304" pitchFamily="49" charset="-128"/>
              </a:rPr>
              <a:t>” tab, identify the enrollment to Amend, and select the “</a:t>
            </a:r>
            <a:r>
              <a:rPr lang="en-US" sz="2800" b="1">
                <a:effectLst/>
                <a:ea typeface="MS Mincho" panose="02020609040205080304" pitchFamily="49" charset="-128"/>
              </a:rPr>
              <a:t>Amend</a:t>
            </a:r>
            <a:r>
              <a:rPr lang="en-US" sz="2800">
                <a:effectLst/>
                <a:ea typeface="MS Mincho" panose="02020609040205080304" pitchFamily="49" charset="-128"/>
              </a:rPr>
              <a:t>” button. The information for the selected enrollment, appears, which may or may not be current, since amendments can be made to previously completed enrollments.</a:t>
            </a:r>
            <a:endParaRPr lang="en-US" sz="2800">
              <a:effectLst/>
              <a:ea typeface="Times New Roman" panose="02020603050405020304" pitchFamily="18" charset="0"/>
            </a:endParaRPr>
          </a:p>
          <a:p>
            <a:pPr marR="0">
              <a:lnSpc>
                <a:spcPct val="115000"/>
              </a:lnSpc>
              <a:spcBef>
                <a:spcPts val="1200"/>
              </a:spcBef>
              <a:spcAft>
                <a:spcPts val="1200"/>
              </a:spcAft>
            </a:pPr>
            <a:endParaRPr lang="en-US" sz="24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4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4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400">
              <a:effectLst/>
              <a:ea typeface="MS Mincho" panose="02020609040205080304" pitchFamily="49" charset="-128"/>
            </a:endParaRPr>
          </a:p>
        </p:txBody>
      </p:sp>
      <p:pic>
        <p:nvPicPr>
          <p:cNvPr id="5" name="Picture 4" descr="Screenshot of the selected student's enrollment page. Rectangle highlights the amend button to make changes to the enrollment.">
            <a:extLst>
              <a:ext uri="{FF2B5EF4-FFF2-40B4-BE49-F238E27FC236}">
                <a16:creationId xmlns:a16="http://schemas.microsoft.com/office/drawing/2014/main" id="{B07C5E23-3926-952C-EB58-C050FC780AE6}"/>
              </a:ext>
            </a:extLst>
          </p:cNvPr>
          <p:cNvPicPr>
            <a:picLocks noChangeAspect="1"/>
          </p:cNvPicPr>
          <p:nvPr/>
        </p:nvPicPr>
        <p:blipFill>
          <a:blip r:embed="rId3"/>
          <a:stretch>
            <a:fillRect/>
          </a:stretch>
        </p:blipFill>
        <p:spPr>
          <a:xfrm>
            <a:off x="6977269" y="2178653"/>
            <a:ext cx="5036735" cy="3137000"/>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BE2DBADB-8529-72C4-B7F8-5EA0F04875CA}"/>
              </a:ext>
              <a:ext uri="{C183D7F6-B498-43B3-948B-1728B52AA6E4}">
                <adec:decorative xmlns:adec="http://schemas.microsoft.com/office/drawing/2017/decorative" val="1"/>
              </a:ext>
            </a:extLst>
          </p:cNvPr>
          <p:cNvSpPr/>
          <p:nvPr/>
        </p:nvSpPr>
        <p:spPr>
          <a:xfrm>
            <a:off x="11206220" y="3855441"/>
            <a:ext cx="624660" cy="268936"/>
          </a:xfrm>
          <a:prstGeom prst="rect">
            <a:avLst/>
          </a:prstGeom>
          <a:noFill/>
          <a:ln w="38100" cap="flat" cmpd="sng" algn="ctr">
            <a:solidFill>
              <a:srgbClr val="F2C217"/>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Rectangle 2">
            <a:extLst>
              <a:ext uri="{FF2B5EF4-FFF2-40B4-BE49-F238E27FC236}">
                <a16:creationId xmlns:a16="http://schemas.microsoft.com/office/drawing/2014/main" id="{91F54060-99A9-D214-0EE9-F86E33E16BA3}"/>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1A1D28"/>
          </a:solidFill>
          <a:ln w="28575">
            <a:solidFill>
              <a:srgbClr val="1A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0852234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361122"/>
            <a:ext cx="10344150" cy="990600"/>
          </a:xfrm>
        </p:spPr>
        <p:txBody>
          <a:bodyPr/>
          <a:lstStyle/>
          <a:p>
            <a:pPr marL="0" marR="0" indent="0">
              <a:spcBef>
                <a:spcPts val="600"/>
              </a:spcBef>
              <a:spcAft>
                <a:spcPts val="0"/>
              </a:spcAft>
            </a:pPr>
            <a:r>
              <a:rPr lang="en-US" spc="75">
                <a:solidFill>
                  <a:srgbClr val="00427A"/>
                </a:solidFill>
                <a:hlinkClick r:id="rId2" action="ppaction://hlinksldjump"/>
              </a:rPr>
              <a:t>Amend an Enrollment – Enrollment Information</a:t>
            </a:r>
            <a:endParaRPr lang="en-US" b="1" spc="75">
              <a:solidFill>
                <a:srgbClr val="00427A"/>
              </a:solidFill>
              <a:effectLst/>
              <a:hlinkClick r:id="rId2"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321905"/>
            <a:ext cx="6743701" cy="4976054"/>
          </a:xfrm>
        </p:spPr>
        <p:txBody>
          <a:bodyPr/>
          <a:lstStyle/>
          <a:p>
            <a:pPr marL="514350" marR="0" indent="-514350">
              <a:lnSpc>
                <a:spcPct val="115000"/>
              </a:lnSpc>
              <a:spcBef>
                <a:spcPts val="1200"/>
              </a:spcBef>
              <a:spcAft>
                <a:spcPts val="1200"/>
              </a:spcAft>
              <a:buFont typeface="+mj-lt"/>
              <a:buAutoNum type="arabicPeriod" startAt="2"/>
            </a:pPr>
            <a:r>
              <a:rPr lang="en-US" sz="2800">
                <a:effectLst/>
              </a:rPr>
              <a:t>Once Amend is selected, you are taken to a page that shows all existing information about the selected enrollment. There, you can change the “</a:t>
            </a:r>
            <a:r>
              <a:rPr lang="en-US" sz="2800" b="1">
                <a:effectLst/>
              </a:rPr>
              <a:t>Begin date</a:t>
            </a:r>
            <a:r>
              <a:rPr lang="en-US" sz="2800">
                <a:effectLst/>
              </a:rPr>
              <a:t>” and “</a:t>
            </a:r>
            <a:r>
              <a:rPr lang="en-US" sz="2800" b="1">
                <a:effectLst/>
              </a:rPr>
              <a:t>End date</a:t>
            </a:r>
            <a:r>
              <a:rPr lang="en-US" sz="2800">
                <a:effectLst/>
              </a:rPr>
              <a:t>” fields to display corrected dates but the </a:t>
            </a:r>
            <a:r>
              <a:rPr lang="en-US" sz="2800" b="1">
                <a:effectLst/>
              </a:rPr>
              <a:t>“Enrollment name” </a:t>
            </a:r>
            <a:r>
              <a:rPr lang="en-US" sz="2800">
                <a:effectLst/>
              </a:rPr>
              <a:t>is read-only.​</a:t>
            </a:r>
          </a:p>
          <a:p>
            <a:pPr>
              <a:lnSpc>
                <a:spcPct val="115000"/>
              </a:lnSpc>
              <a:spcBef>
                <a:spcPts val="1200"/>
              </a:spcBef>
            </a:pPr>
            <a:r>
              <a:rPr lang="en-US" sz="1800" i="1">
                <a:effectLst/>
                <a:ea typeface="Times New Roman" panose="02020603050405020304" pitchFamily="18" charset="0"/>
              </a:rPr>
              <a:t>Note: You cannot change the facility. If the student was certified under the wrong facility terminate the cert and add a </a:t>
            </a:r>
            <a:r>
              <a:rPr lang="en-US" sz="1800" i="1">
                <a:ea typeface="Times New Roman" panose="02020603050405020304" pitchFamily="18" charset="0"/>
              </a:rPr>
              <a:t>C</a:t>
            </a:r>
            <a:r>
              <a:rPr lang="en-US" sz="1800" i="1">
                <a:effectLst/>
                <a:ea typeface="Times New Roman" panose="02020603050405020304" pitchFamily="18" charset="0"/>
              </a:rPr>
              <a:t>ustom Remark. </a:t>
            </a:r>
            <a:r>
              <a:rPr lang="en-US" sz="1800" i="1">
                <a:ea typeface="Times New Roman" panose="02020603050405020304" pitchFamily="18" charset="0"/>
              </a:rPr>
              <a:t>This off-ramps </a:t>
            </a:r>
            <a:r>
              <a:rPr lang="en-US" sz="1800" i="1">
                <a:effectLst/>
                <a:ea typeface="Times New Roman" panose="02020603050405020304" pitchFamily="18" charset="0"/>
              </a:rPr>
              <a:t>the cert to ensure no debt is created. Then, add the student under the correct facility and recertify the term.</a:t>
            </a:r>
            <a:endParaRPr lang="en-US">
              <a:effectLst/>
              <a:ea typeface="Times New Roman" panose="02020603050405020304" pitchFamily="18" charset="0"/>
            </a:endParaRPr>
          </a:p>
          <a:p>
            <a:pPr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a:effectLst/>
              <a:ea typeface="MS Mincho" panose="02020609040205080304" pitchFamily="49" charset="-128"/>
            </a:endParaRPr>
          </a:p>
        </p:txBody>
      </p:sp>
      <p:pic>
        <p:nvPicPr>
          <p:cNvPr id="3" name="Picture 2" descr="Screenshot of the Enrollment Information section of the Amend Undergrad Enrollment page. Rectangle highlights the begin and end date fields.">
            <a:extLst>
              <a:ext uri="{FF2B5EF4-FFF2-40B4-BE49-F238E27FC236}">
                <a16:creationId xmlns:a16="http://schemas.microsoft.com/office/drawing/2014/main" id="{9D7728B5-AF60-2BE4-EAD6-2122066D9880}"/>
              </a:ext>
            </a:extLst>
          </p:cNvPr>
          <p:cNvPicPr>
            <a:picLocks noChangeAspect="1"/>
          </p:cNvPicPr>
          <p:nvPr/>
        </p:nvPicPr>
        <p:blipFill>
          <a:blip r:embed="rId3"/>
          <a:stretch>
            <a:fillRect/>
          </a:stretch>
        </p:blipFill>
        <p:spPr>
          <a:xfrm>
            <a:off x="7347990" y="1771625"/>
            <a:ext cx="4654404" cy="3908800"/>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BBD1D659-5AF7-E852-C479-E19008A4DDBA}"/>
              </a:ext>
              <a:ext uri="{C183D7F6-B498-43B3-948B-1728B52AA6E4}">
                <adec:decorative xmlns:adec="http://schemas.microsoft.com/office/drawing/2017/decorative" val="1"/>
              </a:ext>
            </a:extLst>
          </p:cNvPr>
          <p:cNvSpPr/>
          <p:nvPr/>
        </p:nvSpPr>
        <p:spPr>
          <a:xfrm>
            <a:off x="7617833" y="4510108"/>
            <a:ext cx="1332945" cy="103896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1933E72D-0956-BB95-0040-D29FEBA2E6DB}"/>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1A1D28"/>
          </a:solidFill>
          <a:ln w="28575">
            <a:solidFill>
              <a:srgbClr val="1A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6685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57BE77E-8941-8563-CA74-46288AF7E0BD}"/>
              </a:ext>
            </a:extLst>
          </p:cNvPr>
          <p:cNvSpPr txBox="1">
            <a:spLocks noGrp="1"/>
          </p:cNvSpPr>
          <p:nvPr>
            <p:ph type="title" idx="4294967295"/>
          </p:nvPr>
        </p:nvSpPr>
        <p:spPr>
          <a:xfrm>
            <a:off x="381000" y="381000"/>
            <a:ext cx="10283687"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Create an ID.me Account Cont’d</a:t>
            </a:r>
            <a:r>
              <a:rPr lang="en-US" spc="75">
                <a:solidFill>
                  <a:srgbClr val="00427A"/>
                </a:solidFill>
                <a:latin typeface="Calibri"/>
                <a:cs typeface="Calibri"/>
                <a:hlinkClick r:id="rId2" action="ppaction://hlinksldjump"/>
              </a:rPr>
              <a:t> 3</a:t>
            </a:r>
            <a:endParaRPr kumimoji="0" lang="en-US" sz="6000" b="1" i="0" u="none" strike="noStrike" kern="1200" cap="none" spc="0" normalizeH="0" baseline="0" noProof="0">
              <a:ln>
                <a:noFill/>
              </a:ln>
              <a:solidFill>
                <a:schemeClr val="accent2"/>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3" name="Content Placeholder 2">
            <a:extLst>
              <a:ext uri="{FF2B5EF4-FFF2-40B4-BE49-F238E27FC236}">
                <a16:creationId xmlns:a16="http://schemas.microsoft.com/office/drawing/2014/main" id="{2FE295F2-9E5A-74A5-9BD4-FF2BB3720B20}"/>
              </a:ext>
            </a:extLst>
          </p:cNvPr>
          <p:cNvSpPr>
            <a:spLocks noGrp="1"/>
          </p:cNvSpPr>
          <p:nvPr>
            <p:ph sz="quarter" idx="10"/>
          </p:nvPr>
        </p:nvSpPr>
        <p:spPr>
          <a:xfrm>
            <a:off x="381001" y="1371601"/>
            <a:ext cx="6377608" cy="4940300"/>
          </a:xfrm>
        </p:spPr>
        <p:txBody>
          <a:bodyPr/>
          <a:lstStyle/>
          <a:p>
            <a:pPr marL="514350" indent="-514350">
              <a:spcBef>
                <a:spcPts val="600"/>
              </a:spcBef>
              <a:spcAft>
                <a:spcPts val="0"/>
              </a:spcAft>
              <a:buFont typeface="+mj-lt"/>
              <a:buAutoNum type="arabicPeriod" startAt="5"/>
            </a:pPr>
            <a:r>
              <a:rPr lang="en-US" sz="2800">
                <a:effectLst/>
                <a:ea typeface="MS Mincho" panose="02020609040205080304" pitchFamily="49" charset="-128"/>
              </a:rPr>
              <a:t>Choose an authentication method</a:t>
            </a:r>
            <a:r>
              <a:rPr lang="en-US" sz="2800">
                <a:ea typeface="MS Mincho" panose="02020609040205080304" pitchFamily="49" charset="-128"/>
              </a:rPr>
              <a:t> by selecting the </a:t>
            </a:r>
            <a:r>
              <a:rPr lang="en-US" sz="2800">
                <a:effectLst/>
                <a:ea typeface="MS Mincho" panose="02020609040205080304" pitchFamily="49" charset="-128"/>
              </a:rPr>
              <a:t>“</a:t>
            </a:r>
            <a:r>
              <a:rPr lang="en-US" sz="2800" b="1">
                <a:effectLst/>
                <a:ea typeface="MS Mincho" panose="02020609040205080304" pitchFamily="49" charset="-128"/>
              </a:rPr>
              <a:t>Text me” </a:t>
            </a:r>
            <a:r>
              <a:rPr lang="en-US" sz="2800">
                <a:effectLst/>
                <a:ea typeface="MS Mincho" panose="02020609040205080304" pitchFamily="49" charset="-128"/>
              </a:rPr>
              <a:t>or </a:t>
            </a:r>
            <a:r>
              <a:rPr lang="en-US" sz="2800" b="1">
                <a:effectLst/>
                <a:ea typeface="MS Mincho" panose="02020609040205080304" pitchFamily="49" charset="-128"/>
              </a:rPr>
              <a:t>“Call me” </a:t>
            </a:r>
            <a:r>
              <a:rPr lang="en-US" sz="2800">
                <a:effectLst/>
                <a:ea typeface="MS Mincho" panose="02020609040205080304" pitchFamily="49" charset="-128"/>
              </a:rPr>
              <a:t>option. Select the “</a:t>
            </a:r>
            <a:r>
              <a:rPr lang="en-US" sz="2800" b="1">
                <a:effectLst/>
                <a:ea typeface="MS Mincho" panose="02020609040205080304" pitchFamily="49" charset="-128"/>
              </a:rPr>
              <a:t>Continue</a:t>
            </a:r>
            <a:r>
              <a:rPr lang="en-US" sz="2800">
                <a:effectLst/>
                <a:ea typeface="MS Mincho" panose="02020609040205080304" pitchFamily="49" charset="-128"/>
              </a:rPr>
              <a:t>” button.</a:t>
            </a:r>
            <a:endParaRPr lang="en-US" sz="2800">
              <a:ea typeface="MS Mincho" panose="02020609040205080304" pitchFamily="49" charset="-128"/>
            </a:endParaRPr>
          </a:p>
          <a:p>
            <a:pPr marR="0" lvl="0">
              <a:lnSpc>
                <a:spcPct val="107000"/>
              </a:lnSpc>
              <a:spcBef>
                <a:spcPts val="0"/>
              </a:spcBef>
              <a:spcAft>
                <a:spcPts val="800"/>
              </a:spcAft>
            </a:pPr>
            <a:endParaRPr lang="en-US" sz="2800">
              <a:ea typeface="MS Mincho" panose="02020609040205080304" pitchFamily="49" charset="-128"/>
            </a:endParaRPr>
          </a:p>
          <a:p>
            <a:pPr marL="514350" marR="0" lvl="0" indent="-514350">
              <a:lnSpc>
                <a:spcPct val="107000"/>
              </a:lnSpc>
              <a:spcBef>
                <a:spcPts val="0"/>
              </a:spcBef>
              <a:spcAft>
                <a:spcPts val="800"/>
              </a:spcAft>
              <a:buAutoNum type="arabicPeriod"/>
            </a:pPr>
            <a:endParaRPr lang="en-US" sz="2800">
              <a:effectLst/>
              <a:ea typeface="MS Mincho" panose="02020609040205080304" pitchFamily="49" charset="-128"/>
            </a:endParaRPr>
          </a:p>
          <a:p>
            <a:endParaRPr lang="en-US" sz="2800"/>
          </a:p>
        </p:txBody>
      </p:sp>
      <p:sp>
        <p:nvSpPr>
          <p:cNvPr id="8" name="TextBox 7">
            <a:extLst>
              <a:ext uri="{FF2B5EF4-FFF2-40B4-BE49-F238E27FC236}">
                <a16:creationId xmlns:a16="http://schemas.microsoft.com/office/drawing/2014/main" id="{500F8211-9661-64A4-8903-4CEF1ADCD192}"/>
              </a:ext>
            </a:extLst>
          </p:cNvPr>
          <p:cNvSpPr txBox="1"/>
          <p:nvPr/>
        </p:nvSpPr>
        <p:spPr>
          <a:xfrm>
            <a:off x="381000" y="4412069"/>
            <a:ext cx="6096000" cy="1323439"/>
          </a:xfrm>
          <a:prstGeom prst="rect">
            <a:avLst/>
          </a:prstGeom>
          <a:noFill/>
        </p:spPr>
        <p:txBody>
          <a:bodyPr wrap="square">
            <a:spAutoFit/>
          </a:bodyPr>
          <a:lstStyle/>
          <a:p>
            <a:pPr marR="0" lvl="0">
              <a:spcBef>
                <a:spcPts val="600"/>
              </a:spcBef>
            </a:pPr>
            <a:r>
              <a:rPr lang="en-US" sz="2000" i="1">
                <a:effectLst/>
                <a:latin typeface="Calibri" panose="020F0502020204030204" pitchFamily="34" charset="0"/>
                <a:ea typeface="MS Mincho" panose="02020609040205080304" pitchFamily="49" charset="-128"/>
                <a:cs typeface="Calibri" panose="020F0502020204030204" pitchFamily="34" charset="0"/>
              </a:rPr>
              <a:t>Note: If the work number submitted uses a switchboard or an extension to contact you, there is a possibility the call may not go through. </a:t>
            </a:r>
            <a:r>
              <a:rPr lang="en-US" sz="2000" i="1">
                <a:latin typeface="Calibri" panose="020F0502020204030204" pitchFamily="34" charset="0"/>
                <a:ea typeface="MS Mincho" panose="02020609040205080304" pitchFamily="49" charset="-128"/>
                <a:cs typeface="Calibri" panose="020F0502020204030204" pitchFamily="34" charset="0"/>
              </a:rPr>
              <a:t>Using a cell number is suggested.</a:t>
            </a:r>
            <a:endParaRPr lang="en-US" sz="2000" i="1">
              <a:effectLst/>
              <a:latin typeface="Calibri" panose="020F0502020204030204" pitchFamily="34" charset="0"/>
              <a:ea typeface="MS Mincho" panose="02020609040205080304" pitchFamily="49" charset="-128"/>
              <a:cs typeface="Calibri" panose="020F0502020204030204" pitchFamily="34" charset="0"/>
            </a:endParaRPr>
          </a:p>
        </p:txBody>
      </p:sp>
      <p:pic>
        <p:nvPicPr>
          <p:cNvPr id="4" name="Picture 3" descr="ID.me + VA complete your sign in screenshot. There is a highlight box around the &quot;Text me&quot; and &quot;Call me&quot; selection options. ">
            <a:extLst>
              <a:ext uri="{FF2B5EF4-FFF2-40B4-BE49-F238E27FC236}">
                <a16:creationId xmlns:a16="http://schemas.microsoft.com/office/drawing/2014/main" id="{0D80E3C1-45A3-9577-61BA-1A05B944A568}"/>
              </a:ext>
            </a:extLst>
          </p:cNvPr>
          <p:cNvPicPr>
            <a:picLocks noChangeAspect="1"/>
          </p:cNvPicPr>
          <p:nvPr/>
        </p:nvPicPr>
        <p:blipFill rotWithShape="1">
          <a:blip r:embed="rId3">
            <a:extLst>
              <a:ext uri="{28A0092B-C50C-407E-A947-70E740481C1C}">
                <a14:useLocalDpi xmlns:a14="http://schemas.microsoft.com/office/drawing/2010/main" val="0"/>
              </a:ext>
            </a:extLst>
          </a:blip>
          <a:srcRect l="1076" r="-1"/>
          <a:stretch/>
        </p:blipFill>
        <p:spPr bwMode="auto">
          <a:xfrm>
            <a:off x="7926119" y="1488373"/>
            <a:ext cx="3225603" cy="4706754"/>
          </a:xfrm>
          <a:prstGeom prst="rect">
            <a:avLst/>
          </a:prstGeom>
          <a:noFill/>
          <a:ln>
            <a:solidFill>
              <a:schemeClr val="tx1"/>
            </a:solidFill>
          </a:ln>
          <a:extLst>
            <a:ext uri="{53640926-AAD7-44D8-BBD7-CCE9431645EC}">
              <a14:shadowObscured xmlns:a14="http://schemas.microsoft.com/office/drawing/2010/main"/>
            </a:ext>
          </a:extLst>
        </p:spPr>
      </p:pic>
      <p:sp>
        <p:nvSpPr>
          <p:cNvPr id="6" name="Rectangle: Rounded Corners 5" descr="Return to table of contents button.">
            <a:hlinkClick r:id="rId4" action="ppaction://hlinksldjump"/>
            <a:extLst>
              <a:ext uri="{FF2B5EF4-FFF2-40B4-BE49-F238E27FC236}">
                <a16:creationId xmlns:a16="http://schemas.microsoft.com/office/drawing/2014/main" id="{0DCD6369-0A42-E90D-D12F-561245F8982C}"/>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
        <p:nvSpPr>
          <p:cNvPr id="7" name="Rectangle 6">
            <a:extLst>
              <a:ext uri="{FF2B5EF4-FFF2-40B4-BE49-F238E27FC236}">
                <a16:creationId xmlns:a16="http://schemas.microsoft.com/office/drawing/2014/main" id="{A6556011-FC78-F495-45D4-7D6C630135C3}"/>
              </a:ext>
              <a:ext uri="{C183D7F6-B498-43B3-948B-1728B52AA6E4}">
                <adec:decorative xmlns:adec="http://schemas.microsoft.com/office/drawing/2017/decorative" val="1"/>
              </a:ext>
            </a:extLst>
          </p:cNvPr>
          <p:cNvSpPr/>
          <p:nvPr/>
        </p:nvSpPr>
        <p:spPr>
          <a:xfrm>
            <a:off x="8263992" y="3174282"/>
            <a:ext cx="2632710" cy="969093"/>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9A3F73A5-54B9-4309-4944-8B58CDD12092}"/>
              </a:ext>
              <a:ext uri="{C183D7F6-B498-43B3-948B-1728B52AA6E4}">
                <adec:decorative xmlns:adec="http://schemas.microsoft.com/office/drawing/2017/decorative" val="1"/>
              </a:ext>
            </a:extLst>
          </p:cNvPr>
          <p:cNvSpPr/>
          <p:nvPr/>
        </p:nvSpPr>
        <p:spPr>
          <a:xfrm>
            <a:off x="8263992" y="5476267"/>
            <a:ext cx="2632710" cy="443104"/>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271956181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7F01C5B-32DF-A5D5-00A2-D9EFB01A2174}"/>
              </a:ext>
            </a:extLst>
          </p:cNvPr>
          <p:cNvSpPr txBox="1">
            <a:spLocks noGrp="1"/>
          </p:cNvSpPr>
          <p:nvPr>
            <p:ph type="title" idx="4294967295"/>
          </p:nvPr>
        </p:nvSpPr>
        <p:spPr>
          <a:xfrm>
            <a:off x="381000" y="351183"/>
            <a:ext cx="10001250"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spcBef>
                <a:spcPts val="1500"/>
              </a:spcBef>
              <a:defRPr/>
            </a:pPr>
            <a:r>
              <a:rPr kumimoji="0" lang="en-US" sz="3600" b="1" i="0" u="none" strike="noStrike" kern="1200" cap="none" spc="75" normalizeH="0" baseline="0" noProof="0">
                <a:ln>
                  <a:noFill/>
                </a:ln>
                <a:solidFill>
                  <a:srgbClr val="0E7BBA"/>
                </a:solidFill>
                <a:effectLst/>
                <a:uLnTx/>
                <a:uFillTx/>
                <a:latin typeface="Calibri"/>
                <a:cs typeface="Calibri"/>
                <a:hlinkClick r:id="rId2" action="ppaction://hlinksldjump">
                  <a:extLst>
                    <a:ext uri="{A12FA001-AC4F-418D-AE19-62706E023703}">
                      <ahyp:hlinkClr xmlns:ahyp="http://schemas.microsoft.com/office/drawing/2018/hyperlinkcolor" val="tx"/>
                    </a:ext>
                  </a:extLst>
                </a:hlinkClick>
              </a:rPr>
              <a:t>Amend an Enrollment – Enrollment Information</a:t>
            </a: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 Cont'd</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41783"/>
            <a:ext cx="6515100" cy="4976054"/>
          </a:xfrm>
        </p:spPr>
        <p:txBody>
          <a:bodyPr/>
          <a:lstStyle/>
          <a:p>
            <a:pPr marL="457200" marR="0" indent="-457200">
              <a:lnSpc>
                <a:spcPct val="115000"/>
              </a:lnSpc>
              <a:spcBef>
                <a:spcPts val="1200"/>
              </a:spcBef>
              <a:spcAft>
                <a:spcPts val="1200"/>
              </a:spcAft>
              <a:buFont typeface="+mj-lt"/>
              <a:buAutoNum type="arabicPeriod" startAt="3"/>
            </a:pPr>
            <a:r>
              <a:rPr lang="en-US" sz="2600">
                <a:effectLst/>
                <a:ea typeface="MS Mincho" panose="02020609040205080304" pitchFamily="49" charset="-128"/>
              </a:rPr>
              <a:t>To make changes to the “</a:t>
            </a:r>
            <a:r>
              <a:rPr lang="en-US" sz="2600" b="1">
                <a:effectLst/>
                <a:ea typeface="MS Mincho" panose="02020609040205080304" pitchFamily="49" charset="-128"/>
              </a:rPr>
              <a:t>Credits and tuition</a:t>
            </a:r>
            <a:r>
              <a:rPr lang="en-US" sz="2600">
                <a:effectLst/>
                <a:ea typeface="MS Mincho" panose="02020609040205080304" pitchFamily="49" charset="-128"/>
              </a:rPr>
              <a:t>” section, navigate to the appropriate fields and input accurate values for the “</a:t>
            </a:r>
            <a:r>
              <a:rPr lang="en-US" sz="2600" b="1">
                <a:effectLst/>
                <a:ea typeface="MS Mincho" panose="02020609040205080304" pitchFamily="49" charset="-128"/>
              </a:rPr>
              <a:t>Resident credits</a:t>
            </a:r>
            <a:r>
              <a:rPr lang="en-US" sz="2600">
                <a:effectLst/>
                <a:ea typeface="MS Mincho" panose="02020609040205080304" pitchFamily="49" charset="-128"/>
              </a:rPr>
              <a:t>”, “</a:t>
            </a:r>
            <a:r>
              <a:rPr lang="en-US" sz="2600" b="1">
                <a:effectLst/>
                <a:ea typeface="MS Mincho" panose="02020609040205080304" pitchFamily="49" charset="-128"/>
              </a:rPr>
              <a:t>Online credits</a:t>
            </a:r>
            <a:r>
              <a:rPr lang="en-US" sz="2600">
                <a:effectLst/>
                <a:ea typeface="MS Mincho" panose="02020609040205080304" pitchFamily="49" charset="-128"/>
              </a:rPr>
              <a:t>”, “</a:t>
            </a:r>
            <a:r>
              <a:rPr lang="en-US" sz="2600" b="1">
                <a:effectLst/>
                <a:ea typeface="MS Mincho" panose="02020609040205080304" pitchFamily="49" charset="-128"/>
              </a:rPr>
              <a:t>Clock hours</a:t>
            </a:r>
            <a:r>
              <a:rPr lang="en-US" sz="2600">
                <a:effectLst/>
                <a:ea typeface="MS Mincho" panose="02020609040205080304" pitchFamily="49" charset="-128"/>
              </a:rPr>
              <a:t>”, “</a:t>
            </a:r>
            <a:r>
              <a:rPr lang="en-US" sz="2600" b="1">
                <a:effectLst/>
                <a:ea typeface="MS Mincho" panose="02020609040205080304" pitchFamily="49" charset="-128"/>
              </a:rPr>
              <a:t>Remedial/deficiency credits</a:t>
            </a:r>
            <a:r>
              <a:rPr lang="en-US" sz="2600">
                <a:effectLst/>
                <a:ea typeface="MS Mincho" panose="02020609040205080304" pitchFamily="49" charset="-128"/>
              </a:rPr>
              <a:t>”  and/or the “</a:t>
            </a:r>
            <a:r>
              <a:rPr lang="en-US" sz="2600" b="1">
                <a:effectLst/>
                <a:ea typeface="MS Mincho" panose="02020609040205080304" pitchFamily="49" charset="-128"/>
              </a:rPr>
              <a:t>Tuition &amp; Fees</a:t>
            </a:r>
            <a:r>
              <a:rPr lang="en-US" sz="2600">
                <a:effectLst/>
                <a:ea typeface="MS Mincho" panose="02020609040205080304" pitchFamily="49" charset="-128"/>
              </a:rPr>
              <a:t>” field.</a:t>
            </a:r>
          </a:p>
          <a:p>
            <a:pPr marL="0" marR="0">
              <a:lnSpc>
                <a:spcPct val="115000"/>
              </a:lnSpc>
              <a:spcBef>
                <a:spcPts val="1200"/>
              </a:spcBef>
              <a:spcAft>
                <a:spcPts val="1200"/>
              </a:spcAft>
            </a:pPr>
            <a:r>
              <a:rPr lang="en-US" sz="1800" i="1">
                <a:effectLst/>
                <a:ea typeface="MS Mincho" panose="02020609040205080304" pitchFamily="49" charset="-128"/>
              </a:rPr>
              <a:t>Note: Once you make changes to credit or clock hours, a new section automatically appears called Amendment Information. Here, you select the applicable amendment reason pertaining to this enrollment and input the effective date.  Depending on the amendment reason that is chosen, a Revised End Date may be required.</a:t>
            </a:r>
          </a:p>
          <a:p>
            <a:pPr marR="0">
              <a:lnSpc>
                <a:spcPct val="115000"/>
              </a:lnSpc>
              <a:spcBef>
                <a:spcPts val="1200"/>
              </a:spcBef>
              <a:spcAft>
                <a:spcPts val="1200"/>
              </a:spcAft>
            </a:pPr>
            <a:endParaRPr lang="en-US">
              <a:effectLst/>
              <a:ea typeface="Times New Roman" panose="02020603050405020304" pitchFamily="18" charset="0"/>
            </a:endParaRPr>
          </a:p>
          <a:p>
            <a:pPr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a:effectLst/>
              <a:ea typeface="MS Mincho" panose="02020609040205080304" pitchFamily="49" charset="-128"/>
            </a:endParaRPr>
          </a:p>
        </p:txBody>
      </p:sp>
      <p:pic>
        <p:nvPicPr>
          <p:cNvPr id="5" name="Picture 4" descr="Screenshot of the Credits and Tuition section.">
            <a:extLst>
              <a:ext uri="{FF2B5EF4-FFF2-40B4-BE49-F238E27FC236}">
                <a16:creationId xmlns:a16="http://schemas.microsoft.com/office/drawing/2014/main" id="{61F87F2A-3309-B988-DD9B-580C857BB4B2}"/>
              </a:ext>
            </a:extLst>
          </p:cNvPr>
          <p:cNvPicPr>
            <a:picLocks noChangeAspect="1"/>
          </p:cNvPicPr>
          <p:nvPr/>
        </p:nvPicPr>
        <p:blipFill>
          <a:blip r:embed="rId3"/>
          <a:stretch>
            <a:fillRect/>
          </a:stretch>
        </p:blipFill>
        <p:spPr>
          <a:xfrm>
            <a:off x="7024779" y="1514936"/>
            <a:ext cx="4222750" cy="3556000"/>
          </a:xfrm>
          <a:prstGeom prst="rect">
            <a:avLst/>
          </a:prstGeom>
          <a:ln>
            <a:solidFill>
              <a:schemeClr val="tx1"/>
            </a:solidFill>
          </a:ln>
        </p:spPr>
      </p:pic>
      <p:pic>
        <p:nvPicPr>
          <p:cNvPr id="7" name="Picture 6" descr="Screenshot of the Amendment Information section. Rectangle highlights the Amendment Reason and Amendment Effective Date fields.">
            <a:extLst>
              <a:ext uri="{FF2B5EF4-FFF2-40B4-BE49-F238E27FC236}">
                <a16:creationId xmlns:a16="http://schemas.microsoft.com/office/drawing/2014/main" id="{CDAF094C-6503-A499-1955-1D433F678CC5}"/>
              </a:ext>
            </a:extLst>
          </p:cNvPr>
          <p:cNvPicPr>
            <a:picLocks noChangeAspect="1"/>
          </p:cNvPicPr>
          <p:nvPr/>
        </p:nvPicPr>
        <p:blipFill>
          <a:blip r:embed="rId4"/>
          <a:stretch>
            <a:fillRect/>
          </a:stretch>
        </p:blipFill>
        <p:spPr>
          <a:xfrm>
            <a:off x="8456930" y="4589636"/>
            <a:ext cx="3735070" cy="1506855"/>
          </a:xfrm>
          <a:prstGeom prst="rect">
            <a:avLst/>
          </a:prstGeom>
          <a:ln>
            <a:solidFill>
              <a:schemeClr val="tx1"/>
            </a:solidFill>
          </a:ln>
        </p:spPr>
      </p:pic>
      <p:sp>
        <p:nvSpPr>
          <p:cNvPr id="10" name="Rectangle: Rounded Corners 9" descr="Return to table of contents button.">
            <a:hlinkClick r:id="rId5"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8985EF7F-52C4-CA2C-236A-5A143AF68D81}"/>
              </a:ext>
              <a:ext uri="{C183D7F6-B498-43B3-948B-1728B52AA6E4}">
                <adec:decorative xmlns:adec="http://schemas.microsoft.com/office/drawing/2017/decorative" val="1"/>
              </a:ext>
            </a:extLst>
          </p:cNvPr>
          <p:cNvSpPr/>
          <p:nvPr/>
        </p:nvSpPr>
        <p:spPr>
          <a:xfrm>
            <a:off x="8564554" y="4985885"/>
            <a:ext cx="2552625" cy="962527"/>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Rectangle 1">
            <a:extLst>
              <a:ext uri="{FF2B5EF4-FFF2-40B4-BE49-F238E27FC236}">
                <a16:creationId xmlns:a16="http://schemas.microsoft.com/office/drawing/2014/main" id="{B5755B6F-4281-95BB-09CD-E369F4B5580C}"/>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1A1D28"/>
          </a:solidFill>
          <a:ln w="28575">
            <a:solidFill>
              <a:srgbClr val="1A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852790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EE0748C-5801-2906-4631-E78E4EADBA7B}"/>
              </a:ext>
            </a:extLst>
          </p:cNvPr>
          <p:cNvSpPr txBox="1">
            <a:spLocks noGrp="1"/>
          </p:cNvSpPr>
          <p:nvPr>
            <p:ph type="title" idx="4294967295"/>
          </p:nvPr>
        </p:nvSpPr>
        <p:spPr>
          <a:xfrm>
            <a:off x="381000" y="221976"/>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rPr>
              <a:t>Amend an Enrollment – Credits and Tuition</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31983"/>
            <a:ext cx="6019800" cy="4976054"/>
          </a:xfrm>
        </p:spPr>
        <p:txBody>
          <a:bodyPr/>
          <a:lstStyle/>
          <a:p>
            <a:pPr marL="457200" marR="0" indent="-457200">
              <a:lnSpc>
                <a:spcPct val="115000"/>
              </a:lnSpc>
              <a:spcBef>
                <a:spcPts val="1200"/>
              </a:spcBef>
              <a:spcAft>
                <a:spcPts val="1200"/>
              </a:spcAft>
              <a:buFont typeface="+mj-lt"/>
              <a:buAutoNum type="arabicPeriod" startAt="4"/>
            </a:pPr>
            <a:r>
              <a:rPr lang="en-US" sz="2800">
                <a:effectLst/>
                <a:ea typeface="MS Mincho" panose="02020609040205080304" pitchFamily="49" charset="-128"/>
              </a:rPr>
              <a:t>If the student is graduating or completing the </a:t>
            </a:r>
            <a:r>
              <a:rPr lang="en-US" sz="2800">
                <a:ea typeface="MS Mincho" panose="02020609040205080304" pitchFamily="49" charset="-128"/>
              </a:rPr>
              <a:t>program</a:t>
            </a:r>
            <a:r>
              <a:rPr lang="en-US" sz="2800">
                <a:effectLst/>
                <a:ea typeface="MS Mincho" panose="02020609040205080304" pitchFamily="49" charset="-128"/>
              </a:rPr>
              <a:t>, select the “</a:t>
            </a:r>
            <a:r>
              <a:rPr lang="en-US" sz="2800" b="1">
                <a:effectLst/>
                <a:ea typeface="MS Mincho" panose="02020609040205080304" pitchFamily="49" charset="-128"/>
              </a:rPr>
              <a:t>Graduation /End of Term or Course</a:t>
            </a:r>
            <a:r>
              <a:rPr lang="en-US" sz="2800">
                <a:effectLst/>
                <a:ea typeface="MS Mincho" panose="02020609040205080304" pitchFamily="49" charset="-128"/>
              </a:rPr>
              <a:t>” checkbox. If the student is terminating their enrollment, select the “</a:t>
            </a:r>
            <a:r>
              <a:rPr lang="en-US" sz="2800" b="1">
                <a:effectLst/>
                <a:ea typeface="MS Mincho" panose="02020609040205080304" pitchFamily="49" charset="-128"/>
              </a:rPr>
              <a:t>Termination</a:t>
            </a:r>
            <a:r>
              <a:rPr lang="en-US" sz="2800">
                <a:effectLst/>
                <a:ea typeface="MS Mincho" panose="02020609040205080304" pitchFamily="49" charset="-128"/>
              </a:rPr>
              <a:t>” checkbox.</a:t>
            </a:r>
            <a:endParaRPr lang="en-US">
              <a:ea typeface="MS Mincho" panose="02020609040205080304" pitchFamily="49" charset="-128"/>
            </a:endParaRPr>
          </a:p>
          <a:p>
            <a:pPr marL="0" marR="0">
              <a:lnSpc>
                <a:spcPct val="115000"/>
              </a:lnSpc>
              <a:spcBef>
                <a:spcPts val="1200"/>
              </a:spcBef>
              <a:spcAft>
                <a:spcPts val="1200"/>
              </a:spcAft>
            </a:pPr>
            <a:r>
              <a:rPr lang="en-US" i="1">
                <a:effectLst/>
                <a:ea typeface="MS Mincho" panose="02020609040205080304" pitchFamily="49" charset="-128"/>
              </a:rPr>
              <a:t>Note: If the </a:t>
            </a:r>
            <a:r>
              <a:rPr lang="en-US" b="1" i="1">
                <a:effectLst/>
                <a:ea typeface="MS Mincho" panose="02020609040205080304" pitchFamily="49" charset="-128"/>
              </a:rPr>
              <a:t>“Termination" </a:t>
            </a:r>
            <a:r>
              <a:rPr lang="en-US" i="1">
                <a:effectLst/>
                <a:ea typeface="MS Mincho" panose="02020609040205080304" pitchFamily="49" charset="-128"/>
              </a:rPr>
              <a:t>checkbox is selected, all the pre-existing values under the </a:t>
            </a:r>
            <a:r>
              <a:rPr lang="en-US" b="1" i="1">
                <a:effectLst/>
                <a:ea typeface="MS Mincho" panose="02020609040205080304" pitchFamily="49" charset="-128"/>
              </a:rPr>
              <a:t>“Credits and </a:t>
            </a:r>
            <a:r>
              <a:rPr lang="en-US" b="1" i="1">
                <a:ea typeface="MS Mincho" panose="02020609040205080304" pitchFamily="49" charset="-128"/>
              </a:rPr>
              <a:t>t</a:t>
            </a:r>
            <a:r>
              <a:rPr lang="en-US" b="1" i="1">
                <a:effectLst/>
                <a:ea typeface="MS Mincho" panose="02020609040205080304" pitchFamily="49" charset="-128"/>
              </a:rPr>
              <a:t>uition” </a:t>
            </a:r>
            <a:r>
              <a:rPr lang="en-US" i="1">
                <a:effectLst/>
                <a:ea typeface="MS Mincho" panose="02020609040205080304" pitchFamily="49" charset="-128"/>
              </a:rPr>
              <a:t>section f</a:t>
            </a:r>
            <a:r>
              <a:rPr lang="en-US" i="1">
                <a:ea typeface="MS Mincho" panose="02020609040205080304" pitchFamily="49" charset="-128"/>
              </a:rPr>
              <a:t>ollowing the effective date update to zero. </a:t>
            </a:r>
            <a:endParaRPr lang="en-US" i="1">
              <a:effectLst/>
              <a:ea typeface="MS Mincho" panose="02020609040205080304" pitchFamily="49" charset="-128"/>
            </a:endParaRPr>
          </a:p>
          <a:p>
            <a:pPr marR="0">
              <a:lnSpc>
                <a:spcPct val="115000"/>
              </a:lnSpc>
              <a:spcBef>
                <a:spcPts val="1200"/>
              </a:spcBef>
              <a:spcAft>
                <a:spcPts val="1200"/>
              </a:spcAft>
            </a:pPr>
            <a:endParaRPr lang="en-US">
              <a:effectLst/>
              <a:ea typeface="Times New Roman" panose="02020603050405020304" pitchFamily="18" charset="0"/>
            </a:endParaRPr>
          </a:p>
          <a:p>
            <a:pPr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a:effectLst/>
              <a:ea typeface="MS Mincho" panose="02020609040205080304" pitchFamily="49" charset="-128"/>
            </a:endParaRPr>
          </a:p>
        </p:txBody>
      </p:sp>
      <p:pic>
        <p:nvPicPr>
          <p:cNvPr id="3" name="Picture 2" descr="Screenshot of the Credits and Tuition section. Rectangle highlights the Graduation/End of Term or Course checkbox.">
            <a:extLst>
              <a:ext uri="{FF2B5EF4-FFF2-40B4-BE49-F238E27FC236}">
                <a16:creationId xmlns:a16="http://schemas.microsoft.com/office/drawing/2014/main" id="{F78A08B0-47DC-6DFB-F7C6-F5E8E304A875}"/>
              </a:ext>
            </a:extLst>
          </p:cNvPr>
          <p:cNvPicPr>
            <a:picLocks noChangeAspect="1"/>
          </p:cNvPicPr>
          <p:nvPr/>
        </p:nvPicPr>
        <p:blipFill>
          <a:blip r:embed="rId3"/>
          <a:stretch>
            <a:fillRect/>
          </a:stretch>
        </p:blipFill>
        <p:spPr>
          <a:xfrm>
            <a:off x="6542070" y="1252467"/>
            <a:ext cx="4027170" cy="3571875"/>
          </a:xfrm>
          <a:prstGeom prst="rect">
            <a:avLst/>
          </a:prstGeom>
          <a:ln>
            <a:solidFill>
              <a:schemeClr val="tx1"/>
            </a:solidFill>
          </a:ln>
        </p:spPr>
      </p:pic>
      <p:pic>
        <p:nvPicPr>
          <p:cNvPr id="4" name="Picture 3" descr="Screenshot of the Credits and Tuition section. Rectangle highlights the Termination checkbox. ">
            <a:extLst>
              <a:ext uri="{FF2B5EF4-FFF2-40B4-BE49-F238E27FC236}">
                <a16:creationId xmlns:a16="http://schemas.microsoft.com/office/drawing/2014/main" id="{5056010C-EBC6-3366-F3D7-3EA1B594AA28}"/>
              </a:ext>
            </a:extLst>
          </p:cNvPr>
          <p:cNvPicPr>
            <a:picLocks noChangeAspect="1"/>
          </p:cNvPicPr>
          <p:nvPr/>
        </p:nvPicPr>
        <p:blipFill rotWithShape="1">
          <a:blip r:embed="rId4"/>
          <a:srcRect r="9596"/>
          <a:stretch/>
        </p:blipFill>
        <p:spPr>
          <a:xfrm>
            <a:off x="8451828" y="2705209"/>
            <a:ext cx="3621804" cy="3575050"/>
          </a:xfrm>
          <a:prstGeom prst="rect">
            <a:avLst/>
          </a:prstGeom>
          <a:ln>
            <a:solidFill>
              <a:schemeClr val="tx1"/>
            </a:solidFill>
          </a:ln>
        </p:spPr>
      </p:pic>
      <p:sp>
        <p:nvSpPr>
          <p:cNvPr id="10" name="Rectangle: Rounded Corners 9" descr="Return to table of contents button.">
            <a:hlinkClick r:id="rId5"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922E921A-3351-40EB-5E71-0C578543BCFD}"/>
              </a:ext>
              <a:ext uri="{C183D7F6-B498-43B3-948B-1728B52AA6E4}">
                <adec:decorative xmlns:adec="http://schemas.microsoft.com/office/drawing/2017/decorative" val="1"/>
              </a:ext>
            </a:extLst>
          </p:cNvPr>
          <p:cNvSpPr/>
          <p:nvPr/>
        </p:nvSpPr>
        <p:spPr>
          <a:xfrm>
            <a:off x="8555655" y="3323272"/>
            <a:ext cx="783590" cy="21145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a:extLst>
              <a:ext uri="{FF2B5EF4-FFF2-40B4-BE49-F238E27FC236}">
                <a16:creationId xmlns:a16="http://schemas.microsoft.com/office/drawing/2014/main" id="{4C1A7F5B-32C4-7FD7-2769-E4F10E8E6D2E}"/>
              </a:ext>
              <a:ext uri="{C183D7F6-B498-43B3-948B-1728B52AA6E4}">
                <adec:decorative xmlns:adec="http://schemas.microsoft.com/office/drawing/2017/decorative" val="1"/>
              </a:ext>
            </a:extLst>
          </p:cNvPr>
          <p:cNvSpPr/>
          <p:nvPr/>
        </p:nvSpPr>
        <p:spPr>
          <a:xfrm>
            <a:off x="6698383" y="1742533"/>
            <a:ext cx="1626870" cy="21145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Rectangle 1">
            <a:extLst>
              <a:ext uri="{FF2B5EF4-FFF2-40B4-BE49-F238E27FC236}">
                <a16:creationId xmlns:a16="http://schemas.microsoft.com/office/drawing/2014/main" id="{CBF5F867-BB9F-004C-F5DB-E1172980DEDF}"/>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1A1D28"/>
          </a:solidFill>
          <a:ln w="28575">
            <a:solidFill>
              <a:srgbClr val="1A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571885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D2A56DF-D7D8-266F-8882-E3179CA6BCBD}"/>
              </a:ext>
            </a:extLst>
          </p:cNvPr>
          <p:cNvSpPr txBox="1">
            <a:spLocks noGrp="1"/>
          </p:cNvSpPr>
          <p:nvPr>
            <p:ph type="title" idx="4294967295"/>
          </p:nvPr>
        </p:nvSpPr>
        <p:spPr>
          <a:xfrm>
            <a:off x="381000" y="221976"/>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rPr>
              <a:t>Amend an Enrollment – Amendment information</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8" y="1314372"/>
            <a:ext cx="6328027" cy="4768928"/>
          </a:xfrm>
        </p:spPr>
        <p:txBody>
          <a:bodyPr/>
          <a:lstStyle/>
          <a:p>
            <a:pPr marL="457200" marR="0" indent="-457200">
              <a:lnSpc>
                <a:spcPct val="115000"/>
              </a:lnSpc>
              <a:spcAft>
                <a:spcPts val="1200"/>
              </a:spcAft>
              <a:buFont typeface="+mj-lt"/>
              <a:buAutoNum type="arabicPeriod" startAt="5"/>
            </a:pPr>
            <a:r>
              <a:rPr lang="en-US" sz="2800">
                <a:effectLst/>
                <a:ea typeface="MS Mincho" panose="02020609040205080304" pitchFamily="49" charset="-128"/>
              </a:rPr>
              <a:t>For both graduation/end of term or course or termination, it is required to fill out the “</a:t>
            </a:r>
            <a:r>
              <a:rPr lang="en-US" sz="2800" b="1">
                <a:effectLst/>
                <a:ea typeface="MS Mincho" panose="02020609040205080304" pitchFamily="49" charset="-128"/>
              </a:rPr>
              <a:t>Amendment information</a:t>
            </a:r>
            <a:r>
              <a:rPr lang="en-US" sz="2800">
                <a:effectLst/>
                <a:ea typeface="MS Mincho" panose="02020609040205080304" pitchFamily="49" charset="-128"/>
              </a:rPr>
              <a:t>” section. Depending on which box is selected, the amendment reasons specify based on selection. </a:t>
            </a:r>
          </a:p>
          <a:p>
            <a:pPr marR="0">
              <a:lnSpc>
                <a:spcPct val="115000"/>
              </a:lnSpc>
              <a:spcAft>
                <a:spcPts val="1200"/>
              </a:spcAft>
            </a:pPr>
            <a:r>
              <a:rPr lang="en-US" sz="1800" i="1">
                <a:effectLst/>
                <a:ea typeface="MS Mincho" panose="02020609040205080304" pitchFamily="49" charset="-128"/>
              </a:rPr>
              <a:t>Note: Any other option chosen beside “</a:t>
            </a:r>
            <a:r>
              <a:rPr lang="en-US" sz="1800" b="1" i="1">
                <a:effectLst/>
                <a:ea typeface="MS Mincho" panose="02020609040205080304" pitchFamily="49" charset="-128"/>
              </a:rPr>
              <a:t>Other</a:t>
            </a:r>
            <a:r>
              <a:rPr lang="en-US" sz="1800" i="1">
                <a:effectLst/>
                <a:ea typeface="MS Mincho" panose="02020609040205080304" pitchFamily="49" charset="-128"/>
              </a:rPr>
              <a:t>” for termination or graduation/end of term or course auto populates the “</a:t>
            </a:r>
            <a:r>
              <a:rPr lang="en-US" sz="1800" b="1" i="1">
                <a:effectLst/>
                <a:ea typeface="MS Mincho" panose="02020609040205080304" pitchFamily="49" charset="-128"/>
              </a:rPr>
              <a:t>Amendment effective date</a:t>
            </a:r>
            <a:r>
              <a:rPr lang="en-US" sz="1800" i="1">
                <a:effectLst/>
                <a:ea typeface="MS Mincho" panose="02020609040205080304" pitchFamily="49" charset="-128"/>
              </a:rPr>
              <a:t>”. The “</a:t>
            </a:r>
            <a:r>
              <a:rPr lang="en-US" sz="1800" b="1" i="1">
                <a:effectLst/>
                <a:ea typeface="MS Mincho" panose="02020609040205080304" pitchFamily="49" charset="-128"/>
              </a:rPr>
              <a:t>Amendment effective date</a:t>
            </a:r>
            <a:r>
              <a:rPr lang="en-US" sz="1800" i="1">
                <a:effectLst/>
                <a:ea typeface="MS Mincho" panose="02020609040205080304" pitchFamily="49" charset="-128"/>
              </a:rPr>
              <a:t>” for graduation and completion should always be the last day of the reported term, NOT the date of the graduation ceremony. The only exception is for students who finish the term earlier than expected. </a:t>
            </a:r>
            <a:endParaRPr lang="en-US" sz="1600">
              <a:effectLst/>
              <a:ea typeface="Times New Roman" panose="02020603050405020304" pitchFamily="18" charset="0"/>
            </a:endParaRPr>
          </a:p>
          <a:p>
            <a:pPr marR="0">
              <a:lnSpc>
                <a:spcPct val="115000"/>
              </a:lnSpc>
              <a:spcAft>
                <a:spcPts val="1200"/>
              </a:spcAft>
            </a:pPr>
            <a:endParaRPr lang="en-US" sz="1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800">
              <a:effectLst/>
              <a:ea typeface="MS Mincho" panose="02020609040205080304" pitchFamily="49" charset="-128"/>
            </a:endParaRPr>
          </a:p>
        </p:txBody>
      </p:sp>
      <p:sp>
        <p:nvSpPr>
          <p:cNvPr id="8" name="TextBox 7">
            <a:extLst>
              <a:ext uri="{FF2B5EF4-FFF2-40B4-BE49-F238E27FC236}">
                <a16:creationId xmlns:a16="http://schemas.microsoft.com/office/drawing/2014/main" id="{ABB556E7-0C7E-E412-6BF1-BA04F14FBB75}"/>
              </a:ext>
            </a:extLst>
          </p:cNvPr>
          <p:cNvSpPr txBox="1"/>
          <p:nvPr/>
        </p:nvSpPr>
        <p:spPr>
          <a:xfrm>
            <a:off x="8167616" y="1565334"/>
            <a:ext cx="2259519" cy="177554"/>
          </a:xfrm>
          <a:prstGeom prst="rect">
            <a:avLst/>
          </a:prstGeom>
          <a:noFill/>
        </p:spPr>
        <p:txBody>
          <a:bodyPr wrap="square" lIns="0" tIns="0" rIns="0" bIns="0" rtlCol="0" anchor="ctr">
            <a:noAutofit/>
          </a:bodyPr>
          <a:lstStyle/>
          <a:p>
            <a:pPr algn="ctr" defTabSz="228600">
              <a:spcAft>
                <a:spcPts val="1200"/>
              </a:spcAft>
            </a:pPr>
            <a:r>
              <a:rPr lang="en-US" b="1" noProof="0">
                <a:latin typeface="Calibri" panose="020F0502020204030204" pitchFamily="34" charset="0"/>
                <a:cs typeface="Calibri" panose="020F0502020204030204" pitchFamily="34" charset="0"/>
              </a:rPr>
              <a:t>Termination</a:t>
            </a:r>
          </a:p>
        </p:txBody>
      </p:sp>
      <p:pic>
        <p:nvPicPr>
          <p:cNvPr id="5" name="Picture 4" descr="Screenshot of amendment information screen with amendment reason highlighted. ">
            <a:extLst>
              <a:ext uri="{FF2B5EF4-FFF2-40B4-BE49-F238E27FC236}">
                <a16:creationId xmlns:a16="http://schemas.microsoft.com/office/drawing/2014/main" id="{08D30E48-EB04-5263-A77E-DD5701E2788B}"/>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91130" y="1891515"/>
            <a:ext cx="4812490" cy="1677180"/>
          </a:xfrm>
          <a:prstGeom prst="rect">
            <a:avLst/>
          </a:prstGeom>
          <a:ln>
            <a:solidFill>
              <a:schemeClr val="tx1"/>
            </a:solidFill>
          </a:ln>
        </p:spPr>
      </p:pic>
      <p:sp>
        <p:nvSpPr>
          <p:cNvPr id="9" name="TextBox 8">
            <a:extLst>
              <a:ext uri="{FF2B5EF4-FFF2-40B4-BE49-F238E27FC236}">
                <a16:creationId xmlns:a16="http://schemas.microsoft.com/office/drawing/2014/main" id="{8C8A1A83-EDFE-4F4D-9B6F-359F54A7B55C}"/>
              </a:ext>
            </a:extLst>
          </p:cNvPr>
          <p:cNvSpPr txBox="1"/>
          <p:nvPr/>
        </p:nvSpPr>
        <p:spPr>
          <a:xfrm>
            <a:off x="7655376" y="3831814"/>
            <a:ext cx="3283998" cy="281275"/>
          </a:xfrm>
          <a:prstGeom prst="rect">
            <a:avLst/>
          </a:prstGeom>
          <a:noFill/>
        </p:spPr>
        <p:txBody>
          <a:bodyPr wrap="square" lIns="0" tIns="0" rIns="0" bIns="0" rtlCol="0" anchor="ctr">
            <a:noAutofit/>
          </a:bodyPr>
          <a:lstStyle/>
          <a:p>
            <a:pPr algn="ctr" defTabSz="228600">
              <a:spcAft>
                <a:spcPts val="1200"/>
              </a:spcAft>
            </a:pPr>
            <a:r>
              <a:rPr lang="en-US" b="1" noProof="0">
                <a:latin typeface="Calibri" panose="020F0502020204030204" pitchFamily="34" charset="0"/>
                <a:cs typeface="Calibri" panose="020F0502020204030204" pitchFamily="34" charset="0"/>
              </a:rPr>
              <a:t>Graduation/End of Term or Course</a:t>
            </a:r>
          </a:p>
        </p:txBody>
      </p:sp>
      <p:pic>
        <p:nvPicPr>
          <p:cNvPr id="7" name="Picture 6" descr="Displays screenshot of the amendment information and highlights the end of term course option from the dropdown menu.">
            <a:extLst>
              <a:ext uri="{FF2B5EF4-FFF2-40B4-BE49-F238E27FC236}">
                <a16:creationId xmlns:a16="http://schemas.microsoft.com/office/drawing/2014/main" id="{FB3A2319-9C06-5DAB-9369-05E1E828B51D}"/>
              </a:ext>
            </a:extLst>
          </p:cNvPr>
          <p:cNvPicPr>
            <a:picLocks noChangeAspect="1"/>
          </p:cNvPicPr>
          <p:nvPr/>
        </p:nvPicPr>
        <p:blipFill>
          <a:blip r:embed="rId4"/>
          <a:stretch>
            <a:fillRect/>
          </a:stretch>
        </p:blipFill>
        <p:spPr>
          <a:xfrm>
            <a:off x="6891130" y="4203102"/>
            <a:ext cx="4812490" cy="1737511"/>
          </a:xfrm>
          <a:prstGeom prst="rect">
            <a:avLst/>
          </a:prstGeom>
          <a:ln>
            <a:solidFill>
              <a:schemeClr val="tx1"/>
            </a:solidFill>
          </a:ln>
        </p:spPr>
      </p:pic>
      <p:sp>
        <p:nvSpPr>
          <p:cNvPr id="10" name="Rectangle: Rounded Corners 9" descr="Return to table of contents button.">
            <a:hlinkClick r:id="rId5"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32FBB5B6-DFE4-32B6-14CF-6A5DEBD73E54}"/>
              </a:ext>
              <a:ext uri="{C183D7F6-B498-43B3-948B-1728B52AA6E4}">
                <adec:decorative xmlns:adec="http://schemas.microsoft.com/office/drawing/2017/decorative" val="1"/>
              </a:ext>
            </a:extLst>
          </p:cNvPr>
          <p:cNvSpPr/>
          <p:nvPr/>
        </p:nvSpPr>
        <p:spPr>
          <a:xfrm>
            <a:off x="6974828" y="2548143"/>
            <a:ext cx="2712097" cy="283356"/>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F64F767-14E2-FEDC-20B5-33AC6D00D361}"/>
              </a:ext>
              <a:ext uri="{C183D7F6-B498-43B3-948B-1728B52AA6E4}">
                <adec:decorative xmlns:adec="http://schemas.microsoft.com/office/drawing/2017/decorative" val="1"/>
              </a:ext>
            </a:extLst>
          </p:cNvPr>
          <p:cNvSpPr/>
          <p:nvPr/>
        </p:nvSpPr>
        <p:spPr>
          <a:xfrm>
            <a:off x="7089028" y="4926270"/>
            <a:ext cx="3161490" cy="300037"/>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ectangle 10">
            <a:extLst>
              <a:ext uri="{FF2B5EF4-FFF2-40B4-BE49-F238E27FC236}">
                <a16:creationId xmlns:a16="http://schemas.microsoft.com/office/drawing/2014/main" id="{D0E5A791-7944-D081-EF29-7CEBE434FB87}"/>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1A1D28"/>
          </a:solidFill>
          <a:ln w="28575">
            <a:solidFill>
              <a:srgbClr val="1A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446741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AD6F10-59CF-32FB-C98D-8F3255E4422A}"/>
              </a:ext>
            </a:extLst>
          </p:cNvPr>
          <p:cNvSpPr txBox="1">
            <a:spLocks noGrp="1"/>
          </p:cNvSpPr>
          <p:nvPr>
            <p:ph type="title" idx="4294967295"/>
          </p:nvPr>
        </p:nvSpPr>
        <p:spPr>
          <a:xfrm>
            <a:off x="381000" y="291549"/>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en-US" sz="3600" b="1" i="0" u="none" strike="noStrike" kern="1200" cap="none" spc="75" normalizeH="0" baseline="0" noProof="0">
                <a:ln>
                  <a:noFill/>
                </a:ln>
                <a:solidFill>
                  <a:srgbClr val="0E7BBA"/>
                </a:solidFill>
                <a:effectLst/>
                <a:uLnTx/>
                <a:uFillTx/>
                <a:latin typeface="Calibri"/>
                <a:cs typeface="Calibri"/>
                <a:hlinkClick r:id="rId2" action="ppaction://hlinksldjump">
                  <a:extLst>
                    <a:ext uri="{A12FA001-AC4F-418D-AE19-62706E023703}">
                      <ahyp:hlinkClr xmlns:ahyp="http://schemas.microsoft.com/office/drawing/2018/hyperlinkcolor" val="tx"/>
                    </a:ext>
                  </a:extLst>
                </a:hlinkClick>
              </a:rPr>
              <a:t>Amend an Enrollment – Credits and Tuition</a:t>
            </a: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 Cont'd</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371600"/>
            <a:ext cx="6923927" cy="4976054"/>
          </a:xfrm>
        </p:spPr>
        <p:txBody>
          <a:bodyPr/>
          <a:lstStyle/>
          <a:p>
            <a:pPr marL="457200" marR="0" indent="-457200">
              <a:spcBef>
                <a:spcPts val="600"/>
              </a:spcBef>
              <a:spcAft>
                <a:spcPts val="0"/>
              </a:spcAft>
              <a:buFont typeface="+mj-lt"/>
              <a:buAutoNum type="arabicPeriod" startAt="6"/>
            </a:pPr>
            <a:r>
              <a:rPr lang="en-US" sz="2800">
                <a:effectLst/>
                <a:ea typeface="MS Mincho" panose="02020609040205080304" pitchFamily="49" charset="-128"/>
              </a:rPr>
              <a:t>If “</a:t>
            </a:r>
            <a:r>
              <a:rPr lang="en-US" sz="2800" b="1">
                <a:effectLst/>
                <a:ea typeface="MS Mincho" panose="02020609040205080304" pitchFamily="49" charset="-128"/>
              </a:rPr>
              <a:t>Other</a:t>
            </a:r>
            <a:r>
              <a:rPr lang="en-US" sz="2800">
                <a:effectLst/>
                <a:ea typeface="MS Mincho" panose="02020609040205080304" pitchFamily="49" charset="-128"/>
              </a:rPr>
              <a:t>” is selected, it is required to manually input the “</a:t>
            </a:r>
            <a:r>
              <a:rPr lang="en-US" sz="2800" b="1">
                <a:effectLst/>
                <a:ea typeface="MS Mincho" panose="02020609040205080304" pitchFamily="49" charset="-128"/>
              </a:rPr>
              <a:t>Amendment effective date</a:t>
            </a:r>
            <a:r>
              <a:rPr lang="en-US" sz="2800">
                <a:effectLst/>
                <a:ea typeface="MS Mincho" panose="02020609040205080304" pitchFamily="49" charset="-128"/>
              </a:rPr>
              <a:t>” as well as a “</a:t>
            </a:r>
            <a:r>
              <a:rPr lang="en-US" sz="2800" b="1">
                <a:effectLst/>
                <a:ea typeface="MS Mincho" panose="02020609040205080304" pitchFamily="49" charset="-128"/>
              </a:rPr>
              <a:t>VBA</a:t>
            </a:r>
            <a:r>
              <a:rPr lang="en-US" sz="2800">
                <a:effectLst/>
                <a:ea typeface="MS Mincho" panose="02020609040205080304" pitchFamily="49" charset="-128"/>
              </a:rPr>
              <a:t>” or “</a:t>
            </a:r>
            <a:r>
              <a:rPr lang="en-US" sz="2800" b="1">
                <a:effectLst/>
                <a:ea typeface="MS Mincho" panose="02020609040205080304" pitchFamily="49" charset="-128"/>
              </a:rPr>
              <a:t>Custom Remark</a:t>
            </a:r>
            <a:r>
              <a:rPr lang="en-US" sz="2800">
                <a:effectLst/>
                <a:ea typeface="MS Mincho" panose="02020609040205080304" pitchFamily="49" charset="-128"/>
              </a:rPr>
              <a:t>” to explain the amendment reason. </a:t>
            </a:r>
            <a:endParaRPr lang="en-US" sz="2400">
              <a:effectLst/>
              <a:ea typeface="MS Mincho" panose="02020609040205080304" pitchFamily="49" charset="-128"/>
            </a:endParaRPr>
          </a:p>
          <a:p>
            <a:pPr marL="0" marR="0">
              <a:spcBef>
                <a:spcPts val="600"/>
              </a:spcBef>
              <a:spcAft>
                <a:spcPts val="0"/>
              </a:spcAft>
            </a:pPr>
            <a:r>
              <a:rPr lang="en-US" sz="1800" i="1">
                <a:effectLst/>
                <a:ea typeface="MS Mincho" panose="02020609040205080304" pitchFamily="49" charset="-128"/>
              </a:rPr>
              <a:t>Note: </a:t>
            </a:r>
          </a:p>
          <a:p>
            <a:pPr marL="342900" marR="0" indent="-342900">
              <a:spcBef>
                <a:spcPts val="600"/>
              </a:spcBef>
              <a:spcAft>
                <a:spcPts val="0"/>
              </a:spcAft>
              <a:buFont typeface="Arial" panose="020B0604020202020204" pitchFamily="34" charset="0"/>
              <a:buChar char="•"/>
            </a:pPr>
            <a:r>
              <a:rPr lang="en-US" sz="1800" i="1">
                <a:effectLst/>
                <a:ea typeface="MS Mincho" panose="02020609040205080304" pitchFamily="49" charset="-128"/>
              </a:rPr>
              <a:t>EM auto-generates a remark noting an amendment was made when a SCO enters any change to a begin date, end date, or tuition and fees.</a:t>
            </a:r>
          </a:p>
          <a:p>
            <a:pPr marL="342900" marR="0" indent="-342900">
              <a:spcBef>
                <a:spcPts val="600"/>
              </a:spcBef>
              <a:spcAft>
                <a:spcPts val="0"/>
              </a:spcAft>
              <a:buFont typeface="Arial" panose="020B0604020202020204" pitchFamily="34" charset="0"/>
              <a:buChar char="•"/>
            </a:pPr>
            <a:r>
              <a:rPr lang="en-US" sz="1800" i="1">
                <a:effectLst/>
                <a:ea typeface="MS Mincho" panose="02020609040205080304" pitchFamily="49" charset="-128"/>
              </a:rPr>
              <a:t>When submitting an amendment if increase or reduction in hours do not match the amendment reason, an error message displays.</a:t>
            </a:r>
          </a:p>
          <a:p>
            <a:pPr marL="342900" indent="-342900">
              <a:spcBef>
                <a:spcPts val="600"/>
              </a:spcBef>
              <a:spcAft>
                <a:spcPts val="0"/>
              </a:spcAft>
              <a:buFont typeface="Arial" panose="020B0604020202020204" pitchFamily="34" charset="0"/>
              <a:buChar char="•"/>
            </a:pPr>
            <a:r>
              <a:rPr lang="en-US" sz="1800" i="1">
                <a:effectLst/>
                <a:ea typeface="Times New Roman" panose="02020603050405020304" pitchFamily="18" charset="0"/>
              </a:rPr>
              <a:t>Mitigating Circumstances do not always appear and are only required when the “</a:t>
            </a:r>
            <a:r>
              <a:rPr lang="en-US" sz="1800" b="1" i="1">
                <a:effectLst/>
                <a:ea typeface="Times New Roman" panose="02020603050405020304" pitchFamily="18" charset="0"/>
              </a:rPr>
              <a:t>Withdraw after drop period - non-punitive grades assigned (Typical Termination</a:t>
            </a:r>
            <a:r>
              <a:rPr lang="en-US" sz="1800" i="1">
                <a:effectLst/>
                <a:ea typeface="Times New Roman" panose="02020603050405020304" pitchFamily="18" charset="0"/>
              </a:rPr>
              <a:t>)” amendment reason is selected.</a:t>
            </a:r>
            <a:endParaRPr lang="en-US" sz="1800" b="1" u="sng">
              <a:solidFill>
                <a:srgbClr val="00427A"/>
              </a:solidFill>
              <a:effectLst/>
              <a:ea typeface="Times New Roman" panose="02020603050405020304" pitchFamily="18" charset="0"/>
            </a:endParaRPr>
          </a:p>
          <a:p>
            <a:pPr marL="342900" marR="0" indent="-342900">
              <a:spcBef>
                <a:spcPts val="600"/>
              </a:spcBef>
              <a:spcAft>
                <a:spcPts val="0"/>
              </a:spcAft>
              <a:buFont typeface="Arial" panose="020B0604020202020204" pitchFamily="34" charset="0"/>
              <a:buChar char="•"/>
            </a:pPr>
            <a:endParaRPr lang="en-US" i="1">
              <a:effectLst/>
              <a:ea typeface="MS Mincho" panose="02020609040205080304" pitchFamily="49" charset="-128"/>
            </a:endParaRPr>
          </a:p>
          <a:p>
            <a:pPr marL="0" marR="0">
              <a:lnSpc>
                <a:spcPct val="115000"/>
              </a:lnSpc>
              <a:spcBef>
                <a:spcPts val="1200"/>
              </a:spcBef>
              <a:spcAft>
                <a:spcPts val="1200"/>
              </a:spcAft>
            </a:pPr>
            <a:endParaRPr lang="en-US">
              <a:effectLst/>
              <a:ea typeface="Times New Roman" panose="02020603050405020304" pitchFamily="18" charset="0"/>
            </a:endParaRPr>
          </a:p>
          <a:p>
            <a:pPr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400">
              <a:effectLst/>
              <a:ea typeface="MS Mincho" panose="02020609040205080304" pitchFamily="49" charset="-128"/>
            </a:endParaRPr>
          </a:p>
        </p:txBody>
      </p:sp>
      <p:pic>
        <p:nvPicPr>
          <p:cNvPr id="5" name="Picture 4" descr="Screenshot of the Amendment Information section. Rectangle highlights the Amendment Reason field with Other being selected. The Amendment Effective Date then displays as a required field. ">
            <a:extLst>
              <a:ext uri="{FF2B5EF4-FFF2-40B4-BE49-F238E27FC236}">
                <a16:creationId xmlns:a16="http://schemas.microsoft.com/office/drawing/2014/main" id="{A087E8BA-E520-CA97-3030-32249B51E70A}"/>
              </a:ext>
            </a:extLst>
          </p:cNvPr>
          <p:cNvPicPr>
            <a:picLocks noChangeAspect="1"/>
          </p:cNvPicPr>
          <p:nvPr/>
        </p:nvPicPr>
        <p:blipFill>
          <a:blip r:embed="rId3"/>
          <a:stretch>
            <a:fillRect/>
          </a:stretch>
        </p:blipFill>
        <p:spPr>
          <a:xfrm>
            <a:off x="7548753" y="1557337"/>
            <a:ext cx="4495165" cy="3743325"/>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30BDE2B2-0CAB-8091-BC9D-18319CAF9D3F}"/>
              </a:ext>
              <a:ext uri="{C183D7F6-B498-43B3-948B-1728B52AA6E4}">
                <adec:decorative xmlns:adec="http://schemas.microsoft.com/office/drawing/2017/decorative" val="1"/>
              </a:ext>
            </a:extLst>
          </p:cNvPr>
          <p:cNvSpPr/>
          <p:nvPr/>
        </p:nvSpPr>
        <p:spPr>
          <a:xfrm>
            <a:off x="7625755" y="2062948"/>
            <a:ext cx="3152775" cy="60007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Rectangle 1">
            <a:extLst>
              <a:ext uri="{FF2B5EF4-FFF2-40B4-BE49-F238E27FC236}">
                <a16:creationId xmlns:a16="http://schemas.microsoft.com/office/drawing/2014/main" id="{5E0BB661-2A05-83BE-65C4-B37D47D3B228}"/>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1A1D28"/>
          </a:solidFill>
          <a:ln w="28575">
            <a:solidFill>
              <a:srgbClr val="1A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E49E2F6E-220A-43EA-12A2-273A07CB9F0A}"/>
              </a:ext>
              <a:ext uri="{C183D7F6-B498-43B3-948B-1728B52AA6E4}">
                <adec:decorative xmlns:adec="http://schemas.microsoft.com/office/drawing/2017/decorative" val="1"/>
              </a:ext>
            </a:extLst>
          </p:cNvPr>
          <p:cNvSpPr/>
          <p:nvPr/>
        </p:nvSpPr>
        <p:spPr>
          <a:xfrm>
            <a:off x="7600514" y="3159108"/>
            <a:ext cx="1601628" cy="342573"/>
          </a:xfrm>
          <a:prstGeom prst="rect">
            <a:avLst/>
          </a:prstGeom>
          <a:solidFill>
            <a:schemeClr val="bg1"/>
          </a:solidFill>
          <a:ln w="381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EAF79C6B-D47D-7FF3-60D7-279D56EBC20F}"/>
              </a:ext>
              <a:ext uri="{C183D7F6-B498-43B3-948B-1728B52AA6E4}">
                <adec:decorative xmlns:adec="http://schemas.microsoft.com/office/drawing/2017/decorative" val="1"/>
              </a:ext>
            </a:extLst>
          </p:cNvPr>
          <p:cNvSpPr/>
          <p:nvPr/>
        </p:nvSpPr>
        <p:spPr>
          <a:xfrm>
            <a:off x="7669371" y="2837191"/>
            <a:ext cx="1076748" cy="292608"/>
          </a:xfrm>
          <a:prstGeom prst="rect">
            <a:avLst/>
          </a:prstGeom>
          <a:solidFill>
            <a:schemeClr val="bg1"/>
          </a:solidFill>
          <a:ln w="12700" cap="flat" cmpd="sng" algn="ctr">
            <a:solidFill>
              <a:schemeClr val="bg1">
                <a:lumMod val="50000"/>
              </a:scheme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46804797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794AEC0-3E51-B88A-AA37-760071FC7576}"/>
              </a:ext>
            </a:extLst>
          </p:cNvPr>
          <p:cNvSpPr txBox="1">
            <a:spLocks noGrp="1"/>
          </p:cNvSpPr>
          <p:nvPr>
            <p:ph type="title" idx="4294967295"/>
          </p:nvPr>
        </p:nvSpPr>
        <p:spPr>
          <a:xfrm>
            <a:off x="381000" y="291549"/>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rPr>
              <a:t>Amend an Enrollment – Notes</a:t>
            </a: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71599"/>
            <a:ext cx="6667500" cy="4763387"/>
          </a:xfrm>
        </p:spPr>
        <p:txBody>
          <a:bodyPr/>
          <a:lstStyle/>
          <a:p>
            <a:pPr marL="457200" indent="-457200" fontAlgn="base">
              <a:buFont typeface="+mj-lt"/>
              <a:buAutoNum type="arabicPeriod" startAt="7"/>
            </a:pPr>
            <a:r>
              <a:rPr lang="en-US" sz="2400">
                <a:effectLst/>
                <a:ea typeface="MS Mincho" panose="02020609040205080304" pitchFamily="49" charset="-128"/>
              </a:rPr>
              <a:t>After inputting all required values for the enrollment and any optional notes, submit the amendment or save the amendment as a draft.</a:t>
            </a:r>
          </a:p>
          <a:p>
            <a:pPr marL="0" lvl="1" indent="0" fontAlgn="base">
              <a:buNone/>
            </a:pPr>
            <a:r>
              <a:rPr lang="en-US" sz="1600" i="1">
                <a:effectLst/>
                <a:ea typeface="MS Mincho" panose="02020609040205080304" pitchFamily="49" charset="-128"/>
              </a:rPr>
              <a:t>Note:</a:t>
            </a:r>
          </a:p>
          <a:p>
            <a:pPr lvl="1" fontAlgn="base"/>
            <a:r>
              <a:rPr lang="en-US" sz="1600" i="1">
                <a:ea typeface="MS Mincho" panose="02020609040205080304" pitchFamily="49" charset="-128"/>
              </a:rPr>
              <a:t>If you are submitting an amendment for the second 1010 enrollment verification, you also have the option to submit a no-change amendment, if there is no change to the submitted enrollment. To do so, simply scroll to the bottom and select the “</a:t>
            </a:r>
            <a:r>
              <a:rPr lang="en-US" sz="1600" b="1" i="1">
                <a:ea typeface="MS Mincho" panose="02020609040205080304" pitchFamily="49" charset="-128"/>
              </a:rPr>
              <a:t>Submit amendment</a:t>
            </a:r>
            <a:r>
              <a:rPr lang="en-US" sz="1600" i="1">
                <a:ea typeface="MS Mincho" panose="02020609040205080304" pitchFamily="49" charset="-128"/>
              </a:rPr>
              <a:t>” button or save the amendment as a draft by selecting the “</a:t>
            </a:r>
            <a:r>
              <a:rPr lang="en-US" sz="1600" b="1" i="1">
                <a:ea typeface="MS Mincho" panose="02020609040205080304" pitchFamily="49" charset="-128"/>
              </a:rPr>
              <a:t>Save as draft</a:t>
            </a:r>
            <a:r>
              <a:rPr lang="en-US" sz="1600" i="1">
                <a:ea typeface="MS Mincho" panose="02020609040205080304" pitchFamily="49" charset="-128"/>
              </a:rPr>
              <a:t>” button. Once an amendment is submitted, the status of the amendment displays, just like the enrollment status.  For more information on the second 1010 enrollment verification, review </a:t>
            </a:r>
            <a:r>
              <a:rPr lang="en-US" sz="1600" i="1">
                <a:ea typeface="MS Mincho" panose="02020609040205080304" pitchFamily="49" charset="-128"/>
                <a:hlinkClick r:id="rId3"/>
              </a:rPr>
              <a:t>Section 1010</a:t>
            </a:r>
            <a:r>
              <a:rPr lang="en-US" sz="1600" i="1">
                <a:ea typeface="MS Mincho" panose="02020609040205080304" pitchFamily="49" charset="-128"/>
              </a:rPr>
              <a:t>.</a:t>
            </a:r>
          </a:p>
          <a:p>
            <a:pPr lvl="1" fontAlgn="base"/>
            <a:r>
              <a:rPr lang="en-US" sz="1600" i="1">
                <a:effectLst/>
                <a:ea typeface="MS Mincho" panose="02020609040205080304" pitchFamily="49" charset="-128"/>
              </a:rPr>
              <a:t> If notes are added, these n</a:t>
            </a:r>
            <a:r>
              <a:rPr lang="en-US" sz="1600" i="1">
                <a:solidFill>
                  <a:srgbClr val="333333"/>
                </a:solidFill>
                <a:effectLst/>
                <a:ea typeface="Arial" panose="020B0604020202020204" pitchFamily="34" charset="0"/>
              </a:rPr>
              <a:t>otes</a:t>
            </a:r>
            <a:r>
              <a:rPr lang="en-US" sz="1600" i="1">
                <a:effectLst/>
                <a:ea typeface="MS Mincho" panose="02020609040205080304" pitchFamily="49" charset="-128"/>
              </a:rPr>
              <a:t> are viewable to anyone with EM access who needs to view information about a student’s enrollment. They are not sent to VA for processing purposes</a:t>
            </a:r>
            <a:r>
              <a:rPr lang="en-US" sz="1800" i="1">
                <a:effectLst/>
                <a:ea typeface="MS Mincho" panose="02020609040205080304" pitchFamily="49" charset="-128"/>
              </a:rPr>
              <a:t>.</a:t>
            </a:r>
          </a:p>
        </p:txBody>
      </p:sp>
      <p:pic>
        <p:nvPicPr>
          <p:cNvPr id="3" name="Picture 2" descr="Screenshot of the Notes (optional) section. Rectangle highlights the Submit Amendment, Save as Draft and Discard Edits button.">
            <a:extLst>
              <a:ext uri="{FF2B5EF4-FFF2-40B4-BE49-F238E27FC236}">
                <a16:creationId xmlns:a16="http://schemas.microsoft.com/office/drawing/2014/main" id="{06C66992-9E69-037D-DB29-4931E3AC4606}"/>
              </a:ext>
            </a:extLst>
          </p:cNvPr>
          <p:cNvPicPr>
            <a:picLocks noChangeAspect="1"/>
          </p:cNvPicPr>
          <p:nvPr/>
        </p:nvPicPr>
        <p:blipFill>
          <a:blip r:embed="rId4"/>
          <a:stretch>
            <a:fillRect/>
          </a:stretch>
        </p:blipFill>
        <p:spPr>
          <a:xfrm>
            <a:off x="7150100" y="1633580"/>
            <a:ext cx="4888230" cy="4326890"/>
          </a:xfrm>
          <a:prstGeom prst="rect">
            <a:avLst/>
          </a:prstGeom>
          <a:ln>
            <a:solidFill>
              <a:schemeClr val="tx1"/>
            </a:solidFill>
          </a:ln>
        </p:spPr>
      </p:pic>
      <p:sp>
        <p:nvSpPr>
          <p:cNvPr id="10" name="Rectangle: Rounded Corners 9" descr="Return to table of contents button.">
            <a:hlinkClick r:id="rId5"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A5733200-2BAA-163E-2B3A-BD8ECEF6235C}"/>
              </a:ext>
              <a:ext uri="{C183D7F6-B498-43B3-948B-1728B52AA6E4}">
                <adec:decorative xmlns:adec="http://schemas.microsoft.com/office/drawing/2017/decorative" val="1"/>
              </a:ext>
            </a:extLst>
          </p:cNvPr>
          <p:cNvSpPr/>
          <p:nvPr/>
        </p:nvSpPr>
        <p:spPr>
          <a:xfrm>
            <a:off x="7353197" y="5514356"/>
            <a:ext cx="2296160" cy="34671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4B69DB78-A511-5C03-3CBE-067788535141}"/>
              </a:ext>
              <a:ext uri="{C183D7F6-B498-43B3-948B-1728B52AA6E4}">
                <adec:decorative xmlns:adec="http://schemas.microsoft.com/office/drawing/2017/decorative" val="1"/>
              </a:ext>
            </a:extLst>
          </p:cNvPr>
          <p:cNvSpPr/>
          <p:nvPr/>
        </p:nvSpPr>
        <p:spPr>
          <a:xfrm>
            <a:off x="10771402" y="5527691"/>
            <a:ext cx="1049655" cy="33718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Rectangle 1">
            <a:extLst>
              <a:ext uri="{FF2B5EF4-FFF2-40B4-BE49-F238E27FC236}">
                <a16:creationId xmlns:a16="http://schemas.microsoft.com/office/drawing/2014/main" id="{7923AA6D-439A-1FB3-7DE3-317390682129}"/>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1A1D28"/>
          </a:solidFill>
          <a:ln w="28575">
            <a:solidFill>
              <a:srgbClr val="1A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537669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40C953A-1086-D4EC-8E3D-87007619199A}"/>
              </a:ext>
            </a:extLst>
          </p:cNvPr>
          <p:cNvSpPr txBox="1">
            <a:spLocks noGrp="1"/>
          </p:cNvSpPr>
          <p:nvPr>
            <p:ph type="title" idx="4294967295"/>
          </p:nvPr>
        </p:nvSpPr>
        <p:spPr>
          <a:xfrm>
            <a:off x="381000" y="291549"/>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Amend an Enrollment</a:t>
            </a:r>
            <a:r>
              <a:rPr lang="en-US" spc="75">
                <a:solidFill>
                  <a:srgbClr val="00427A"/>
                </a:solidFill>
                <a:latin typeface="Calibri"/>
                <a:cs typeface="Calibri"/>
                <a:hlinkClick r:id="rId2" action="ppaction://hlinksldjump"/>
              </a:rPr>
              <a:t> Cont’d 1</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371600"/>
            <a:ext cx="5463210" cy="4976054"/>
          </a:xfrm>
        </p:spPr>
        <p:txBody>
          <a:bodyPr/>
          <a:lstStyle/>
          <a:p>
            <a:pPr marL="514350" marR="0" indent="-514350">
              <a:lnSpc>
                <a:spcPct val="115000"/>
              </a:lnSpc>
              <a:spcBef>
                <a:spcPts val="1200"/>
              </a:spcBef>
              <a:spcAft>
                <a:spcPts val="1200"/>
              </a:spcAft>
              <a:buFont typeface="+mj-lt"/>
              <a:buAutoNum type="arabicPeriod" startAt="8"/>
            </a:pPr>
            <a:r>
              <a:rPr lang="en-US" sz="2800">
                <a:ea typeface="MS Mincho" panose="02020609040205080304" pitchFamily="49" charset="-128"/>
              </a:rPr>
              <a:t>A</a:t>
            </a:r>
            <a:r>
              <a:rPr lang="en-US" sz="2800">
                <a:effectLst/>
                <a:ea typeface="MS Mincho" panose="02020609040205080304" pitchFamily="49" charset="-128"/>
              </a:rPr>
              <a:t> </a:t>
            </a:r>
            <a:r>
              <a:rPr lang="en-US" sz="2800">
                <a:ea typeface="MS Mincho" panose="02020609040205080304" pitchFamily="49" charset="-128"/>
              </a:rPr>
              <a:t>success</a:t>
            </a:r>
            <a:r>
              <a:rPr lang="en-US" sz="2800">
                <a:effectLst/>
                <a:ea typeface="MS Mincho" panose="02020609040205080304" pitchFamily="49" charset="-128"/>
              </a:rPr>
              <a:t> banner appears noting that the amendment has been added. </a:t>
            </a:r>
            <a:endParaRPr lang="en-US" sz="2800">
              <a:effectLst/>
              <a:ea typeface="Times New Roman" panose="02020603050405020304" pitchFamily="18" charset="0"/>
            </a:endParaRPr>
          </a:p>
          <a:p>
            <a:pPr marR="0">
              <a:lnSpc>
                <a:spcPct val="115000"/>
              </a:lnSpc>
              <a:spcBef>
                <a:spcPts val="1200"/>
              </a:spcBef>
              <a:spcAft>
                <a:spcPts val="1200"/>
              </a:spcAft>
            </a:pPr>
            <a:endParaRPr lang="en-US" sz="2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800">
              <a:effectLst/>
              <a:ea typeface="MS Mincho" panose="02020609040205080304" pitchFamily="49" charset="-128"/>
            </a:endParaRPr>
          </a:p>
        </p:txBody>
      </p:sp>
      <p:pic>
        <p:nvPicPr>
          <p:cNvPr id="5" name="Picture 4" descr="Screenshot of the success banner that that appears once amendment has been added.">
            <a:extLst>
              <a:ext uri="{FF2B5EF4-FFF2-40B4-BE49-F238E27FC236}">
                <a16:creationId xmlns:a16="http://schemas.microsoft.com/office/drawing/2014/main" id="{857C5B4F-BAEE-5CCF-C958-AAAED10BCA6F}"/>
              </a:ext>
            </a:extLst>
          </p:cNvPr>
          <p:cNvPicPr>
            <a:picLocks noChangeAspect="1"/>
          </p:cNvPicPr>
          <p:nvPr/>
        </p:nvPicPr>
        <p:blipFill>
          <a:blip r:embed="rId3"/>
          <a:stretch>
            <a:fillRect/>
          </a:stretch>
        </p:blipFill>
        <p:spPr>
          <a:xfrm>
            <a:off x="5141618" y="3500789"/>
            <a:ext cx="6885620" cy="941034"/>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6E6A636E-8077-D0BF-4D33-86233888F61A}"/>
              </a:ext>
              <a:ext uri="{C183D7F6-B498-43B3-948B-1728B52AA6E4}">
                <adec:decorative xmlns:adec="http://schemas.microsoft.com/office/drawing/2017/decorative" val="1"/>
              </a:ext>
            </a:extLst>
          </p:cNvPr>
          <p:cNvSpPr/>
          <p:nvPr/>
        </p:nvSpPr>
        <p:spPr>
          <a:xfrm>
            <a:off x="5141618" y="3430867"/>
            <a:ext cx="6885620" cy="1010956"/>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Rectangle 1">
            <a:extLst>
              <a:ext uri="{FF2B5EF4-FFF2-40B4-BE49-F238E27FC236}">
                <a16:creationId xmlns:a16="http://schemas.microsoft.com/office/drawing/2014/main" id="{1296F81B-7D8F-22C2-9012-189A9AE40EF8}"/>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1C1F2A"/>
          </a:solidFill>
          <a:ln w="28575">
            <a:solidFill>
              <a:srgbClr val="1A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785070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12037"/>
            <a:ext cx="10698332" cy="990600"/>
          </a:xfrm>
        </p:spPr>
        <p:txBody>
          <a:bodyPr/>
          <a:lstStyle/>
          <a:p>
            <a:pPr>
              <a:lnSpc>
                <a:spcPct val="115000"/>
              </a:lnSpc>
              <a:spcBef>
                <a:spcPts val="1500"/>
              </a:spcBef>
            </a:pPr>
            <a:r>
              <a:rPr lang="en-US" spc="75">
                <a:solidFill>
                  <a:srgbClr val="00427A"/>
                </a:solidFill>
                <a:latin typeface="Calibri"/>
                <a:cs typeface="Calibri"/>
                <a:hlinkClick r:id="rId3" action="ppaction://hlinksldjump"/>
              </a:rPr>
              <a:t>Amend an Enrollment Cont'd 2</a:t>
            </a:r>
            <a:endParaRPr lang="en-US" b="1" spc="75">
              <a:solidFill>
                <a:srgbClr val="00427A"/>
              </a:solidFill>
              <a:effectLst/>
              <a:hlinkClick r:id="rId3"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356137"/>
            <a:ext cx="5558221" cy="4976054"/>
          </a:xfrm>
        </p:spPr>
        <p:txBody>
          <a:bodyPr/>
          <a:lstStyle/>
          <a:p>
            <a:pPr marL="514350" marR="0" indent="-514350">
              <a:lnSpc>
                <a:spcPct val="115000"/>
              </a:lnSpc>
              <a:spcBef>
                <a:spcPts val="1200"/>
              </a:spcBef>
              <a:spcAft>
                <a:spcPts val="1200"/>
              </a:spcAft>
              <a:buFont typeface="+mj-lt"/>
              <a:buAutoNum type="arabicPeriod" startAt="9"/>
            </a:pPr>
            <a:r>
              <a:rPr lang="en-US" sz="2800">
                <a:effectLst/>
                <a:ea typeface="MS Mincho" panose="02020609040205080304" pitchFamily="49" charset="-128"/>
              </a:rPr>
              <a:t>The status of the amendment appears on the “</a:t>
            </a:r>
            <a:r>
              <a:rPr lang="en-US" sz="2800" b="1">
                <a:effectLst/>
                <a:ea typeface="MS Mincho" panose="02020609040205080304" pitchFamily="49" charset="-128"/>
              </a:rPr>
              <a:t>Enrollments</a:t>
            </a:r>
            <a:r>
              <a:rPr lang="en-US" sz="2800">
                <a:effectLst/>
                <a:ea typeface="MS Mincho" panose="02020609040205080304" pitchFamily="49" charset="-128"/>
              </a:rPr>
              <a:t>” tab of the </a:t>
            </a:r>
            <a:r>
              <a:rPr lang="en-US" sz="2800">
                <a:ea typeface="MS Mincho" panose="02020609040205080304" pitchFamily="49" charset="-128"/>
              </a:rPr>
              <a:t>s</a:t>
            </a:r>
            <a:r>
              <a:rPr lang="en-US" sz="2800">
                <a:effectLst/>
                <a:ea typeface="MS Mincho" panose="02020609040205080304" pitchFamily="49" charset="-128"/>
              </a:rPr>
              <a:t>tudent profile. </a:t>
            </a:r>
          </a:p>
          <a:p>
            <a:pPr marR="0">
              <a:lnSpc>
                <a:spcPct val="115000"/>
              </a:lnSpc>
              <a:spcBef>
                <a:spcPts val="1200"/>
              </a:spcBef>
              <a:spcAft>
                <a:spcPts val="1200"/>
              </a:spcAft>
            </a:pPr>
            <a:endParaRPr lang="en-US" sz="2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800">
              <a:effectLst/>
              <a:ea typeface="MS Mincho" panose="02020609040205080304" pitchFamily="49" charset="-128"/>
            </a:endParaRPr>
          </a:p>
        </p:txBody>
      </p:sp>
      <p:pic>
        <p:nvPicPr>
          <p:cNvPr id="3" name="Picture 2" descr="Screenshot or the enrollments tab under the student's profile page. Rectangle highlights the status of the submitted enrollment and enrollment details.">
            <a:extLst>
              <a:ext uri="{FF2B5EF4-FFF2-40B4-BE49-F238E27FC236}">
                <a16:creationId xmlns:a16="http://schemas.microsoft.com/office/drawing/2014/main" id="{AA5AF64A-809D-D17E-2550-974D219CC487}"/>
              </a:ext>
            </a:extLst>
          </p:cNvPr>
          <p:cNvPicPr>
            <a:picLocks noChangeAspect="1"/>
          </p:cNvPicPr>
          <p:nvPr/>
        </p:nvPicPr>
        <p:blipFill>
          <a:blip r:embed="rId4"/>
          <a:stretch>
            <a:fillRect/>
          </a:stretch>
        </p:blipFill>
        <p:spPr>
          <a:xfrm>
            <a:off x="5939221" y="1770617"/>
            <a:ext cx="6173659" cy="4141553"/>
          </a:xfrm>
          <a:prstGeom prst="rect">
            <a:avLst/>
          </a:prstGeom>
          <a:ln>
            <a:solidFill>
              <a:schemeClr val="tx1"/>
            </a:solidFill>
          </a:ln>
        </p:spPr>
      </p:pic>
      <p:sp>
        <p:nvSpPr>
          <p:cNvPr id="10" name="Rectangle: Rounded Corners 9" descr="Return to table of contents button.">
            <a:hlinkClick r:id="rId5"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46D222F5-6A8B-D1B9-AC88-68B723E07DFE}"/>
              </a:ext>
              <a:ext uri="{C183D7F6-B498-43B3-948B-1728B52AA6E4}">
                <adec:decorative xmlns:adec="http://schemas.microsoft.com/office/drawing/2017/decorative" val="1"/>
              </a:ext>
            </a:extLst>
          </p:cNvPr>
          <p:cNvSpPr/>
          <p:nvPr/>
        </p:nvSpPr>
        <p:spPr>
          <a:xfrm>
            <a:off x="6108004" y="3818551"/>
            <a:ext cx="1117600" cy="15557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1A231F1A-5F20-ACF9-4630-3612A2C6E04B}"/>
              </a:ext>
              <a:ext uri="{C183D7F6-B498-43B3-948B-1728B52AA6E4}">
                <adec:decorative xmlns:adec="http://schemas.microsoft.com/office/drawing/2017/decorative" val="1"/>
              </a:ext>
            </a:extLst>
          </p:cNvPr>
          <p:cNvSpPr/>
          <p:nvPr/>
        </p:nvSpPr>
        <p:spPr>
          <a:xfrm>
            <a:off x="6091494" y="4096681"/>
            <a:ext cx="4149725" cy="165862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02F5A26D-07AA-EB67-DB9E-F842AEC37DE2}"/>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1A1D28"/>
          </a:solidFill>
          <a:ln w="28575">
            <a:solidFill>
              <a:srgbClr val="1A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728529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BE8939E-909D-DEB5-C252-8B6FE3F82108}"/>
              </a:ext>
            </a:extLst>
          </p:cNvPr>
          <p:cNvSpPr txBox="1">
            <a:spLocks noGrp="1"/>
          </p:cNvSpPr>
          <p:nvPr>
            <p:ph type="title" idx="4294967295"/>
          </p:nvPr>
        </p:nvSpPr>
        <p:spPr>
          <a:xfrm>
            <a:off x="381000" y="271671"/>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Amend an Enrollment</a:t>
            </a:r>
            <a:r>
              <a:rPr lang="en-US" spc="75">
                <a:solidFill>
                  <a:srgbClr val="00427A"/>
                </a:solidFill>
                <a:latin typeface="Calibri"/>
                <a:cs typeface="Calibri"/>
                <a:hlinkClick r:id="rId2" action="ppaction://hlinksldjump"/>
              </a:rPr>
              <a:t> Cont’d 3</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312105"/>
            <a:ext cx="11338250" cy="4976054"/>
          </a:xfrm>
        </p:spPr>
        <p:txBody>
          <a:bodyPr/>
          <a:lstStyle/>
          <a:p>
            <a:pPr marR="0" lvl="0" fontAlgn="base">
              <a:lnSpc>
                <a:spcPct val="115000"/>
              </a:lnSpc>
              <a:spcBef>
                <a:spcPts val="0"/>
              </a:spcBef>
              <a:spcAft>
                <a:spcPts val="0"/>
              </a:spcAft>
              <a:buSzPct val="100000"/>
            </a:pPr>
            <a:r>
              <a:rPr lang="en-US" sz="2800">
                <a:effectLst/>
                <a:ea typeface="Times New Roman" panose="02020603050405020304" pitchFamily="18" charset="0"/>
              </a:rPr>
              <a:t>If the amendment terminates the enrollment, no further changes can be made. If the enrollment was terminated by mistake, recreate the enrollment to amend it further. When recertifying a terminated enrollment for a CH33 certification </a:t>
            </a:r>
            <a:r>
              <a:rPr lang="en-US" sz="2800">
                <a:effectLst/>
                <a:ea typeface="MS Mincho" panose="02020609040205080304" pitchFamily="49" charset="-128"/>
              </a:rPr>
              <a:t>SCOs </a:t>
            </a:r>
            <a:r>
              <a:rPr lang="en-US" sz="2800">
                <a:effectLst/>
                <a:ea typeface="Times New Roman" panose="02020603050405020304" pitchFamily="18" charset="0"/>
              </a:rPr>
              <a:t>must add the following remark "</a:t>
            </a:r>
            <a:r>
              <a:rPr lang="en-US" sz="2800" b="1">
                <a:effectLst/>
                <a:ea typeface="Times New Roman" panose="02020603050405020304" pitchFamily="18" charset="0"/>
              </a:rPr>
              <a:t>correcting previously terminated enrollment. Notice of Change in Student Status to follow</a:t>
            </a:r>
            <a:r>
              <a:rPr lang="en-US" sz="2800">
                <a:effectLst/>
                <a:ea typeface="Times New Roman" panose="02020603050405020304" pitchFamily="18" charset="0"/>
              </a:rPr>
              <a:t>” on the recertification so T&amp;F are not released to the school again. Then the SCO</a:t>
            </a:r>
            <a:r>
              <a:rPr lang="en-US" sz="2800">
                <a:ea typeface="Times New Roman" panose="02020603050405020304" pitchFamily="18" charset="0"/>
              </a:rPr>
              <a:t> must </a:t>
            </a:r>
            <a:r>
              <a:rPr lang="en-US" sz="2800">
                <a:effectLst/>
                <a:ea typeface="Times New Roman" panose="02020603050405020304" pitchFamily="18" charset="0"/>
              </a:rPr>
              <a:t>resubmit any amendments and/or corrections and then re-terminate the term.</a:t>
            </a:r>
            <a:endParaRPr lang="en-US" sz="2400">
              <a:effectLst/>
              <a:ea typeface="MS Mincho" panose="02020609040205080304" pitchFamily="49" charset="-128"/>
            </a:endParaRPr>
          </a:p>
          <a:p>
            <a:pPr marL="0" marR="0">
              <a:lnSpc>
                <a:spcPct val="115000"/>
              </a:lnSpc>
              <a:spcBef>
                <a:spcPts val="1200"/>
              </a:spcBef>
              <a:spcAft>
                <a:spcPts val="1200"/>
              </a:spcAft>
            </a:pPr>
            <a:endParaRPr lang="en-US" sz="2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800">
              <a:effectLst/>
              <a:ea typeface="MS Mincho" panose="02020609040205080304" pitchFamily="49" charset="-128"/>
            </a:endParaRPr>
          </a:p>
        </p:txBody>
      </p:sp>
      <p:sp>
        <p:nvSpPr>
          <p:cNvPr id="10" name="Rectangle: Rounded Corners 9" descr="Return to table of contents button.">
            <a:hlinkClick r:id="rId3"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3"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C49B63FF-440D-52B4-2BC2-4CB5DC5EB706}"/>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1A1D28"/>
          </a:solidFill>
          <a:ln w="28575">
            <a:solidFill>
              <a:srgbClr val="1A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479528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658AB5A-3030-4A1D-A2B0-DE415CC46026}"/>
              </a:ext>
            </a:extLst>
          </p:cNvPr>
          <p:cNvSpPr txBox="1">
            <a:spLocks/>
          </p:cNvSpPr>
          <p:nvPr/>
        </p:nvSpPr>
        <p:spPr>
          <a:xfrm>
            <a:off x="609600" y="1242390"/>
            <a:ext cx="7202557" cy="2272748"/>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r>
              <a:rPr lang="en-US" sz="4400" spc="75"/>
              <a:t>Congratulations! </a:t>
            </a:r>
          </a:p>
          <a:p>
            <a:endParaRPr lang="en-US" sz="4400" spc="75"/>
          </a:p>
          <a:p>
            <a:r>
              <a:rPr lang="en-US" sz="4400" b="0" spc="75"/>
              <a:t>This is the end of the instructions for the selected facility type.</a:t>
            </a:r>
            <a:endParaRPr lang="en-US" sz="11500" b="0">
              <a:hlinkClick r:id="rId2" action="ppaction://hlinksldjump"/>
            </a:endParaRPr>
          </a:p>
        </p:txBody>
      </p:sp>
      <p:sp>
        <p:nvSpPr>
          <p:cNvPr id="2" name="Title 1">
            <a:extLst>
              <a:ext uri="{FF2B5EF4-FFF2-40B4-BE49-F238E27FC236}">
                <a16:creationId xmlns:a16="http://schemas.microsoft.com/office/drawing/2014/main" id="{4BC59007-1E39-85B8-06E2-82BA3773D56E}"/>
              </a:ext>
            </a:extLst>
          </p:cNvPr>
          <p:cNvSpPr>
            <a:spLocks noGrp="1"/>
          </p:cNvSpPr>
          <p:nvPr>
            <p:ph type="title"/>
          </p:nvPr>
        </p:nvSpPr>
        <p:spPr>
          <a:xfrm>
            <a:off x="609600" y="4740966"/>
            <a:ext cx="8842513" cy="1050235"/>
          </a:xfrm>
        </p:spPr>
        <p:txBody>
          <a:bodyPr/>
          <a:lstStyle/>
          <a:p>
            <a:r>
              <a:rPr lang="en-US" sz="4000" spc="75">
                <a:hlinkClick r:id="rId2" action="ppaction://hlinksldjump"/>
              </a:rPr>
              <a:t>Select here to navigate to the Helpful Resources section.</a:t>
            </a:r>
            <a:endParaRPr lang="en-US" sz="9600">
              <a:hlinkClick r:id="rId2" action="ppaction://hlinksldjump"/>
            </a:endParaRPr>
          </a:p>
        </p:txBody>
      </p:sp>
      <p:sp>
        <p:nvSpPr>
          <p:cNvPr id="3" name="Rectangle 2">
            <a:extLst>
              <a:ext uri="{FF2B5EF4-FFF2-40B4-BE49-F238E27FC236}">
                <a16:creationId xmlns:a16="http://schemas.microsoft.com/office/drawing/2014/main" id="{B99685EA-EB55-A3B9-67DF-C5E5DE76BCBF}"/>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1A1D28"/>
          </a:solidFill>
          <a:ln w="28575">
            <a:solidFill>
              <a:srgbClr val="1A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492792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9007-1E39-85B8-06E2-82BA3773D56E}"/>
              </a:ext>
            </a:extLst>
          </p:cNvPr>
          <p:cNvSpPr>
            <a:spLocks noGrp="1"/>
          </p:cNvSpPr>
          <p:nvPr>
            <p:ph type="title"/>
          </p:nvPr>
        </p:nvSpPr>
        <p:spPr/>
        <p:txBody>
          <a:bodyPr/>
          <a:lstStyle/>
          <a:p>
            <a:r>
              <a:rPr lang="en-US" sz="4000" cap="all" spc="75">
                <a:latin typeface="Myriad Pro" panose="020B0703030403020204" pitchFamily="34" charset="0"/>
              </a:rPr>
              <a:t>Non-College Degree</a:t>
            </a:r>
            <a:endParaRPr lang="en-US" sz="9600">
              <a:latin typeface="Myriad Pro" panose="020B0703030403020204" pitchFamily="34" charset="0"/>
            </a:endParaRPr>
          </a:p>
        </p:txBody>
      </p:sp>
      <p:sp>
        <p:nvSpPr>
          <p:cNvPr id="5" name="Rectangle 4">
            <a:extLst>
              <a:ext uri="{FF2B5EF4-FFF2-40B4-BE49-F238E27FC236}">
                <a16:creationId xmlns:a16="http://schemas.microsoft.com/office/drawing/2014/main" id="{06D9FF7D-D06E-799A-5D30-E17FB251AF5F}"/>
              </a:ext>
              <a:ext uri="{C183D7F6-B498-43B3-948B-1728B52AA6E4}">
                <adec:decorative xmlns:adec="http://schemas.microsoft.com/office/drawing/2017/decorative" val="1"/>
              </a:ext>
            </a:extLst>
          </p:cNvPr>
          <p:cNvSpPr/>
          <p:nvPr/>
        </p:nvSpPr>
        <p:spPr>
          <a:xfrm>
            <a:off x="-33337" y="0"/>
            <a:ext cx="818345" cy="6883400"/>
          </a:xfrm>
          <a:prstGeom prst="rect">
            <a:avLst/>
          </a:prstGeom>
          <a:solidFill>
            <a:srgbClr val="C7D7E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0863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FB58CED-6816-090B-56B7-18E8287941B8}"/>
              </a:ext>
            </a:extLst>
          </p:cNvPr>
          <p:cNvSpPr txBox="1">
            <a:spLocks noGrp="1"/>
          </p:cNvSpPr>
          <p:nvPr>
            <p:ph type="title" idx="4294967295"/>
          </p:nvPr>
        </p:nvSpPr>
        <p:spPr>
          <a:xfrm>
            <a:off x="381000" y="381000"/>
            <a:ext cx="10283687"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Create an ID.me Account Cont’d</a:t>
            </a:r>
            <a:r>
              <a:rPr lang="en-US" spc="75">
                <a:solidFill>
                  <a:srgbClr val="00427A"/>
                </a:solidFill>
                <a:latin typeface="Calibri"/>
                <a:cs typeface="Calibri"/>
                <a:hlinkClick r:id="rId2" action="ppaction://hlinksldjump"/>
              </a:rPr>
              <a:t> 4</a:t>
            </a:r>
            <a:endParaRPr kumimoji="0" lang="en-US" sz="6000" b="1" i="0" u="none" strike="noStrike" kern="1200" cap="none" spc="0" normalizeH="0" baseline="0" noProof="0">
              <a:ln>
                <a:noFill/>
              </a:ln>
              <a:solidFill>
                <a:schemeClr val="accent2"/>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3" name="Content Placeholder 2">
            <a:extLst>
              <a:ext uri="{FF2B5EF4-FFF2-40B4-BE49-F238E27FC236}">
                <a16:creationId xmlns:a16="http://schemas.microsoft.com/office/drawing/2014/main" id="{2FE295F2-9E5A-74A5-9BD4-FF2BB3720B20}"/>
              </a:ext>
            </a:extLst>
          </p:cNvPr>
          <p:cNvSpPr>
            <a:spLocks noGrp="1"/>
          </p:cNvSpPr>
          <p:nvPr>
            <p:ph sz="quarter" idx="10"/>
          </p:nvPr>
        </p:nvSpPr>
        <p:spPr>
          <a:xfrm>
            <a:off x="381001" y="1371601"/>
            <a:ext cx="7065058" cy="4594193"/>
          </a:xfrm>
        </p:spPr>
        <p:txBody>
          <a:bodyPr/>
          <a:lstStyle/>
          <a:p>
            <a:pPr marL="514350" indent="-514350">
              <a:lnSpc>
                <a:spcPct val="107000"/>
              </a:lnSpc>
              <a:spcAft>
                <a:spcPts val="800"/>
              </a:spcAft>
              <a:buFont typeface="Arial" panose="020B0604020202020204" pitchFamily="34" charset="0"/>
              <a:buChar char="•"/>
            </a:pPr>
            <a:r>
              <a:rPr lang="en-US" sz="2600">
                <a:ea typeface="MS Mincho" panose="02020609040205080304" pitchFamily="49" charset="-128"/>
              </a:rPr>
              <a:t>Option 1 – If you selected the “</a:t>
            </a:r>
            <a:r>
              <a:rPr lang="en-US" sz="2600" b="1">
                <a:ea typeface="MS Mincho" panose="02020609040205080304" pitchFamily="49" charset="-128"/>
              </a:rPr>
              <a:t>Text me</a:t>
            </a:r>
            <a:r>
              <a:rPr lang="en-US" sz="2600">
                <a:ea typeface="MS Mincho" panose="02020609040205080304" pitchFamily="49" charset="-128"/>
              </a:rPr>
              <a:t>” option and you receive your message code, i</a:t>
            </a:r>
            <a:r>
              <a:rPr lang="en-US" sz="2600">
                <a:effectLst/>
                <a:ea typeface="MS Mincho" panose="02020609040205080304" pitchFamily="49" charset="-128"/>
              </a:rPr>
              <a:t>nput the 6-digit code and select the “</a:t>
            </a:r>
            <a:r>
              <a:rPr lang="en-US" sz="2600" b="1">
                <a:effectLst/>
                <a:ea typeface="MS Mincho" panose="02020609040205080304" pitchFamily="49" charset="-128"/>
              </a:rPr>
              <a:t>Continue</a:t>
            </a:r>
            <a:r>
              <a:rPr lang="en-US" sz="2600">
                <a:effectLst/>
                <a:ea typeface="MS Mincho" panose="02020609040205080304" pitchFamily="49" charset="-128"/>
              </a:rPr>
              <a:t>” button. </a:t>
            </a:r>
          </a:p>
          <a:p>
            <a:pPr>
              <a:lnSpc>
                <a:spcPct val="107000"/>
              </a:lnSpc>
              <a:spcAft>
                <a:spcPts val="800"/>
              </a:spcAft>
            </a:pPr>
            <a:r>
              <a:rPr lang="en-US" sz="2600" b="1">
                <a:ea typeface="MS Mincho" panose="02020609040205080304" pitchFamily="49" charset="-128"/>
              </a:rPr>
              <a:t>OR</a:t>
            </a:r>
          </a:p>
          <a:p>
            <a:pPr marL="514350" indent="-514350">
              <a:lnSpc>
                <a:spcPct val="107000"/>
              </a:lnSpc>
              <a:spcAft>
                <a:spcPts val="800"/>
              </a:spcAft>
              <a:buFont typeface="Arial" panose="020B0604020202020204" pitchFamily="34" charset="0"/>
              <a:buChar char="•"/>
            </a:pPr>
            <a:r>
              <a:rPr lang="en-US" sz="2600">
                <a:latin typeface="Calibri" panose="020F0502020204030204" pitchFamily="34" charset="0"/>
                <a:ea typeface="MS Mincho" panose="02020609040205080304" pitchFamily="49" charset="-128"/>
                <a:cs typeface="Calibri" panose="020F0502020204030204" pitchFamily="34" charset="0"/>
              </a:rPr>
              <a:t>Option 2 – If you selected “</a:t>
            </a:r>
            <a:r>
              <a:rPr lang="en-US" sz="2600" b="1">
                <a:latin typeface="Calibri" panose="020F0502020204030204" pitchFamily="34" charset="0"/>
                <a:ea typeface="MS Mincho" panose="02020609040205080304" pitchFamily="49" charset="-128"/>
                <a:cs typeface="Calibri" panose="020F0502020204030204" pitchFamily="34" charset="0"/>
              </a:rPr>
              <a:t>Call me</a:t>
            </a:r>
            <a:r>
              <a:rPr lang="en-US" sz="2600">
                <a:latin typeface="Calibri" panose="020F0502020204030204" pitchFamily="34" charset="0"/>
                <a:ea typeface="MS Mincho" panose="02020609040205080304" pitchFamily="49" charset="-128"/>
                <a:cs typeface="Calibri" panose="020F0502020204030204" pitchFamily="34" charset="0"/>
              </a:rPr>
              <a:t>” option, you receive a phone call asking you to follow the prompts by selecting numbers on your phone. This authenticates you. </a:t>
            </a:r>
          </a:p>
          <a:p>
            <a:pPr marL="457200" lvl="3" indent="0">
              <a:lnSpc>
                <a:spcPct val="107000"/>
              </a:lnSpc>
              <a:spcAft>
                <a:spcPts val="800"/>
              </a:spcAft>
              <a:buNone/>
            </a:pPr>
            <a:r>
              <a:rPr lang="en-US" i="1">
                <a:effectLst/>
                <a:ea typeface="MS Mincho" panose="02020609040205080304" pitchFamily="49" charset="-128"/>
              </a:rPr>
              <a:t>Note: If the work number submitted uses a switchboard or an extension to contact you, there is a possibility the call may not go through. </a:t>
            </a:r>
            <a:r>
              <a:rPr lang="en-US" i="1">
                <a:ea typeface="MS Mincho" panose="02020609040205080304" pitchFamily="49" charset="-128"/>
              </a:rPr>
              <a:t>Using a cell number is suggested.</a:t>
            </a:r>
            <a:endParaRPr lang="en-US" i="1">
              <a:effectLst/>
              <a:ea typeface="MS Mincho" panose="02020609040205080304" pitchFamily="49" charset="-128"/>
            </a:endParaRPr>
          </a:p>
          <a:p>
            <a:pPr marL="514350" indent="-514350">
              <a:lnSpc>
                <a:spcPct val="107000"/>
              </a:lnSpc>
              <a:spcAft>
                <a:spcPts val="800"/>
              </a:spcAft>
              <a:buFont typeface="Arial" panose="020B0604020202020204" pitchFamily="34" charset="0"/>
              <a:buChar char="•"/>
            </a:pPr>
            <a:endParaRPr lang="en-US" sz="4000">
              <a:latin typeface="Calibri" panose="020F0502020204030204" pitchFamily="34" charset="0"/>
              <a:ea typeface="MS Mincho" panose="02020609040205080304" pitchFamily="49" charset="-128"/>
              <a:cs typeface="Calibri" panose="020F0502020204030204" pitchFamily="34" charset="0"/>
            </a:endParaRPr>
          </a:p>
          <a:p>
            <a:pPr>
              <a:lnSpc>
                <a:spcPct val="107000"/>
              </a:lnSpc>
              <a:spcAft>
                <a:spcPts val="800"/>
              </a:spcAft>
            </a:pPr>
            <a:endParaRPr lang="en-US" sz="2600" b="1">
              <a:effectLst/>
              <a:ea typeface="MS Mincho" panose="02020609040205080304" pitchFamily="49" charset="-128"/>
            </a:endParaRPr>
          </a:p>
          <a:p>
            <a:endParaRPr lang="en-US" sz="2600"/>
          </a:p>
        </p:txBody>
      </p:sp>
      <p:pic>
        <p:nvPicPr>
          <p:cNvPr id="4" name="Picture 3" descr="Screenshot of the &quot;Completing Your Sign In&quot; page. The &quot;Enter the 6-digit code&quot; section and the &quot;Continue&quot; button are highlighted.">
            <a:extLst>
              <a:ext uri="{FF2B5EF4-FFF2-40B4-BE49-F238E27FC236}">
                <a16:creationId xmlns:a16="http://schemas.microsoft.com/office/drawing/2014/main" id="{06A5DA8E-5E7F-23A9-2377-A0CC8AF503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61775" y="917153"/>
            <a:ext cx="3291840" cy="3586480"/>
          </a:xfrm>
          <a:prstGeom prst="rect">
            <a:avLst/>
          </a:prstGeom>
          <a:noFill/>
          <a:ln>
            <a:solidFill>
              <a:schemeClr val="tx1"/>
            </a:solidFill>
          </a:ln>
        </p:spPr>
      </p:pic>
      <p:sp>
        <p:nvSpPr>
          <p:cNvPr id="6" name="Rectangle: Rounded Corners 5" descr="Return to table of contents button.">
            <a:hlinkClick r:id="rId4" action="ppaction://hlinksldjump"/>
            <a:extLst>
              <a:ext uri="{FF2B5EF4-FFF2-40B4-BE49-F238E27FC236}">
                <a16:creationId xmlns:a16="http://schemas.microsoft.com/office/drawing/2014/main" id="{0DCD6369-0A42-E90D-D12F-561245F8982C}"/>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
        <p:nvSpPr>
          <p:cNvPr id="10" name="Rectangle 9">
            <a:extLst>
              <a:ext uri="{FF2B5EF4-FFF2-40B4-BE49-F238E27FC236}">
                <a16:creationId xmlns:a16="http://schemas.microsoft.com/office/drawing/2014/main" id="{7B7D88EB-309A-1EEA-B623-BC91FF2AEC11}"/>
              </a:ext>
              <a:ext uri="{C183D7F6-B498-43B3-948B-1728B52AA6E4}">
                <adec:decorative xmlns:adec="http://schemas.microsoft.com/office/drawing/2017/decorative" val="1"/>
              </a:ext>
            </a:extLst>
          </p:cNvPr>
          <p:cNvSpPr/>
          <p:nvPr/>
        </p:nvSpPr>
        <p:spPr>
          <a:xfrm>
            <a:off x="8364670" y="2072618"/>
            <a:ext cx="2686050" cy="69532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04CC2CD9-BAAF-1FB0-45C6-C73D65FA730A}"/>
              </a:ext>
              <a:ext uri="{C183D7F6-B498-43B3-948B-1728B52AA6E4}">
                <adec:decorative xmlns:adec="http://schemas.microsoft.com/office/drawing/2017/decorative" val="1"/>
              </a:ext>
            </a:extLst>
          </p:cNvPr>
          <p:cNvSpPr/>
          <p:nvPr/>
        </p:nvSpPr>
        <p:spPr>
          <a:xfrm>
            <a:off x="8364670" y="3695678"/>
            <a:ext cx="2686050" cy="51816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348027185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51793"/>
            <a:ext cx="10698332" cy="990600"/>
          </a:xfrm>
        </p:spPr>
        <p:txBody>
          <a:bodyPr/>
          <a:lstStyle/>
          <a:p>
            <a:pPr marL="0" marR="0" indent="0">
              <a:lnSpc>
                <a:spcPct val="115000"/>
              </a:lnSpc>
              <a:spcBef>
                <a:spcPts val="1500"/>
              </a:spcBef>
              <a:spcAft>
                <a:spcPts val="0"/>
              </a:spcAft>
            </a:pPr>
            <a:r>
              <a:rPr lang="en-US" spc="75">
                <a:solidFill>
                  <a:srgbClr val="00427A"/>
                </a:solidFill>
                <a:hlinkClick r:id="rId2" action="ppaction://hlinksldjump"/>
              </a:rPr>
              <a:t>NCD – Table of Contents</a:t>
            </a:r>
            <a:endParaRPr lang="en-US" b="1" spc="75">
              <a:solidFill>
                <a:srgbClr val="00427A"/>
              </a:solidFill>
              <a:effectLst/>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381000" y="1349854"/>
            <a:ext cx="10961857" cy="4778869"/>
          </a:xfrm>
        </p:spPr>
        <p:txBody>
          <a:bodyPr/>
          <a:lstStyle/>
          <a:p>
            <a:pPr marR="0">
              <a:lnSpc>
                <a:spcPct val="115000"/>
              </a:lnSpc>
              <a:spcBef>
                <a:spcPts val="500"/>
              </a:spcBef>
              <a:spcAft>
                <a:spcPts val="1000"/>
              </a:spcAft>
            </a:pPr>
            <a:r>
              <a:rPr lang="en-US" sz="2800">
                <a:ea typeface="MS Mincho" panose="02020609040205080304" pitchFamily="49" charset="-128"/>
              </a:rPr>
              <a:t>Select the hyperlinked text or navigate to the corresponding page number</a:t>
            </a:r>
            <a:r>
              <a:rPr lang="en-US" sz="2800">
                <a:effectLst/>
                <a:ea typeface="MS Mincho" panose="02020609040205080304" pitchFamily="49" charset="-128"/>
              </a:rPr>
              <a:t>:</a:t>
            </a:r>
          </a:p>
          <a:p>
            <a:pPr marL="685800" lvl="1" indent="-457200">
              <a:lnSpc>
                <a:spcPct val="115000"/>
              </a:lnSpc>
              <a:spcBef>
                <a:spcPts val="500"/>
              </a:spcBef>
              <a:spcAft>
                <a:spcPts val="1000"/>
              </a:spcAft>
            </a:pPr>
            <a:r>
              <a:rPr lang="en-US" sz="2800">
                <a:ea typeface="MS Mincho" panose="02020609040205080304" pitchFamily="49" charset="-128"/>
                <a:hlinkClick r:id="rId3" action="ppaction://hlinksldjump"/>
              </a:rPr>
              <a:t>Add a Preset Enrollment</a:t>
            </a:r>
            <a:r>
              <a:rPr lang="en-US" sz="2800">
                <a:ea typeface="MS Mincho" panose="02020609040205080304" pitchFamily="49" charset="-128"/>
              </a:rPr>
              <a:t> – Navigate to page 180</a:t>
            </a:r>
          </a:p>
          <a:p>
            <a:pPr marL="685800" lvl="1" indent="-457200">
              <a:lnSpc>
                <a:spcPct val="115000"/>
              </a:lnSpc>
              <a:spcBef>
                <a:spcPts val="500"/>
              </a:spcBef>
              <a:spcAft>
                <a:spcPts val="1000"/>
              </a:spcAft>
            </a:pPr>
            <a:r>
              <a:rPr lang="en-US" sz="2800">
                <a:effectLst/>
                <a:ea typeface="MS Mincho" panose="02020609040205080304" pitchFamily="49" charset="-128"/>
                <a:hlinkClick r:id="rId4" action="ppaction://hlinksldjump"/>
              </a:rPr>
              <a:t>Edit a Preset Enrollment</a:t>
            </a:r>
            <a:r>
              <a:rPr lang="en-US" sz="2800">
                <a:effectLst/>
                <a:ea typeface="MS Mincho" panose="02020609040205080304" pitchFamily="49" charset="-128"/>
              </a:rPr>
              <a:t> </a:t>
            </a:r>
            <a:r>
              <a:rPr lang="en-US" sz="2800">
                <a:ea typeface="MS Mincho" panose="02020609040205080304" pitchFamily="49" charset="-128"/>
              </a:rPr>
              <a:t>– Navigate to page 188</a:t>
            </a:r>
          </a:p>
          <a:p>
            <a:pPr marL="685800" lvl="1" indent="-457200">
              <a:lnSpc>
                <a:spcPct val="115000"/>
              </a:lnSpc>
              <a:spcBef>
                <a:spcPts val="500"/>
              </a:spcBef>
              <a:spcAft>
                <a:spcPts val="1000"/>
              </a:spcAft>
            </a:pPr>
            <a:r>
              <a:rPr lang="en-US" sz="2800">
                <a:effectLst/>
                <a:ea typeface="MS Mincho" panose="02020609040205080304" pitchFamily="49" charset="-128"/>
                <a:hlinkClick r:id="rId5" action="ppaction://hlinksldjump"/>
              </a:rPr>
              <a:t>Add and Submit an Enrollment</a:t>
            </a:r>
            <a:r>
              <a:rPr lang="en-US" sz="2800">
                <a:effectLst/>
                <a:ea typeface="MS Mincho" panose="02020609040205080304" pitchFamily="49" charset="-128"/>
              </a:rPr>
              <a:t> </a:t>
            </a:r>
            <a:r>
              <a:rPr lang="en-US" sz="2800">
                <a:ea typeface="MS Mincho" panose="02020609040205080304" pitchFamily="49" charset="-128"/>
              </a:rPr>
              <a:t>– Navigate to </a:t>
            </a:r>
            <a:r>
              <a:rPr lang="en-US" sz="2800">
                <a:effectLst/>
                <a:ea typeface="MS Mincho" panose="02020609040205080304" pitchFamily="49" charset="-128"/>
              </a:rPr>
              <a:t>page </a:t>
            </a:r>
            <a:r>
              <a:rPr lang="en-US" sz="2800">
                <a:ea typeface="MS Mincho" panose="02020609040205080304" pitchFamily="49" charset="-128"/>
              </a:rPr>
              <a:t>192</a:t>
            </a:r>
            <a:endParaRPr lang="en-US" sz="2800">
              <a:effectLst/>
              <a:ea typeface="MS Mincho" panose="02020609040205080304" pitchFamily="49" charset="-128"/>
            </a:endParaRPr>
          </a:p>
          <a:p>
            <a:pPr marL="685800" lvl="1" indent="-457200">
              <a:lnSpc>
                <a:spcPct val="115000"/>
              </a:lnSpc>
              <a:spcBef>
                <a:spcPts val="500"/>
              </a:spcBef>
              <a:spcAft>
                <a:spcPts val="1000"/>
              </a:spcAft>
            </a:pPr>
            <a:r>
              <a:rPr lang="en-US" sz="2800">
                <a:ea typeface="MS Mincho" panose="02020609040205080304" pitchFamily="49" charset="-128"/>
                <a:hlinkClick r:id="rId6" action="ppaction://hlinksldjump"/>
              </a:rPr>
              <a:t>Amend an Enrollment</a:t>
            </a:r>
            <a:r>
              <a:rPr lang="en-US" sz="2800">
                <a:ea typeface="MS Mincho" panose="02020609040205080304" pitchFamily="49" charset="-128"/>
              </a:rPr>
              <a:t> – Navigate to page 204</a:t>
            </a:r>
          </a:p>
          <a:p>
            <a:pPr marL="685800" lvl="1" indent="-457200">
              <a:lnSpc>
                <a:spcPct val="115000"/>
              </a:lnSpc>
              <a:spcBef>
                <a:spcPts val="500"/>
              </a:spcBef>
              <a:spcAft>
                <a:spcPts val="1000"/>
              </a:spcAft>
            </a:pPr>
            <a:endParaRPr lang="en-US" sz="2800">
              <a:effectLst/>
              <a:ea typeface="MS Mincho" panose="02020609040205080304" pitchFamily="49" charset="-128"/>
            </a:endParaRPr>
          </a:p>
          <a:p>
            <a:pPr marL="0" marR="0">
              <a:lnSpc>
                <a:spcPct val="115000"/>
              </a:lnSpc>
              <a:spcBef>
                <a:spcPts val="500"/>
              </a:spcBef>
              <a:spcAft>
                <a:spcPts val="1000"/>
              </a:spcAft>
            </a:pPr>
            <a:r>
              <a:rPr lang="en-US" i="1">
                <a:effectLst/>
                <a:ea typeface="MS Mincho" panose="02020609040205080304" pitchFamily="49" charset="-128"/>
              </a:rPr>
              <a:t>Note: Automated emails are automatically sent to students each time a certification is submitted.</a:t>
            </a:r>
          </a:p>
          <a:p>
            <a:pPr marR="0" lvl="0" fontAlgn="base">
              <a:lnSpc>
                <a:spcPct val="115000"/>
              </a:lnSpc>
              <a:spcBef>
                <a:spcPts val="0"/>
              </a:spcBef>
              <a:spcAft>
                <a:spcPts val="0"/>
              </a:spcAft>
              <a:buSzPts val="1000"/>
            </a:pPr>
            <a:endParaRPr lang="en-US" sz="4000">
              <a:effectLst/>
              <a:ea typeface="MS Mincho" panose="02020609040205080304" pitchFamily="49" charset="-128"/>
            </a:endParaRPr>
          </a:p>
        </p:txBody>
      </p:sp>
      <p:sp>
        <p:nvSpPr>
          <p:cNvPr id="5" name="Rectangle: Rounded Corners 4" descr="Return to table of contents button.">
            <a:hlinkClick r:id="rId7"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7"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A96E2B0C-E2B9-FECE-56AB-C00C5B8BE5CA}"/>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C7D7EB"/>
          </a:solidFill>
          <a:ln w="28575">
            <a:solidFill>
              <a:srgbClr val="C7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38762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DC4CC3-98C8-01D7-C127-FE88064B48EC}"/>
              </a:ext>
            </a:extLst>
          </p:cNvPr>
          <p:cNvSpPr>
            <a:spLocks noGrp="1"/>
          </p:cNvSpPr>
          <p:nvPr>
            <p:ph type="title" idx="4294967295"/>
          </p:nvPr>
        </p:nvSpPr>
        <p:spPr>
          <a:xfrm>
            <a:off x="0" y="-1256819"/>
            <a:ext cx="11430000" cy="990601"/>
          </a:xfrm>
        </p:spPr>
        <p:txBody>
          <a:bodyPr vert="horz" lIns="0" tIns="0" rIns="0" bIns="0" rtlCol="0" anchor="b">
            <a:noAutofit/>
          </a:bodyPr>
          <a:lstStyle/>
          <a:p>
            <a:r>
              <a:rPr lang="en-US">
                <a:solidFill>
                  <a:srgbClr val="E6E6E6"/>
                </a:solidFill>
              </a:rPr>
              <a:t>NCD Add a Preset Enrollment</a:t>
            </a:r>
          </a:p>
        </p:txBody>
      </p:sp>
      <p:sp>
        <p:nvSpPr>
          <p:cNvPr id="2" name="Title 1">
            <a:extLst>
              <a:ext uri="{FF2B5EF4-FFF2-40B4-BE49-F238E27FC236}">
                <a16:creationId xmlns:a16="http://schemas.microsoft.com/office/drawing/2014/main" id="{3584F198-CF1F-8844-CCC6-74A5CA6D0D5C}"/>
              </a:ext>
            </a:extLst>
          </p:cNvPr>
          <p:cNvSpPr txBox="1">
            <a:spLocks/>
          </p:cNvSpPr>
          <p:nvPr/>
        </p:nvSpPr>
        <p:spPr>
          <a:xfrm>
            <a:off x="2754428" y="2878011"/>
            <a:ext cx="8656320" cy="16538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lang="en-US" sz="4000" cap="all" spc="75">
                <a:solidFill>
                  <a:schemeClr val="tx1"/>
                </a:solidFill>
                <a:latin typeface="Myriad Pro" panose="020B0703030403020204" pitchFamily="34" charset="0"/>
              </a:rPr>
              <a:t>Add a preset enrollment</a:t>
            </a:r>
            <a:endParaRPr lang="en-US" sz="9600">
              <a:solidFill>
                <a:schemeClr val="tx1"/>
              </a:solidFill>
              <a:latin typeface="Myriad Pro" panose="020B0703030403020204" pitchFamily="34" charset="0"/>
            </a:endParaRPr>
          </a:p>
        </p:txBody>
      </p:sp>
    </p:spTree>
    <p:extLst>
      <p:ext uri="{BB962C8B-B14F-4D97-AF65-F5344CB8AC3E}">
        <p14:creationId xmlns:p14="http://schemas.microsoft.com/office/powerpoint/2010/main" val="140184693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21976"/>
            <a:ext cx="10698332" cy="990600"/>
          </a:xfrm>
        </p:spPr>
        <p:txBody>
          <a:bodyPr/>
          <a:lstStyle/>
          <a:p>
            <a:pPr marL="0" marR="0" indent="0">
              <a:lnSpc>
                <a:spcPct val="115000"/>
              </a:lnSpc>
              <a:spcBef>
                <a:spcPts val="1500"/>
              </a:spcBef>
              <a:spcAft>
                <a:spcPts val="0"/>
              </a:spcAft>
            </a:pPr>
            <a:r>
              <a:rPr lang="en-US" b="1" spc="75">
                <a:solidFill>
                  <a:srgbClr val="00427A"/>
                </a:solidFill>
                <a:effectLst/>
                <a:hlinkClick r:id="rId2" action="ppaction://hlinksldjump"/>
              </a:rPr>
              <a:t>Preset Enrollment Overview </a:t>
            </a: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371600"/>
            <a:ext cx="10565168" cy="4940300"/>
          </a:xfrm>
        </p:spPr>
        <p:txBody>
          <a:bodyPr/>
          <a:lstStyle/>
          <a:p>
            <a:pPr marL="0" marR="0">
              <a:lnSpc>
                <a:spcPct val="115000"/>
              </a:lnSpc>
              <a:spcBef>
                <a:spcPts val="500"/>
              </a:spcBef>
              <a:spcAft>
                <a:spcPts val="1000"/>
              </a:spcAft>
            </a:pPr>
            <a:r>
              <a:rPr lang="en-US" sz="2800">
                <a:effectLst/>
                <a:ea typeface="MS Mincho" panose="02020609040205080304" pitchFamily="49" charset="-128"/>
              </a:rPr>
              <a:t>Preset enrollments are </a:t>
            </a:r>
            <a:r>
              <a:rPr lang="en-US" sz="2800">
                <a:ea typeface="MS Mincho" panose="02020609040205080304" pitchFamily="49" charset="-128"/>
              </a:rPr>
              <a:t>enrollment </a:t>
            </a:r>
            <a:r>
              <a:rPr lang="en-US" sz="2800">
                <a:effectLst/>
                <a:ea typeface="MS Mincho" panose="02020609040205080304" pitchFamily="49" charset="-128"/>
              </a:rPr>
              <a:t>dates on approved school calendars that can be pre-populated. </a:t>
            </a:r>
          </a:p>
          <a:p>
            <a:r>
              <a:rPr lang="en-US" sz="2800">
                <a:effectLst/>
                <a:ea typeface="MS Mincho" panose="02020609040205080304" pitchFamily="49" charset="-128"/>
              </a:rPr>
              <a:t>In EM, the “</a:t>
            </a:r>
            <a:r>
              <a:rPr lang="en-US" sz="2800" b="1">
                <a:effectLst/>
                <a:ea typeface="MS Mincho" panose="02020609040205080304" pitchFamily="49" charset="-128"/>
              </a:rPr>
              <a:t>Active</a:t>
            </a:r>
            <a:r>
              <a:rPr lang="en-US" sz="2800">
                <a:effectLst/>
                <a:ea typeface="MS Mincho" panose="02020609040205080304" pitchFamily="49" charset="-128"/>
              </a:rPr>
              <a:t>” status for preset enrollments refers to enrollment periods that are currently being used and displayed in </a:t>
            </a:r>
            <a:r>
              <a:rPr lang="en-US" sz="2800">
                <a:ea typeface="MS Mincho" panose="02020609040205080304" pitchFamily="49" charset="-128"/>
              </a:rPr>
              <a:t>the</a:t>
            </a:r>
            <a:r>
              <a:rPr lang="en-US" sz="2800">
                <a:effectLst/>
                <a:ea typeface="MS Mincho" panose="02020609040205080304" pitchFamily="49" charset="-128"/>
              </a:rPr>
              <a:t> dropdown menu. “</a:t>
            </a:r>
            <a:r>
              <a:rPr lang="en-US" sz="2800" b="1">
                <a:effectLst/>
                <a:ea typeface="MS Mincho" panose="02020609040205080304" pitchFamily="49" charset="-128"/>
              </a:rPr>
              <a:t>Inactive</a:t>
            </a:r>
            <a:r>
              <a:rPr lang="en-US" sz="2800">
                <a:effectLst/>
                <a:ea typeface="MS Mincho" panose="02020609040205080304" pitchFamily="49" charset="-128"/>
              </a:rPr>
              <a:t>” refers to enrollment periods that you no longer wish to see displayed. These are usually enrollment periods in the past that you are no longer certifying. </a:t>
            </a:r>
          </a:p>
        </p:txBody>
      </p:sp>
      <p:sp>
        <p:nvSpPr>
          <p:cNvPr id="4" name="Rectangle: Rounded Corners 3" descr="Return to table of contents button.">
            <a:hlinkClick r:id="rId3" action="ppaction://hlinksldjump"/>
            <a:extLst>
              <a:ext uri="{FF2B5EF4-FFF2-40B4-BE49-F238E27FC236}">
                <a16:creationId xmlns:a16="http://schemas.microsoft.com/office/drawing/2014/main" id="{A493AAFF-9F1F-8944-881B-3A420A2AF9E1}"/>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3"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8C995054-C1B9-F57D-7BB7-C8E163B980DC}"/>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C7D7EB"/>
          </a:solidFill>
          <a:ln w="28575">
            <a:solidFill>
              <a:srgbClr val="C7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922478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31915"/>
            <a:ext cx="10698332" cy="990600"/>
          </a:xfrm>
        </p:spPr>
        <p:txBody>
          <a:bodyPr/>
          <a:lstStyle/>
          <a:p>
            <a:pPr>
              <a:lnSpc>
                <a:spcPct val="115000"/>
              </a:lnSpc>
              <a:spcBef>
                <a:spcPts val="1500"/>
              </a:spcBef>
            </a:pPr>
            <a:r>
              <a:rPr lang="en-US" b="1" spc="75">
                <a:solidFill>
                  <a:srgbClr val="0E7BBA"/>
                </a:solidFill>
                <a:effectLst/>
                <a:latin typeface="Calibri"/>
                <a:cs typeface="Calibri"/>
                <a:hlinkClick r:id="rId2" action="ppaction://hlinksldjump">
                  <a:extLst>
                    <a:ext uri="{A12FA001-AC4F-418D-AE19-62706E023703}">
                      <ahyp:hlinkClr xmlns:ahyp="http://schemas.microsoft.com/office/drawing/2018/hyperlinkcolor" val="tx"/>
                    </a:ext>
                  </a:extLst>
                </a:hlinkClick>
              </a:rPr>
              <a:t>Add a Preset Enrollment</a:t>
            </a: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 Cont'd </a:t>
            </a:r>
            <a:endParaRPr lang="en-US" b="1" spc="75">
              <a:solidFill>
                <a:srgbClr val="0E7BB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241852" y="1302027"/>
            <a:ext cx="4570852" cy="4940300"/>
          </a:xfrm>
        </p:spPr>
        <p:txBody>
          <a:bodyPr/>
          <a:lstStyle/>
          <a:p>
            <a:pPr marL="228600" marR="0">
              <a:lnSpc>
                <a:spcPct val="115000"/>
              </a:lnSpc>
              <a:spcBef>
                <a:spcPts val="500"/>
              </a:spcBef>
              <a:spcAft>
                <a:spcPts val="1000"/>
              </a:spcAft>
            </a:pPr>
            <a:r>
              <a:rPr lang="en-US" sz="2800">
                <a:effectLst/>
                <a:ea typeface="MS Mincho" panose="02020609040205080304" pitchFamily="49" charset="-128"/>
              </a:rPr>
              <a:t>To access preset enrollments, select the</a:t>
            </a:r>
            <a:r>
              <a:rPr lang="en-US" sz="2800" b="1">
                <a:effectLst/>
                <a:ea typeface="MS Mincho" panose="02020609040205080304" pitchFamily="49" charset="-128"/>
              </a:rPr>
              <a:t> </a:t>
            </a:r>
            <a:r>
              <a:rPr lang="en-US" sz="2800">
                <a:effectLst/>
                <a:ea typeface="MS Mincho" panose="02020609040205080304" pitchFamily="49" charset="-128"/>
              </a:rPr>
              <a:t>“</a:t>
            </a:r>
            <a:r>
              <a:rPr lang="en-US" sz="2800" b="1">
                <a:effectLst/>
                <a:ea typeface="MS Mincho" panose="02020609040205080304" pitchFamily="49" charset="-128"/>
              </a:rPr>
              <a:t>Schools</a:t>
            </a:r>
            <a:r>
              <a:rPr lang="en-US" sz="2800">
                <a:effectLst/>
                <a:ea typeface="MS Mincho" panose="02020609040205080304" pitchFamily="49" charset="-128"/>
              </a:rPr>
              <a:t>” tab on the Menu Bar.</a:t>
            </a:r>
          </a:p>
        </p:txBody>
      </p:sp>
      <p:sp>
        <p:nvSpPr>
          <p:cNvPr id="10" name="Rectangle: Rounded Corners 9" descr="Return to table of contents button.">
            <a:hlinkClick r:id="rId3"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3"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4C737063-42B9-5C33-6739-D80B277A3FD9}"/>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C7D7EB"/>
          </a:solidFill>
          <a:ln w="28575">
            <a:solidFill>
              <a:srgbClr val="C7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grpSp>
        <p:nvGrpSpPr>
          <p:cNvPr id="7" name="Group 6" descr="Screenshot of Enrollment Manager Dashboard's Menu Bar highlighting the Students tab.">
            <a:extLst>
              <a:ext uri="{FF2B5EF4-FFF2-40B4-BE49-F238E27FC236}">
                <a16:creationId xmlns:a16="http://schemas.microsoft.com/office/drawing/2014/main" id="{434D7CA1-E346-D6B5-76BC-201D2125FA21}"/>
              </a:ext>
            </a:extLst>
          </p:cNvPr>
          <p:cNvGrpSpPr/>
          <p:nvPr/>
        </p:nvGrpSpPr>
        <p:grpSpPr>
          <a:xfrm>
            <a:off x="4650578" y="2610005"/>
            <a:ext cx="7365936" cy="1286133"/>
            <a:chOff x="5223141" y="3176005"/>
            <a:chExt cx="6826749" cy="1191988"/>
          </a:xfrm>
        </p:grpSpPr>
        <p:grpSp>
          <p:nvGrpSpPr>
            <p:cNvPr id="8" name="Group 7" descr="Dashboard for Enrollment Manager. Schools tab is highlighted. ">
              <a:extLst>
                <a:ext uri="{FF2B5EF4-FFF2-40B4-BE49-F238E27FC236}">
                  <a16:creationId xmlns:a16="http://schemas.microsoft.com/office/drawing/2014/main" id="{FBBE4DAB-F9C3-71AB-C184-9FA294A71D0D}"/>
                </a:ext>
              </a:extLst>
            </p:cNvPr>
            <p:cNvGrpSpPr/>
            <p:nvPr/>
          </p:nvGrpSpPr>
          <p:grpSpPr>
            <a:xfrm>
              <a:off x="5223141" y="3176005"/>
              <a:ext cx="6826749" cy="1191988"/>
              <a:chOff x="5165226" y="2752725"/>
              <a:chExt cx="6826749" cy="1191988"/>
            </a:xfrm>
          </p:grpSpPr>
          <p:pic>
            <p:nvPicPr>
              <p:cNvPr id="11" name="Picture 10">
                <a:extLst>
                  <a:ext uri="{FF2B5EF4-FFF2-40B4-BE49-F238E27FC236}">
                    <a16:creationId xmlns:a16="http://schemas.microsoft.com/office/drawing/2014/main" id="{522B1D64-E5F5-4ED4-36EE-366A77B3DC58}"/>
                  </a:ext>
                </a:extLst>
              </p:cNvPr>
              <p:cNvPicPr>
                <a:picLocks noChangeAspect="1"/>
              </p:cNvPicPr>
              <p:nvPr/>
            </p:nvPicPr>
            <p:blipFill rotWithShape="1">
              <a:blip r:embed="rId4">
                <a:extLst>
                  <a:ext uri="{28A0092B-C50C-407E-A947-70E740481C1C}">
                    <a14:useLocalDpi xmlns:a14="http://schemas.microsoft.com/office/drawing/2010/main" val="0"/>
                  </a:ext>
                </a:extLst>
              </a:blip>
              <a:srcRect t="689" b="689"/>
              <a:stretch/>
            </p:blipFill>
            <p:spPr>
              <a:xfrm>
                <a:off x="5165226" y="2752725"/>
                <a:ext cx="6826749" cy="1191988"/>
              </a:xfrm>
              <a:prstGeom prst="rect">
                <a:avLst/>
              </a:prstGeom>
              <a:ln>
                <a:solidFill>
                  <a:schemeClr val="tx1"/>
                </a:solidFill>
              </a:ln>
            </p:spPr>
          </p:pic>
          <p:sp>
            <p:nvSpPr>
              <p:cNvPr id="12" name="Rectangle 11">
                <a:extLst>
                  <a:ext uri="{FF2B5EF4-FFF2-40B4-BE49-F238E27FC236}">
                    <a16:creationId xmlns:a16="http://schemas.microsoft.com/office/drawing/2014/main" id="{2109CE8C-A710-CFB3-C069-685FD4C09740}"/>
                  </a:ext>
                </a:extLst>
              </p:cNvPr>
              <p:cNvSpPr/>
              <p:nvPr/>
            </p:nvSpPr>
            <p:spPr>
              <a:xfrm>
                <a:off x="5619750" y="3409950"/>
                <a:ext cx="1133475" cy="45719"/>
              </a:xfrm>
              <a:prstGeom prst="rect">
                <a:avLst/>
              </a:prstGeom>
              <a:solidFill>
                <a:srgbClr val="1E2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C47679D5-DC32-2725-AD36-D3367B188AAC}"/>
                </a:ext>
                <a:ext uri="{C183D7F6-B498-43B3-948B-1728B52AA6E4}">
                  <adec:decorative xmlns:adec="http://schemas.microsoft.com/office/drawing/2017/decorative" val="1"/>
                </a:ext>
              </a:extLst>
            </p:cNvPr>
            <p:cNvSpPr/>
            <p:nvPr/>
          </p:nvSpPr>
          <p:spPr>
            <a:xfrm>
              <a:off x="6653933" y="3702518"/>
              <a:ext cx="713465" cy="204897"/>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96712128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41854"/>
            <a:ext cx="10698332" cy="990600"/>
          </a:xfrm>
        </p:spPr>
        <p:txBody>
          <a:bodyPr/>
          <a:lstStyle/>
          <a:p>
            <a:pPr>
              <a:lnSpc>
                <a:spcPct val="115000"/>
              </a:lnSpc>
              <a:spcBef>
                <a:spcPts val="1500"/>
              </a:spcBef>
            </a:pPr>
            <a:r>
              <a:rPr lang="en-US" b="1" spc="75">
                <a:solidFill>
                  <a:srgbClr val="00427A"/>
                </a:solidFill>
                <a:effectLst/>
                <a:latin typeface="Calibri"/>
                <a:cs typeface="Calibri"/>
                <a:hlinkClick r:id="rId2" action="ppaction://hlinksldjump"/>
              </a:rPr>
              <a:t>Add a Preset Enrollment</a:t>
            </a:r>
            <a:r>
              <a:rPr lang="en-US" spc="75">
                <a:solidFill>
                  <a:srgbClr val="00427A"/>
                </a:solidFill>
                <a:latin typeface="Calibri"/>
                <a:cs typeface="Calibri"/>
                <a:hlinkClick r:id="rId2" action="ppaction://hlinksldjump"/>
              </a:rPr>
              <a:t> Cont’d 1</a:t>
            </a:r>
            <a:endParaRPr lang="en-US" b="1" spc="75">
              <a:solidFill>
                <a:srgbClr val="00427A"/>
              </a:solidFill>
              <a:effectLst/>
              <a:hlinkClick r:id="rId2"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416061" y="1288222"/>
            <a:ext cx="4495943" cy="4940300"/>
          </a:xfrm>
        </p:spPr>
        <p:txBody>
          <a:bodyPr/>
          <a:lstStyle/>
          <a:p>
            <a:pPr marL="0" marR="0">
              <a:lnSpc>
                <a:spcPct val="115000"/>
              </a:lnSpc>
              <a:spcBef>
                <a:spcPts val="500"/>
              </a:spcBef>
              <a:spcAft>
                <a:spcPts val="1000"/>
              </a:spcAft>
            </a:pPr>
            <a:r>
              <a:rPr lang="en-US" sz="2800">
                <a:effectLst/>
                <a:ea typeface="MS Mincho" panose="02020609040205080304" pitchFamily="49" charset="-128"/>
              </a:rPr>
              <a:t>The “</a:t>
            </a:r>
            <a:r>
              <a:rPr lang="en-US" sz="2800" b="1">
                <a:effectLst/>
                <a:ea typeface="MS Mincho" panose="02020609040205080304" pitchFamily="49" charset="-128"/>
              </a:rPr>
              <a:t>Schools</a:t>
            </a:r>
            <a:r>
              <a:rPr lang="en-US" sz="2800">
                <a:effectLst/>
                <a:ea typeface="MS Mincho" panose="02020609040205080304" pitchFamily="49" charset="-128"/>
              </a:rPr>
              <a:t>” tab displays all active and inactive preset enrollments, which can be filtered by “</a:t>
            </a:r>
            <a:r>
              <a:rPr lang="en-US" sz="2800" b="1">
                <a:effectLst/>
                <a:ea typeface="MS Mincho" panose="02020609040205080304" pitchFamily="49" charset="-128"/>
              </a:rPr>
              <a:t>School</a:t>
            </a:r>
            <a:r>
              <a:rPr lang="en-US" sz="2800">
                <a:effectLst/>
                <a:ea typeface="MS Mincho" panose="02020609040205080304" pitchFamily="49" charset="-128"/>
              </a:rPr>
              <a:t>”. The preset enrollments that appear on this screen are from all the facilities to which the SCO has access.</a:t>
            </a:r>
          </a:p>
        </p:txBody>
      </p:sp>
      <p:pic>
        <p:nvPicPr>
          <p:cNvPr id="4" name="Picture 3" descr="Screenshot of the Preset Enrollments page. This page can be used to view active and inactive preset enrollments and can be filtered by the School.">
            <a:extLst>
              <a:ext uri="{FF2B5EF4-FFF2-40B4-BE49-F238E27FC236}">
                <a16:creationId xmlns:a16="http://schemas.microsoft.com/office/drawing/2014/main" id="{18978C65-8F5E-E321-A966-0CED7141DCEF}"/>
              </a:ext>
            </a:extLst>
          </p:cNvPr>
          <p:cNvPicPr>
            <a:picLocks noChangeAspect="1"/>
          </p:cNvPicPr>
          <p:nvPr/>
        </p:nvPicPr>
        <p:blipFill>
          <a:blip r:embed="rId3"/>
          <a:stretch>
            <a:fillRect/>
          </a:stretch>
        </p:blipFill>
        <p:spPr>
          <a:xfrm>
            <a:off x="4912005" y="1819504"/>
            <a:ext cx="6989686" cy="3559758"/>
          </a:xfrm>
          <a:prstGeom prst="rect">
            <a:avLst/>
          </a:prstGeom>
          <a:ln>
            <a:solidFill>
              <a:schemeClr val="tx1"/>
            </a:solidFill>
          </a:ln>
        </p:spPr>
      </p:pic>
      <p:sp>
        <p:nvSpPr>
          <p:cNvPr id="7" name="Rectangle 6">
            <a:extLst>
              <a:ext uri="{FF2B5EF4-FFF2-40B4-BE49-F238E27FC236}">
                <a16:creationId xmlns:a16="http://schemas.microsoft.com/office/drawing/2014/main" id="{C3E23774-42F8-6E31-9DB9-C49690608545}"/>
              </a:ext>
              <a:ext uri="{C183D7F6-B498-43B3-948B-1728B52AA6E4}">
                <adec:decorative xmlns:adec="http://schemas.microsoft.com/office/drawing/2017/decorative" val="1"/>
              </a:ext>
            </a:extLst>
          </p:cNvPr>
          <p:cNvSpPr/>
          <p:nvPr/>
        </p:nvSpPr>
        <p:spPr>
          <a:xfrm>
            <a:off x="5199728" y="2441869"/>
            <a:ext cx="1718631" cy="579627"/>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169D8642-4AD0-B7EB-ACF5-0313C48FA5E5}"/>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C7D7EB"/>
          </a:solidFill>
          <a:ln w="28575">
            <a:solidFill>
              <a:srgbClr val="C7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321575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61732"/>
            <a:ext cx="10698332" cy="990600"/>
          </a:xfrm>
        </p:spPr>
        <p:txBody>
          <a:bodyPr/>
          <a:lstStyle/>
          <a:p>
            <a:pPr>
              <a:lnSpc>
                <a:spcPct val="115000"/>
              </a:lnSpc>
              <a:spcBef>
                <a:spcPts val="1500"/>
              </a:spcBef>
            </a:pPr>
            <a:r>
              <a:rPr lang="en-US" b="1" spc="75">
                <a:solidFill>
                  <a:srgbClr val="00427A"/>
                </a:solidFill>
                <a:effectLst/>
                <a:latin typeface="Calibri"/>
                <a:cs typeface="Calibri"/>
                <a:hlinkClick r:id="rId2" action="ppaction://hlinksldjump"/>
              </a:rPr>
              <a:t>Add a Preset Enrollment Cont'd 2</a:t>
            </a:r>
            <a:endParaRPr lang="en-US" b="1" spc="75">
              <a:solidFill>
                <a:srgbClr val="00427A"/>
              </a:solidFill>
              <a:effectLst/>
              <a:hlinkClick r:id="rId2"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71600"/>
            <a:ext cx="4717774" cy="4940300"/>
          </a:xfrm>
        </p:spPr>
        <p:txBody>
          <a:bodyPr/>
          <a:lstStyle/>
          <a:p>
            <a:pPr marL="514350" indent="-514350">
              <a:lnSpc>
                <a:spcPct val="115000"/>
              </a:lnSpc>
              <a:spcBef>
                <a:spcPts val="500"/>
              </a:spcBef>
              <a:spcAft>
                <a:spcPts val="1000"/>
              </a:spcAft>
              <a:buFont typeface="+mj-lt"/>
              <a:buAutoNum type="arabicPeriod"/>
            </a:pPr>
            <a:r>
              <a:rPr lang="en-US" sz="2800">
                <a:effectLst/>
                <a:ea typeface="MS Mincho" panose="02020609040205080304" pitchFamily="49" charset="-128"/>
              </a:rPr>
              <a:t>To add a preset enrollment, select the “</a:t>
            </a:r>
            <a:r>
              <a:rPr lang="en-US" sz="2800" b="1">
                <a:effectLst/>
                <a:ea typeface="MS Mincho" panose="02020609040205080304" pitchFamily="49" charset="-128"/>
              </a:rPr>
              <a:t>Create preset enrollment</a:t>
            </a:r>
            <a:r>
              <a:rPr lang="en-US" sz="2800">
                <a:effectLst/>
                <a:ea typeface="MS Mincho" panose="02020609040205080304" pitchFamily="49" charset="-128"/>
              </a:rPr>
              <a:t>” button. </a:t>
            </a:r>
          </a:p>
          <a:p>
            <a:pPr marL="0" marR="0">
              <a:lnSpc>
                <a:spcPct val="115000"/>
              </a:lnSpc>
              <a:spcBef>
                <a:spcPts val="500"/>
              </a:spcBef>
              <a:spcAft>
                <a:spcPts val="1000"/>
              </a:spcAft>
            </a:pPr>
            <a:endParaRPr lang="en-US" sz="3200">
              <a:effectLst/>
              <a:ea typeface="MS Mincho" panose="02020609040205080304" pitchFamily="49" charset="-128"/>
            </a:endParaRPr>
          </a:p>
        </p:txBody>
      </p:sp>
      <p:pic>
        <p:nvPicPr>
          <p:cNvPr id="3" name="Picture 2" descr="Screenshot of the Preset Enrollments page. Rectangle highlights the Create Preset Enrollment option.">
            <a:extLst>
              <a:ext uri="{FF2B5EF4-FFF2-40B4-BE49-F238E27FC236}">
                <a16:creationId xmlns:a16="http://schemas.microsoft.com/office/drawing/2014/main" id="{064209FE-116B-AC62-F90D-64263AD3184F}"/>
              </a:ext>
            </a:extLst>
          </p:cNvPr>
          <p:cNvPicPr>
            <a:picLocks noChangeAspect="1"/>
          </p:cNvPicPr>
          <p:nvPr/>
        </p:nvPicPr>
        <p:blipFill>
          <a:blip r:embed="rId3"/>
          <a:stretch>
            <a:fillRect/>
          </a:stretch>
        </p:blipFill>
        <p:spPr>
          <a:xfrm>
            <a:off x="4714860" y="2611483"/>
            <a:ext cx="7275250" cy="1657646"/>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1486F12A-DBE7-8AB2-96F8-309455C0DB59}"/>
              </a:ext>
              <a:ext uri="{C183D7F6-B498-43B3-948B-1728B52AA6E4}">
                <adec:decorative xmlns:adec="http://schemas.microsoft.com/office/drawing/2017/decorative" val="1"/>
              </a:ext>
            </a:extLst>
          </p:cNvPr>
          <p:cNvSpPr/>
          <p:nvPr/>
        </p:nvSpPr>
        <p:spPr>
          <a:xfrm>
            <a:off x="6776791" y="3944949"/>
            <a:ext cx="1578653" cy="237539"/>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0C2755E5-688E-3B3F-D866-FFC441BFF893}"/>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C7D7EB"/>
          </a:solidFill>
          <a:ln w="28575">
            <a:solidFill>
              <a:srgbClr val="C7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142781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E3088D2-D263-B828-5698-366B6FA53A3B}"/>
              </a:ext>
            </a:extLst>
          </p:cNvPr>
          <p:cNvSpPr txBox="1">
            <a:spLocks noGrp="1"/>
          </p:cNvSpPr>
          <p:nvPr>
            <p:ph type="title" idx="4294967295"/>
          </p:nvPr>
        </p:nvSpPr>
        <p:spPr>
          <a:xfrm>
            <a:off x="381000" y="261732"/>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en-US" sz="3600" b="1" i="0" u="none" strike="noStrike" kern="1200" cap="none" spc="75" normalizeH="0" baseline="0" noProof="0">
                <a:ln>
                  <a:noFill/>
                </a:ln>
                <a:solidFill>
                  <a:srgbClr val="0E7BBA"/>
                </a:solidFill>
                <a:effectLst/>
                <a:uLnTx/>
                <a:uFillTx/>
                <a:latin typeface="Calibri"/>
                <a:cs typeface="Calibri"/>
                <a:hlinkClick r:id="rId2" action="ppaction://hlinksldjump">
                  <a:extLst>
                    <a:ext uri="{A12FA001-AC4F-418D-AE19-62706E023703}">
                      <ahyp:hlinkClr xmlns:ahyp="http://schemas.microsoft.com/office/drawing/2018/hyperlinkcolor" val="tx"/>
                    </a:ext>
                  </a:extLst>
                </a:hlinkClick>
              </a:rPr>
              <a:t>Add a Preset Enrollment – Basic information</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59101"/>
            <a:ext cx="6596270" cy="4940300"/>
          </a:xfrm>
        </p:spPr>
        <p:txBody>
          <a:bodyPr/>
          <a:lstStyle/>
          <a:p>
            <a:pPr marL="512064" marR="0" indent="-457200">
              <a:lnSpc>
                <a:spcPct val="115000"/>
              </a:lnSpc>
              <a:spcBef>
                <a:spcPts val="500"/>
              </a:spcBef>
              <a:spcAft>
                <a:spcPts val="1000"/>
              </a:spcAft>
              <a:buFont typeface="+mj-lt"/>
              <a:buAutoNum type="arabicPeriod" startAt="2"/>
            </a:pPr>
            <a:r>
              <a:rPr lang="en-US" sz="2800">
                <a:effectLst/>
                <a:ea typeface="MS Mincho" panose="02020609040205080304" pitchFamily="49" charset="-128"/>
              </a:rPr>
              <a:t>Fill out the following information under the “</a:t>
            </a:r>
            <a:r>
              <a:rPr lang="en-US" sz="2800" b="1">
                <a:effectLst/>
                <a:ea typeface="MS Mincho" panose="02020609040205080304" pitchFamily="49" charset="-128"/>
              </a:rPr>
              <a:t>Basic Information</a:t>
            </a:r>
            <a:r>
              <a:rPr lang="en-US" sz="2800">
                <a:effectLst/>
                <a:ea typeface="MS Mincho" panose="02020609040205080304" pitchFamily="49" charset="-128"/>
              </a:rPr>
              <a:t>” section:</a:t>
            </a:r>
          </a:p>
          <a:p>
            <a:pPr marL="969264" lvl="3" indent="-457200">
              <a:spcAft>
                <a:spcPts val="0"/>
              </a:spcAft>
            </a:pPr>
            <a:r>
              <a:rPr lang="en-US" sz="2800" b="1">
                <a:effectLst/>
                <a:ea typeface="MS Mincho" panose="02020609040205080304" pitchFamily="49" charset="-128"/>
              </a:rPr>
              <a:t>Name</a:t>
            </a:r>
            <a:r>
              <a:rPr lang="en-US" sz="2800">
                <a:effectLst/>
                <a:ea typeface="MS Mincho" panose="02020609040205080304" pitchFamily="49" charset="-128"/>
              </a:rPr>
              <a:t> – Of Enrollment Period is an optional field (e.g., Fall, 2021, Spring 2022) </a:t>
            </a:r>
          </a:p>
          <a:p>
            <a:pPr marL="969264" lvl="3" indent="-457200">
              <a:spcAft>
                <a:spcPts val="0"/>
              </a:spcAft>
            </a:pPr>
            <a:r>
              <a:rPr lang="en-US" sz="2800" b="1">
                <a:effectLst/>
                <a:ea typeface="MS Mincho" panose="02020609040205080304" pitchFamily="49" charset="-128"/>
              </a:rPr>
              <a:t>School</a:t>
            </a:r>
            <a:r>
              <a:rPr lang="en-US" sz="2800">
                <a:effectLst/>
                <a:ea typeface="MS Mincho" panose="02020609040205080304" pitchFamily="49" charset="-128"/>
              </a:rPr>
              <a:t> – Dropdown list contains all facilities the SCO has access to</a:t>
            </a:r>
          </a:p>
          <a:p>
            <a:pPr marL="969264" lvl="3" indent="-457200">
              <a:spcAft>
                <a:spcPts val="0"/>
              </a:spcAft>
            </a:pPr>
            <a:r>
              <a:rPr lang="en-US" sz="2800" b="1">
                <a:effectLst/>
                <a:ea typeface="MS Mincho" panose="02020609040205080304" pitchFamily="49" charset="-128"/>
              </a:rPr>
              <a:t>Begin date</a:t>
            </a:r>
            <a:endParaRPr lang="en-US" sz="2800">
              <a:effectLst/>
              <a:ea typeface="MS Mincho" panose="02020609040205080304" pitchFamily="49" charset="-128"/>
            </a:endParaRPr>
          </a:p>
          <a:p>
            <a:pPr marL="969264" lvl="3" indent="-457200">
              <a:spcAft>
                <a:spcPts val="0"/>
              </a:spcAft>
            </a:pPr>
            <a:r>
              <a:rPr lang="en-US" sz="2800" b="1">
                <a:effectLst/>
                <a:ea typeface="MS Mincho" panose="02020609040205080304" pitchFamily="49" charset="-128"/>
              </a:rPr>
              <a:t>End date</a:t>
            </a:r>
            <a:r>
              <a:rPr lang="en-US" sz="2800">
                <a:effectLst/>
                <a:ea typeface="MS Mincho" panose="02020609040205080304" pitchFamily="49" charset="-128"/>
              </a:rPr>
              <a:t> </a:t>
            </a:r>
          </a:p>
          <a:p>
            <a:pPr>
              <a:lnSpc>
                <a:spcPct val="115000"/>
              </a:lnSpc>
              <a:spcBef>
                <a:spcPts val="500"/>
              </a:spcBef>
              <a:spcAft>
                <a:spcPts val="1000"/>
              </a:spcAft>
            </a:pPr>
            <a:r>
              <a:rPr lang="en-US" i="1">
                <a:effectLst/>
                <a:ea typeface="MS Mincho" panose="02020609040205080304" pitchFamily="49" charset="-128"/>
              </a:rPr>
              <a:t>Note: A warning message will appear if the begin date inputted is more than 180 days (6 months) in the future. </a:t>
            </a:r>
          </a:p>
          <a:p>
            <a:pPr marL="0" marR="0">
              <a:lnSpc>
                <a:spcPct val="115000"/>
              </a:lnSpc>
              <a:spcBef>
                <a:spcPts val="500"/>
              </a:spcBef>
              <a:spcAft>
                <a:spcPts val="1000"/>
              </a:spcAft>
            </a:pPr>
            <a:endParaRPr lang="en-US" sz="2400">
              <a:effectLst/>
              <a:ea typeface="MS Mincho" panose="02020609040205080304" pitchFamily="49" charset="-128"/>
            </a:endParaRPr>
          </a:p>
        </p:txBody>
      </p:sp>
      <p:pic>
        <p:nvPicPr>
          <p:cNvPr id="3" name="Picture 2" descr="Screenshot of the Basic Information section of the new preset enrollment page. Rectangle highlights all the fields that are required to complete.">
            <a:extLst>
              <a:ext uri="{FF2B5EF4-FFF2-40B4-BE49-F238E27FC236}">
                <a16:creationId xmlns:a16="http://schemas.microsoft.com/office/drawing/2014/main" id="{B1A73744-7B42-8F7A-A544-8A5A1DF369FA}"/>
              </a:ext>
            </a:extLst>
          </p:cNvPr>
          <p:cNvPicPr>
            <a:picLocks noChangeAspect="1"/>
          </p:cNvPicPr>
          <p:nvPr/>
        </p:nvPicPr>
        <p:blipFill>
          <a:blip r:embed="rId3"/>
          <a:stretch>
            <a:fillRect/>
          </a:stretch>
        </p:blipFill>
        <p:spPr>
          <a:xfrm>
            <a:off x="7330440" y="1560444"/>
            <a:ext cx="4480560" cy="4345305"/>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8F611D9F-341D-878C-7BC3-A30426017C37}"/>
              </a:ext>
              <a:ext uri="{C183D7F6-B498-43B3-948B-1728B52AA6E4}">
                <adec:decorative xmlns:adec="http://schemas.microsoft.com/office/drawing/2017/decorative" val="1"/>
              </a:ext>
            </a:extLst>
          </p:cNvPr>
          <p:cNvSpPr/>
          <p:nvPr/>
        </p:nvSpPr>
        <p:spPr>
          <a:xfrm>
            <a:off x="7377576" y="2762051"/>
            <a:ext cx="3925164" cy="3040001"/>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Rectangle 1">
            <a:extLst>
              <a:ext uri="{FF2B5EF4-FFF2-40B4-BE49-F238E27FC236}">
                <a16:creationId xmlns:a16="http://schemas.microsoft.com/office/drawing/2014/main" id="{DF008543-4AEF-8339-8835-F163A3C0D1B8}"/>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C7D7EB"/>
          </a:solidFill>
          <a:ln w="28575">
            <a:solidFill>
              <a:srgbClr val="C7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729635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234521F-5DD6-602B-CC6E-1378732A1D43}"/>
              </a:ext>
            </a:extLst>
          </p:cNvPr>
          <p:cNvSpPr txBox="1">
            <a:spLocks noGrp="1"/>
          </p:cNvSpPr>
          <p:nvPr>
            <p:ph type="title" idx="4294967295"/>
          </p:nvPr>
        </p:nvSpPr>
        <p:spPr>
          <a:xfrm>
            <a:off x="381000" y="261732"/>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en-US" sz="3600" b="1" i="0" u="none" strike="noStrike" kern="1200" cap="none" spc="75" normalizeH="0" baseline="0" noProof="0">
                <a:ln>
                  <a:noFill/>
                </a:ln>
                <a:solidFill>
                  <a:srgbClr val="0E7BBA"/>
                </a:solidFill>
                <a:effectLst/>
                <a:uLnTx/>
                <a:uFillTx/>
                <a:latin typeface="Calibri"/>
                <a:cs typeface="Calibri"/>
                <a:hlinkClick r:id="rId3" action="ppaction://hlinksldjump">
                  <a:extLst>
                    <a:ext uri="{A12FA001-AC4F-418D-AE19-62706E023703}">
                      <ahyp:hlinkClr xmlns:ahyp="http://schemas.microsoft.com/office/drawing/2018/hyperlinkcolor" val="tx"/>
                    </a:ext>
                  </a:extLst>
                </a:hlinkClick>
              </a:rPr>
              <a:t>Add a Preset Enrollment – Vacation periods</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327981"/>
            <a:ext cx="7179806" cy="4940300"/>
          </a:xfrm>
        </p:spPr>
        <p:txBody>
          <a:bodyPr/>
          <a:lstStyle/>
          <a:p>
            <a:pPr marL="514350" marR="0" indent="-514350">
              <a:lnSpc>
                <a:spcPct val="115000"/>
              </a:lnSpc>
              <a:spcBef>
                <a:spcPts val="500"/>
              </a:spcBef>
              <a:spcAft>
                <a:spcPts val="1000"/>
              </a:spcAft>
              <a:buFont typeface="+mj-lt"/>
              <a:buAutoNum type="arabicPeriod" startAt="3"/>
            </a:pPr>
            <a:r>
              <a:rPr lang="en-US" sz="2800">
                <a:effectLst/>
                <a:ea typeface="MS Mincho" panose="02020609040205080304" pitchFamily="49" charset="-128"/>
              </a:rPr>
              <a:t>Enter any relevant “</a:t>
            </a:r>
            <a:r>
              <a:rPr lang="en-US" sz="2800" b="1">
                <a:effectLst/>
                <a:ea typeface="MS Mincho" panose="02020609040205080304" pitchFamily="49" charset="-128"/>
              </a:rPr>
              <a:t>Vacation Periods</a:t>
            </a:r>
            <a:r>
              <a:rPr lang="en-US" sz="2800">
                <a:effectLst/>
                <a:ea typeface="MS Mincho" panose="02020609040205080304" pitchFamily="49" charset="-128"/>
              </a:rPr>
              <a:t>” that coincide with this enrollment and select the “</a:t>
            </a:r>
            <a:r>
              <a:rPr lang="en-US" sz="2800" b="1">
                <a:effectLst/>
                <a:ea typeface="MS Mincho" panose="02020609040205080304" pitchFamily="49" charset="-128"/>
              </a:rPr>
              <a:t>Save vacation period</a:t>
            </a:r>
            <a:r>
              <a:rPr lang="en-US" sz="2800">
                <a:effectLst/>
                <a:ea typeface="MS Mincho" panose="02020609040205080304" pitchFamily="49" charset="-128"/>
              </a:rPr>
              <a:t>” button. Select the “</a:t>
            </a:r>
            <a:r>
              <a:rPr lang="en-US" sz="2800" b="1">
                <a:effectLst/>
                <a:ea typeface="MS Mincho" panose="02020609040205080304" pitchFamily="49" charset="-128"/>
              </a:rPr>
              <a:t>Delete</a:t>
            </a:r>
            <a:r>
              <a:rPr lang="en-US" sz="2800">
                <a:effectLst/>
                <a:ea typeface="MS Mincho" panose="02020609040205080304" pitchFamily="49" charset="-128"/>
              </a:rPr>
              <a:t>” button to discard the vacation period.</a:t>
            </a:r>
            <a:endParaRPr lang="en-US" sz="1800">
              <a:effectLst/>
              <a:ea typeface="MS Mincho" panose="02020609040205080304" pitchFamily="49" charset="-128"/>
            </a:endParaRPr>
          </a:p>
          <a:p>
            <a:pPr>
              <a:lnSpc>
                <a:spcPct val="115000"/>
              </a:lnSpc>
              <a:spcBef>
                <a:spcPts val="500"/>
              </a:spcBef>
              <a:spcAft>
                <a:spcPts val="1000"/>
              </a:spcAft>
            </a:pPr>
            <a:r>
              <a:rPr lang="en-US" sz="1600" i="1">
                <a:effectLst/>
                <a:ea typeface="MS Mincho" panose="02020609040205080304" pitchFamily="49" charset="-128"/>
              </a:rPr>
              <a:t>Note: The term holiday vacation means a customary, reasonable vacation period which is identified as a holiday vacation in the educational institution's literature, approved by the State Approving Agency of jurisdiction. Vacation Periods should not be entered unless they are seven or more consecutive days long. Vacation periods are used when certifying an enrollment period other than a standard-length semester or quarter. You can hover over the text that says, “</a:t>
            </a:r>
            <a:r>
              <a:rPr lang="en-US" sz="1600" b="1" i="1">
                <a:effectLst/>
                <a:ea typeface="MS Mincho" panose="02020609040205080304" pitchFamily="49" charset="-128"/>
              </a:rPr>
              <a:t>What counts as a Vacation Period</a:t>
            </a:r>
            <a:r>
              <a:rPr lang="en-US" sz="1600" i="1">
                <a:effectLst/>
                <a:ea typeface="MS Mincho" panose="02020609040205080304" pitchFamily="49" charset="-128"/>
              </a:rPr>
              <a:t>?” for more information. This newly created preset enrollment associates with the specific facility when creating an enrollment.</a:t>
            </a:r>
          </a:p>
          <a:p>
            <a:pPr marL="0" marR="0">
              <a:lnSpc>
                <a:spcPct val="115000"/>
              </a:lnSpc>
              <a:spcBef>
                <a:spcPts val="500"/>
              </a:spcBef>
              <a:spcAft>
                <a:spcPts val="1000"/>
              </a:spcAft>
            </a:pPr>
            <a:endParaRPr lang="en-US" sz="1600">
              <a:effectLst/>
              <a:ea typeface="MS Mincho" panose="02020609040205080304" pitchFamily="49" charset="-128"/>
            </a:endParaRPr>
          </a:p>
          <a:p>
            <a:pPr marL="0" marR="0">
              <a:lnSpc>
                <a:spcPct val="115000"/>
              </a:lnSpc>
              <a:spcBef>
                <a:spcPts val="500"/>
              </a:spcBef>
              <a:spcAft>
                <a:spcPts val="1000"/>
              </a:spcAft>
            </a:pPr>
            <a:endParaRPr lang="en-US" sz="1600">
              <a:effectLst/>
              <a:ea typeface="MS Mincho" panose="02020609040205080304" pitchFamily="49" charset="-128"/>
            </a:endParaRPr>
          </a:p>
        </p:txBody>
      </p:sp>
      <p:pic>
        <p:nvPicPr>
          <p:cNvPr id="4" name="Picture 3" descr="Screenshot of the Vacation Periods section. Screenshot displays the required fields to be completed before saving the vacation period. Rectangle highlights the Save Vacation Period button.">
            <a:extLst>
              <a:ext uri="{FF2B5EF4-FFF2-40B4-BE49-F238E27FC236}">
                <a16:creationId xmlns:a16="http://schemas.microsoft.com/office/drawing/2014/main" id="{879AEACF-2DEE-630D-E0D8-B3F79F834B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5464" y="1371600"/>
            <a:ext cx="3902075" cy="4114800"/>
          </a:xfrm>
          <a:prstGeom prst="rect">
            <a:avLst/>
          </a:prstGeom>
          <a:ln>
            <a:solidFill>
              <a:schemeClr val="tx1"/>
            </a:solidFill>
          </a:ln>
        </p:spPr>
      </p:pic>
      <p:sp>
        <p:nvSpPr>
          <p:cNvPr id="10" name="Rectangle: Rounded Corners 9" descr="Return to table of contents button.">
            <a:hlinkClick r:id="rId5"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BE252D05-E1A7-20E7-46B0-0DD438F905B6}"/>
              </a:ext>
              <a:ext uri="{C183D7F6-B498-43B3-948B-1728B52AA6E4}">
                <adec:decorative xmlns:adec="http://schemas.microsoft.com/office/drawing/2017/decorative" val="1"/>
              </a:ext>
            </a:extLst>
          </p:cNvPr>
          <p:cNvSpPr/>
          <p:nvPr/>
        </p:nvSpPr>
        <p:spPr>
          <a:xfrm>
            <a:off x="8240233" y="3265748"/>
            <a:ext cx="1162050" cy="27813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1CAA6F6F-42A8-C4FB-7F41-23C3364BEE9F}"/>
              </a:ext>
              <a:ext uri="{C183D7F6-B498-43B3-948B-1728B52AA6E4}">
                <adec:decorative xmlns:adec="http://schemas.microsoft.com/office/drawing/2017/decorative" val="1"/>
              </a:ext>
            </a:extLst>
          </p:cNvPr>
          <p:cNvSpPr/>
          <p:nvPr/>
        </p:nvSpPr>
        <p:spPr>
          <a:xfrm>
            <a:off x="10081711" y="3265297"/>
            <a:ext cx="526775" cy="27813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9220160C-1ABC-0E73-B07A-8D949C9D6ABC}"/>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C7D7EB"/>
          </a:solidFill>
          <a:ln w="28575">
            <a:solidFill>
              <a:srgbClr val="C7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3951724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7FD0DAC-6E80-6921-6C80-2AD575FC23AF}"/>
              </a:ext>
            </a:extLst>
          </p:cNvPr>
          <p:cNvSpPr txBox="1">
            <a:spLocks noGrp="1"/>
          </p:cNvSpPr>
          <p:nvPr>
            <p:ph type="title" idx="4294967295"/>
          </p:nvPr>
        </p:nvSpPr>
        <p:spPr>
          <a:xfrm>
            <a:off x="381000" y="261732"/>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en-US" sz="3600" b="1" i="0" u="none" strike="noStrike" kern="1200" cap="none" spc="75" normalizeH="0" baseline="0" noProof="0">
                <a:ln>
                  <a:noFill/>
                </a:ln>
                <a:solidFill>
                  <a:srgbClr val="0E7BBA"/>
                </a:solidFill>
                <a:effectLst/>
                <a:uLnTx/>
                <a:uFillTx/>
                <a:latin typeface="Calibri"/>
                <a:cs typeface="Calibri"/>
                <a:hlinkClick r:id="rId2" action="ppaction://hlinksldjump"/>
              </a:rPr>
              <a:t>Add a Preset Enrollment</a:t>
            </a:r>
            <a:r>
              <a:rPr lang="en-US" spc="75">
                <a:solidFill>
                  <a:srgbClr val="0E7BBA"/>
                </a:solidFill>
                <a:latin typeface="Calibri"/>
                <a:cs typeface="Calibri"/>
                <a:hlinkClick r:id="rId2" action="ppaction://hlinksldjump"/>
              </a:rPr>
              <a:t> Cont’d 3</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46339" y="1321905"/>
            <a:ext cx="5656895" cy="4940300"/>
          </a:xfrm>
        </p:spPr>
        <p:txBody>
          <a:bodyPr/>
          <a:lstStyle/>
          <a:p>
            <a:pPr marL="514350" marR="0" indent="-514350">
              <a:lnSpc>
                <a:spcPct val="115000"/>
              </a:lnSpc>
              <a:spcBef>
                <a:spcPts val="500"/>
              </a:spcBef>
              <a:spcAft>
                <a:spcPts val="1000"/>
              </a:spcAft>
              <a:buFont typeface="+mj-lt"/>
              <a:buAutoNum type="arabicPeriod" startAt="4"/>
            </a:pPr>
            <a:r>
              <a:rPr lang="en-US" sz="2800">
                <a:effectLst/>
                <a:ea typeface="MS Mincho" panose="02020609040205080304" pitchFamily="49" charset="-128"/>
              </a:rPr>
              <a:t>Select the “</a:t>
            </a:r>
            <a:r>
              <a:rPr lang="en-US" sz="2800" b="1">
                <a:effectLst/>
                <a:ea typeface="MS Mincho" panose="02020609040205080304" pitchFamily="49" charset="-128"/>
              </a:rPr>
              <a:t>Create preset enrollment</a:t>
            </a:r>
            <a:r>
              <a:rPr lang="en-US" sz="2800">
                <a:effectLst/>
                <a:ea typeface="MS Mincho" panose="02020609040205080304" pitchFamily="49" charset="-128"/>
              </a:rPr>
              <a:t>” button to save the preset enrollment. </a:t>
            </a:r>
          </a:p>
        </p:txBody>
      </p:sp>
      <p:pic>
        <p:nvPicPr>
          <p:cNvPr id="3" name="Picture 2" descr="Screenshot of the Vacation Periods page once required fields are complete. Rectangle highlights the Create Preset Enrollment button to save the preset enrollment.">
            <a:extLst>
              <a:ext uri="{FF2B5EF4-FFF2-40B4-BE49-F238E27FC236}">
                <a16:creationId xmlns:a16="http://schemas.microsoft.com/office/drawing/2014/main" id="{CFD8BA89-1028-8990-DC9F-9AD8E0A50A1A}"/>
              </a:ext>
            </a:extLst>
          </p:cNvPr>
          <p:cNvPicPr>
            <a:picLocks noChangeAspect="1"/>
          </p:cNvPicPr>
          <p:nvPr/>
        </p:nvPicPr>
        <p:blipFill>
          <a:blip r:embed="rId3"/>
          <a:stretch>
            <a:fillRect/>
          </a:stretch>
        </p:blipFill>
        <p:spPr>
          <a:xfrm>
            <a:off x="6335438" y="1673257"/>
            <a:ext cx="4955540" cy="4009390"/>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11D02CB3-55B7-489D-DB1A-2270888481F6}"/>
              </a:ext>
              <a:ext uri="{C183D7F6-B498-43B3-948B-1728B52AA6E4}">
                <adec:decorative xmlns:adec="http://schemas.microsoft.com/office/drawing/2017/decorative" val="1"/>
              </a:ext>
            </a:extLst>
          </p:cNvPr>
          <p:cNvSpPr/>
          <p:nvPr/>
        </p:nvSpPr>
        <p:spPr>
          <a:xfrm>
            <a:off x="6438306" y="5127284"/>
            <a:ext cx="1681565" cy="331118"/>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4FCF8577-3D1C-6E70-DFB2-001440903CE6}"/>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C7D7EB"/>
          </a:solidFill>
          <a:ln w="28575">
            <a:solidFill>
              <a:srgbClr val="C7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884560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581FD55-7752-CDD6-1442-4A4A30FA5993}"/>
              </a:ext>
            </a:extLst>
          </p:cNvPr>
          <p:cNvSpPr txBox="1">
            <a:spLocks/>
          </p:cNvSpPr>
          <p:nvPr/>
        </p:nvSpPr>
        <p:spPr>
          <a:xfrm>
            <a:off x="2602028" y="2725611"/>
            <a:ext cx="8656320" cy="16538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all" spc="75" normalizeH="0" baseline="0" noProof="0">
                <a:ln>
                  <a:noFill/>
                </a:ln>
                <a:solidFill>
                  <a:schemeClr val="tx1"/>
                </a:solidFill>
                <a:effectLst/>
                <a:uLnTx/>
                <a:uFillTx/>
                <a:latin typeface="Myriad Pro" panose="020B0703030403020204" pitchFamily="34" charset="0"/>
                <a:ea typeface="+mj-ea"/>
                <a:cs typeface="Calibri" panose="020F0502020204030204" pitchFamily="34" charset="0"/>
              </a:rPr>
              <a:t>EDIT a preset enrollment</a:t>
            </a:r>
            <a:endParaRPr kumimoji="0" lang="en-US" sz="9600" b="1" i="0" u="none" strike="noStrike" kern="1200" cap="none" spc="0" normalizeH="0" baseline="0" noProof="0">
              <a:ln>
                <a:noFill/>
              </a:ln>
              <a:solidFill>
                <a:schemeClr val="tx1"/>
              </a:solidFill>
              <a:effectLst/>
              <a:uLnTx/>
              <a:uFillTx/>
              <a:latin typeface="Myriad Pro" panose="020B0703030403020204" pitchFamily="34" charset="0"/>
              <a:ea typeface="+mj-ea"/>
              <a:cs typeface="Calibri" panose="020F0502020204030204" pitchFamily="34" charset="0"/>
            </a:endParaRPr>
          </a:p>
        </p:txBody>
      </p:sp>
      <p:sp>
        <p:nvSpPr>
          <p:cNvPr id="2" name="Title 1">
            <a:extLst>
              <a:ext uri="{FF2B5EF4-FFF2-40B4-BE49-F238E27FC236}">
                <a16:creationId xmlns:a16="http://schemas.microsoft.com/office/drawing/2014/main" id="{9971A758-6E3B-4FD9-4BE6-3B03AD3E2F1A}"/>
              </a:ext>
            </a:extLst>
          </p:cNvPr>
          <p:cNvSpPr txBox="1">
            <a:spLocks noGrp="1"/>
          </p:cNvSpPr>
          <p:nvPr>
            <p:ph type="title" idx="4294967295"/>
          </p:nvPr>
        </p:nvSpPr>
        <p:spPr>
          <a:xfrm>
            <a:off x="-139243" y="-1266779"/>
            <a:ext cx="8656320" cy="16538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all" spc="75" normalizeH="0" baseline="0" noProof="0">
                <a:ln>
                  <a:noFill/>
                </a:ln>
                <a:solidFill>
                  <a:srgbClr val="E6E6E6"/>
                </a:solidFill>
                <a:effectLst/>
                <a:uLnTx/>
                <a:uFillTx/>
                <a:latin typeface="Myriad Pro" panose="020B0703030403020204" pitchFamily="34" charset="0"/>
                <a:ea typeface="+mj-ea"/>
                <a:cs typeface="Calibri" panose="020F0502020204030204" pitchFamily="34" charset="0"/>
              </a:rPr>
              <a:t>NCD EDIT a preset enrollment</a:t>
            </a:r>
            <a:endParaRPr kumimoji="0" lang="en-US" sz="9600" b="1" i="0" u="none" strike="noStrike" kern="1200" cap="none" spc="0" normalizeH="0" baseline="0" noProof="0">
              <a:ln>
                <a:noFill/>
              </a:ln>
              <a:solidFill>
                <a:srgbClr val="E6E6E6"/>
              </a:solidFill>
              <a:effectLst/>
              <a:uLnTx/>
              <a:uFillTx/>
              <a:latin typeface="Myriad Pro" panose="020B0703030403020204" pitchFamily="34" charset="0"/>
              <a:ea typeface="+mj-ea"/>
              <a:cs typeface="Calibri" panose="020F0502020204030204" pitchFamily="34" charset="0"/>
            </a:endParaRPr>
          </a:p>
        </p:txBody>
      </p:sp>
    </p:spTree>
    <p:extLst>
      <p:ext uri="{BB962C8B-B14F-4D97-AF65-F5344CB8AC3E}">
        <p14:creationId xmlns:p14="http://schemas.microsoft.com/office/powerpoint/2010/main" val="2436008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308A831-DBA0-A67F-F940-45D8361C1299}"/>
              </a:ext>
            </a:extLst>
          </p:cNvPr>
          <p:cNvSpPr txBox="1">
            <a:spLocks noGrp="1"/>
          </p:cNvSpPr>
          <p:nvPr>
            <p:ph type="title" idx="4294967295"/>
          </p:nvPr>
        </p:nvSpPr>
        <p:spPr>
          <a:xfrm>
            <a:off x="381000" y="381000"/>
            <a:ext cx="10283687"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75" normalizeH="0" baseline="0" noProof="0">
                <a:ln>
                  <a:noFill/>
                </a:ln>
                <a:solidFill>
                  <a:srgbClr val="0E7BBA"/>
                </a:solidFill>
                <a:effectLst/>
                <a:uLnTx/>
                <a:uFillTx/>
                <a:latin typeface="Calibri"/>
                <a:cs typeface="Calibri"/>
                <a:hlinkClick r:id="rId2" action="ppaction://hlinksldjump">
                  <a:extLst>
                    <a:ext uri="{A12FA001-AC4F-418D-AE19-62706E023703}">
                      <ahyp:hlinkClr xmlns:ahyp="http://schemas.microsoft.com/office/drawing/2018/hyperlinkcolor" val="tx"/>
                    </a:ext>
                  </a:extLst>
                </a:hlinkClick>
              </a:rPr>
              <a:t>Create an ID.me Account</a:t>
            </a: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 Cont'd 5</a:t>
            </a:r>
            <a:endParaRPr lang="en-US" b="1" i="0" u="none" strike="noStrike" kern="1200" cap="none" spc="75" normalizeH="0" baseline="0" noProof="0">
              <a:ln>
                <a:noFill/>
              </a:ln>
              <a:solidFill>
                <a:srgbClr val="0E7BBA"/>
              </a:solidFill>
              <a:effectLst/>
              <a:uLnTx/>
              <a:uFillTx/>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2FE295F2-9E5A-74A5-9BD4-FF2BB3720B20}"/>
              </a:ext>
            </a:extLst>
          </p:cNvPr>
          <p:cNvSpPr>
            <a:spLocks noGrp="1"/>
          </p:cNvSpPr>
          <p:nvPr>
            <p:ph sz="quarter" idx="10"/>
          </p:nvPr>
        </p:nvSpPr>
        <p:spPr>
          <a:xfrm>
            <a:off x="381000" y="1371601"/>
            <a:ext cx="6616148" cy="4940300"/>
          </a:xfrm>
        </p:spPr>
        <p:txBody>
          <a:bodyPr/>
          <a:lstStyle/>
          <a:p>
            <a:pPr marL="514350" marR="0" lvl="0" indent="-514350">
              <a:spcBef>
                <a:spcPts val="600"/>
              </a:spcBef>
              <a:spcAft>
                <a:spcPts val="0"/>
              </a:spcAft>
              <a:buFont typeface="+mj-lt"/>
              <a:buAutoNum type="arabicPeriod" startAt="6"/>
            </a:pPr>
            <a:r>
              <a:rPr lang="en-US" sz="2800">
                <a:effectLst/>
                <a:ea typeface="MS Mincho" panose="02020609040205080304" pitchFamily="49" charset="-128"/>
              </a:rPr>
              <a:t>Select a verification </a:t>
            </a:r>
            <a:r>
              <a:rPr lang="en-US" sz="2800">
                <a:ea typeface="MS Mincho" panose="02020609040205080304" pitchFamily="49" charset="-128"/>
              </a:rPr>
              <a:t>method and f</a:t>
            </a:r>
            <a:r>
              <a:rPr lang="en-US" sz="2800">
                <a:effectLst/>
                <a:ea typeface="MS Mincho" panose="02020609040205080304" pitchFamily="49" charset="-128"/>
              </a:rPr>
              <a:t>ollow the prompts to verify your identity.  This process might take 5-10 minutes to complete. You need to upload a photo of your driver’s license, state ID, or passport to verify your identity.</a:t>
            </a:r>
          </a:p>
          <a:p>
            <a:pPr marR="0" lvl="0">
              <a:spcBef>
                <a:spcPts val="600"/>
              </a:spcBef>
              <a:spcAft>
                <a:spcPts val="0"/>
              </a:spcAft>
            </a:pPr>
            <a:endParaRPr lang="en-US" sz="2800">
              <a:effectLst/>
              <a:ea typeface="MS Mincho" panose="02020609040205080304" pitchFamily="49" charset="-128"/>
            </a:endParaRPr>
          </a:p>
          <a:p>
            <a:pPr marR="0" lvl="0">
              <a:spcBef>
                <a:spcPts val="600"/>
              </a:spcBef>
              <a:spcAft>
                <a:spcPts val="0"/>
              </a:spcAft>
            </a:pPr>
            <a:r>
              <a:rPr lang="en-US" i="1">
                <a:effectLst/>
                <a:ea typeface="MS Mincho" panose="02020609040205080304" pitchFamily="49" charset="-128"/>
              </a:rPr>
              <a:t>Note: Should you encounter problems with verifying your identity, please access the </a:t>
            </a:r>
            <a:r>
              <a:rPr lang="en-US" i="1" u="sng">
                <a:solidFill>
                  <a:srgbClr val="0000FF"/>
                </a:solidFill>
                <a:effectLst/>
                <a:ea typeface="MS Mincho" panose="02020609040205080304" pitchFamily="49" charset="-128"/>
                <a:hlinkClick r:id="rId3"/>
              </a:rPr>
              <a:t>ID.me Help Center</a:t>
            </a:r>
            <a:r>
              <a:rPr lang="en-US" i="1" u="sng">
                <a:solidFill>
                  <a:srgbClr val="0000FF"/>
                </a:solidFill>
                <a:effectLst/>
                <a:ea typeface="MS Mincho" panose="02020609040205080304" pitchFamily="49" charset="-128"/>
              </a:rPr>
              <a:t>.</a:t>
            </a:r>
            <a:endParaRPr lang="en-US" i="1">
              <a:effectLst/>
              <a:ea typeface="MS Mincho" panose="02020609040205080304" pitchFamily="49" charset="-128"/>
            </a:endParaRPr>
          </a:p>
          <a:p>
            <a:pPr marR="0" lvl="0">
              <a:lnSpc>
                <a:spcPct val="107000"/>
              </a:lnSpc>
              <a:spcBef>
                <a:spcPts val="0"/>
              </a:spcBef>
              <a:spcAft>
                <a:spcPts val="800"/>
              </a:spcAft>
            </a:pPr>
            <a:endParaRPr lang="en-US" i="1">
              <a:effectLst/>
              <a:ea typeface="MS Mincho" panose="02020609040205080304" pitchFamily="49" charset="-128"/>
            </a:endParaRPr>
          </a:p>
          <a:p>
            <a:pPr marR="0" lvl="0">
              <a:lnSpc>
                <a:spcPct val="107000"/>
              </a:lnSpc>
              <a:spcBef>
                <a:spcPts val="0"/>
              </a:spcBef>
              <a:spcAft>
                <a:spcPts val="800"/>
              </a:spcAft>
            </a:pPr>
            <a:endParaRPr lang="en-US" i="1">
              <a:ea typeface="MS Mincho" panose="02020609040205080304" pitchFamily="49" charset="-128"/>
            </a:endParaRPr>
          </a:p>
          <a:p>
            <a:pPr marL="514350" marR="0" lvl="0" indent="-514350">
              <a:lnSpc>
                <a:spcPct val="107000"/>
              </a:lnSpc>
              <a:spcBef>
                <a:spcPts val="0"/>
              </a:spcBef>
              <a:spcAft>
                <a:spcPts val="800"/>
              </a:spcAft>
              <a:buAutoNum type="arabicPeriod"/>
            </a:pPr>
            <a:endParaRPr lang="en-US" i="1">
              <a:effectLst/>
              <a:ea typeface="MS Mincho" panose="02020609040205080304" pitchFamily="49" charset="-128"/>
            </a:endParaRPr>
          </a:p>
          <a:p>
            <a:endParaRPr lang="en-US" sz="2400"/>
          </a:p>
        </p:txBody>
      </p:sp>
      <p:pic>
        <p:nvPicPr>
          <p:cNvPr id="4" name="Picture 3" descr="ID.me Verify your Identity where you can choose a verification method.">
            <a:extLst>
              <a:ext uri="{FF2B5EF4-FFF2-40B4-BE49-F238E27FC236}">
                <a16:creationId xmlns:a16="http://schemas.microsoft.com/office/drawing/2014/main" id="{CCC70F60-C457-4C77-875C-103A0BB689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8935" y="1185488"/>
            <a:ext cx="2775752" cy="4844002"/>
          </a:xfrm>
          <a:prstGeom prst="rect">
            <a:avLst/>
          </a:prstGeom>
          <a:ln>
            <a:solidFill>
              <a:schemeClr val="tx1"/>
            </a:solidFill>
          </a:ln>
        </p:spPr>
      </p:pic>
      <p:sp>
        <p:nvSpPr>
          <p:cNvPr id="6" name="Rectangle: Rounded Corners 5" descr="Return to table of contents button.">
            <a:hlinkClick r:id="rId5" action="ppaction://hlinksldjump"/>
            <a:extLst>
              <a:ext uri="{FF2B5EF4-FFF2-40B4-BE49-F238E27FC236}">
                <a16:creationId xmlns:a16="http://schemas.microsoft.com/office/drawing/2014/main" id="{0DCD6369-0A42-E90D-D12F-561245F8982C}"/>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5"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
        <p:nvSpPr>
          <p:cNvPr id="7" name="Rectangle 6">
            <a:extLst>
              <a:ext uri="{FF2B5EF4-FFF2-40B4-BE49-F238E27FC236}">
                <a16:creationId xmlns:a16="http://schemas.microsoft.com/office/drawing/2014/main" id="{78FC28B9-5EAC-9673-EC6C-1C6238642870}"/>
              </a:ext>
              <a:ext uri="{C183D7F6-B498-43B3-948B-1728B52AA6E4}">
                <adec:decorative xmlns:adec="http://schemas.microsoft.com/office/drawing/2017/decorative" val="1"/>
              </a:ext>
            </a:extLst>
          </p:cNvPr>
          <p:cNvSpPr/>
          <p:nvPr/>
        </p:nvSpPr>
        <p:spPr>
          <a:xfrm>
            <a:off x="8360565" y="2576424"/>
            <a:ext cx="2175510" cy="2987040"/>
          </a:xfrm>
          <a:prstGeom prst="rect">
            <a:avLst/>
          </a:prstGeom>
          <a:noFill/>
          <a:ln w="38100" cap="flat" cmpd="sng" algn="ctr">
            <a:solidFill>
              <a:srgbClr val="F2C217"/>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340001290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21976"/>
            <a:ext cx="10698332" cy="990600"/>
          </a:xfrm>
        </p:spPr>
        <p:txBody>
          <a:bodyPr/>
          <a:lstStyle/>
          <a:p>
            <a:pPr>
              <a:lnSpc>
                <a:spcPct val="115000"/>
              </a:lnSpc>
              <a:spcBef>
                <a:spcPts val="1500"/>
              </a:spcBef>
            </a:pPr>
            <a:r>
              <a:rPr lang="en-US" b="1" spc="75">
                <a:solidFill>
                  <a:srgbClr val="00427A"/>
                </a:solidFill>
                <a:effectLst/>
                <a:latin typeface="Calibri"/>
                <a:cs typeface="Calibri"/>
                <a:hlinkClick r:id="rId2" action="ppaction://hlinksldjump"/>
              </a:rPr>
              <a:t>Edit a Preset Enrollment</a:t>
            </a:r>
            <a:r>
              <a:rPr lang="en-US" spc="75">
                <a:solidFill>
                  <a:srgbClr val="00427A"/>
                </a:solidFill>
                <a:latin typeface="Calibri"/>
                <a:cs typeface="Calibri"/>
                <a:hlinkClick r:id="rId2" action="ppaction://hlinksldjump"/>
              </a:rPr>
              <a:t> Cont'd</a:t>
            </a:r>
            <a:endParaRPr lang="en-US" b="1" spc="75">
              <a:solidFill>
                <a:srgbClr val="00427A"/>
              </a:solidFill>
              <a:effectLst/>
              <a:hlinkClick r:id="rId2"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318039"/>
            <a:ext cx="4707835" cy="4940300"/>
          </a:xfrm>
        </p:spPr>
        <p:txBody>
          <a:bodyPr/>
          <a:lstStyle/>
          <a:p>
            <a:pPr marL="514350" marR="0" indent="-514350">
              <a:lnSpc>
                <a:spcPct val="115000"/>
              </a:lnSpc>
              <a:spcBef>
                <a:spcPts val="500"/>
              </a:spcBef>
              <a:spcAft>
                <a:spcPts val="1000"/>
              </a:spcAft>
              <a:buFont typeface="+mj-lt"/>
              <a:buAutoNum type="arabicPeriod"/>
            </a:pPr>
            <a:r>
              <a:rPr lang="en-US" sz="2800">
                <a:effectLst/>
                <a:ea typeface="MS Mincho" panose="02020609040205080304" pitchFamily="49" charset="-128"/>
              </a:rPr>
              <a:t>To edit a preset enrollment, select the specific enrollment to update, then select the “</a:t>
            </a:r>
            <a:r>
              <a:rPr lang="en-US" sz="2800" b="1">
                <a:effectLst/>
                <a:ea typeface="MS Mincho" panose="02020609040205080304" pitchFamily="49" charset="-128"/>
              </a:rPr>
              <a:t>Edit preset enrollment</a:t>
            </a:r>
            <a:r>
              <a:rPr lang="en-US" sz="2800">
                <a:effectLst/>
                <a:ea typeface="MS Mincho" panose="02020609040205080304" pitchFamily="49" charset="-128"/>
              </a:rPr>
              <a:t>” button. </a:t>
            </a:r>
          </a:p>
        </p:txBody>
      </p:sp>
      <p:pic>
        <p:nvPicPr>
          <p:cNvPr id="3" name="Picture 2" descr="Screenshot of the Preset Enrollments page. Rectangle highlights the Edit Preset Enrollment hyperlink.">
            <a:extLst>
              <a:ext uri="{FF2B5EF4-FFF2-40B4-BE49-F238E27FC236}">
                <a16:creationId xmlns:a16="http://schemas.microsoft.com/office/drawing/2014/main" id="{74DD936A-4AA5-ECB9-AC5A-091BAD97B35A}"/>
              </a:ext>
            </a:extLst>
          </p:cNvPr>
          <p:cNvPicPr>
            <a:picLocks noChangeAspect="1"/>
          </p:cNvPicPr>
          <p:nvPr/>
        </p:nvPicPr>
        <p:blipFill>
          <a:blip r:embed="rId3"/>
          <a:stretch>
            <a:fillRect/>
          </a:stretch>
        </p:blipFill>
        <p:spPr>
          <a:xfrm>
            <a:off x="5180389" y="1758636"/>
            <a:ext cx="6968490" cy="2879090"/>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2BA84547-D64C-267B-B198-7D580FBFDF80}"/>
              </a:ext>
              <a:ext uri="{C183D7F6-B498-43B3-948B-1728B52AA6E4}">
                <adec:decorative xmlns:adec="http://schemas.microsoft.com/office/drawing/2017/decorative" val="1"/>
              </a:ext>
            </a:extLst>
          </p:cNvPr>
          <p:cNvSpPr/>
          <p:nvPr/>
        </p:nvSpPr>
        <p:spPr>
          <a:xfrm>
            <a:off x="9339208" y="4244926"/>
            <a:ext cx="1101090" cy="26797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809CBE5B-E1E4-FE13-3962-B019CE1C2C56}"/>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C7D7EB"/>
          </a:solidFill>
          <a:ln w="28575">
            <a:solidFill>
              <a:srgbClr val="C7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750355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929FF7-93C7-593E-5BB1-8C3A033A5AC7}"/>
              </a:ext>
            </a:extLst>
          </p:cNvPr>
          <p:cNvSpPr txBox="1">
            <a:spLocks noGrp="1"/>
          </p:cNvSpPr>
          <p:nvPr>
            <p:ph type="title" idx="4294967295"/>
          </p:nvPr>
        </p:nvSpPr>
        <p:spPr>
          <a:xfrm>
            <a:off x="381000" y="221976"/>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Edit a Preset Enrollment Cont'd 1</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71601"/>
            <a:ext cx="4711768" cy="4940300"/>
          </a:xfrm>
        </p:spPr>
        <p:txBody>
          <a:bodyPr/>
          <a:lstStyle/>
          <a:p>
            <a:pPr marL="514350" marR="0" lvl="0" indent="-514350">
              <a:lnSpc>
                <a:spcPct val="115000"/>
              </a:lnSpc>
              <a:spcBef>
                <a:spcPts val="500"/>
              </a:spcBef>
              <a:spcAft>
                <a:spcPts val="1000"/>
              </a:spcAft>
              <a:buSzPct val="100000"/>
              <a:buFont typeface="+mj-lt"/>
              <a:buAutoNum type="arabicPeriod" startAt="2"/>
            </a:pPr>
            <a:r>
              <a:rPr lang="en-US" sz="2800">
                <a:effectLst/>
                <a:ea typeface="MS Mincho" panose="02020609040205080304" pitchFamily="49" charset="-128"/>
              </a:rPr>
              <a:t>Correct existing information for this enrollment period such as the begin or end date or vacation period dates. </a:t>
            </a:r>
            <a:r>
              <a:rPr lang="en-US" sz="2800">
                <a:ea typeface="MS Mincho" panose="02020609040205080304" pitchFamily="49" charset="-128"/>
              </a:rPr>
              <a:t>The school</a:t>
            </a:r>
            <a:r>
              <a:rPr lang="en-US" sz="2800">
                <a:effectLst/>
                <a:ea typeface="MS Mincho" panose="02020609040205080304" pitchFamily="49" charset="-128"/>
              </a:rPr>
              <a:t> cannot be changed while editing a preset enrollment. Select the “</a:t>
            </a:r>
            <a:r>
              <a:rPr lang="en-US" sz="2800" b="1">
                <a:effectLst/>
                <a:ea typeface="MS Mincho" panose="02020609040205080304" pitchFamily="49" charset="-128"/>
              </a:rPr>
              <a:t>Save preset enrollment</a:t>
            </a:r>
            <a:r>
              <a:rPr lang="en-US" sz="2800">
                <a:effectLst/>
                <a:ea typeface="MS Mincho" panose="02020609040205080304" pitchFamily="49" charset="-128"/>
              </a:rPr>
              <a:t>” button when finished making edits. </a:t>
            </a:r>
          </a:p>
        </p:txBody>
      </p:sp>
      <p:pic>
        <p:nvPicPr>
          <p:cNvPr id="3" name="Picture 2" descr="Screenshot of the Basic Information section of the preset enrollment. Rectangle highlights the add vacation period hyperlink to allow editing of the vacation period.">
            <a:extLst>
              <a:ext uri="{FF2B5EF4-FFF2-40B4-BE49-F238E27FC236}">
                <a16:creationId xmlns:a16="http://schemas.microsoft.com/office/drawing/2014/main" id="{EC0D4916-94C9-9FEA-0B32-DA290AD1D872}"/>
              </a:ext>
            </a:extLst>
          </p:cNvPr>
          <p:cNvPicPr>
            <a:picLocks noChangeAspect="1"/>
          </p:cNvPicPr>
          <p:nvPr/>
        </p:nvPicPr>
        <p:blipFill>
          <a:blip r:embed="rId3"/>
          <a:stretch>
            <a:fillRect/>
          </a:stretch>
        </p:blipFill>
        <p:spPr>
          <a:xfrm>
            <a:off x="5137252" y="1881767"/>
            <a:ext cx="3469640" cy="4128135"/>
          </a:xfrm>
          <a:prstGeom prst="rect">
            <a:avLst/>
          </a:prstGeom>
          <a:solidFill>
            <a:schemeClr val="tx1"/>
          </a:solidFill>
          <a:ln>
            <a:solidFill>
              <a:schemeClr val="tx1"/>
            </a:solidFill>
          </a:ln>
        </p:spPr>
      </p:pic>
      <p:pic>
        <p:nvPicPr>
          <p:cNvPr id="4" name="Picture 3" descr="Screenshot of the Vacation Periods page displays the selected vacation period. Rectangle highlights the Save Preset Enrollment button. ">
            <a:extLst>
              <a:ext uri="{FF2B5EF4-FFF2-40B4-BE49-F238E27FC236}">
                <a16:creationId xmlns:a16="http://schemas.microsoft.com/office/drawing/2014/main" id="{A6F2F2BC-C0B6-8897-D8DC-0107870672FB}"/>
              </a:ext>
            </a:extLst>
          </p:cNvPr>
          <p:cNvPicPr>
            <a:picLocks noChangeAspect="1"/>
          </p:cNvPicPr>
          <p:nvPr/>
        </p:nvPicPr>
        <p:blipFill>
          <a:blip r:embed="rId4"/>
          <a:stretch>
            <a:fillRect/>
          </a:stretch>
        </p:blipFill>
        <p:spPr>
          <a:xfrm>
            <a:off x="8159707" y="2053535"/>
            <a:ext cx="4022090" cy="3333115"/>
          </a:xfrm>
          <a:prstGeom prst="rect">
            <a:avLst/>
          </a:prstGeom>
          <a:ln>
            <a:solidFill>
              <a:schemeClr val="tx1"/>
            </a:solidFill>
          </a:ln>
        </p:spPr>
      </p:pic>
      <p:sp>
        <p:nvSpPr>
          <p:cNvPr id="10" name="Rectangle: Rounded Corners 9" descr="Return to table of contents button.">
            <a:hlinkClick r:id="rId5"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187575CB-DA2D-7CDA-999F-9967CCE2D9F9}"/>
              </a:ext>
              <a:ext uri="{C183D7F6-B498-43B3-948B-1728B52AA6E4}">
                <adec:decorative xmlns:adec="http://schemas.microsoft.com/office/drawing/2017/decorative" val="1"/>
              </a:ext>
            </a:extLst>
          </p:cNvPr>
          <p:cNvSpPr/>
          <p:nvPr/>
        </p:nvSpPr>
        <p:spPr>
          <a:xfrm>
            <a:off x="5179858" y="5626851"/>
            <a:ext cx="904875" cy="27813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F72A6ECB-E874-6706-03C2-780012D189A1}"/>
              </a:ext>
              <a:ext uri="{C183D7F6-B498-43B3-948B-1728B52AA6E4}">
                <adec:decorative xmlns:adec="http://schemas.microsoft.com/office/drawing/2017/decorative" val="1"/>
              </a:ext>
            </a:extLst>
          </p:cNvPr>
          <p:cNvSpPr/>
          <p:nvPr/>
        </p:nvSpPr>
        <p:spPr>
          <a:xfrm>
            <a:off x="8259781" y="4926261"/>
            <a:ext cx="1257300" cy="28384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D250B651-CE75-92C1-76E0-FB8385929073}"/>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C7D7EB"/>
          </a:solidFill>
          <a:ln w="28575">
            <a:solidFill>
              <a:srgbClr val="C7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6650361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152E795-EF12-904F-6FFA-57916979C63D}"/>
              </a:ext>
            </a:extLst>
          </p:cNvPr>
          <p:cNvSpPr txBox="1">
            <a:spLocks noGrp="1"/>
          </p:cNvSpPr>
          <p:nvPr>
            <p:ph type="title" idx="4294967295"/>
          </p:nvPr>
        </p:nvSpPr>
        <p:spPr>
          <a:xfrm>
            <a:off x="381000" y="221976"/>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Edit a Preset Enrollment Cont'd 2</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98726" y="1321907"/>
            <a:ext cx="5921863" cy="4940300"/>
          </a:xfrm>
        </p:spPr>
        <p:txBody>
          <a:bodyPr/>
          <a:lstStyle/>
          <a:p>
            <a:pPr marL="0" marR="0">
              <a:lnSpc>
                <a:spcPct val="115000"/>
              </a:lnSpc>
              <a:spcBef>
                <a:spcPts val="500"/>
              </a:spcBef>
              <a:spcAft>
                <a:spcPts val="1000"/>
              </a:spcAft>
            </a:pPr>
            <a:r>
              <a:rPr lang="en-US" sz="2800">
                <a:effectLst/>
                <a:ea typeface="MS Mincho" panose="02020609040205080304" pitchFamily="49" charset="-128"/>
              </a:rPr>
              <a:t>When preset enrollment periods are edited:</a:t>
            </a:r>
          </a:p>
          <a:p>
            <a:pPr marL="457200" marR="0" indent="-457200">
              <a:lnSpc>
                <a:spcPct val="115000"/>
              </a:lnSpc>
              <a:spcBef>
                <a:spcPts val="500"/>
              </a:spcBef>
              <a:spcAft>
                <a:spcPts val="1000"/>
              </a:spcAft>
              <a:buFont typeface="Arial" panose="020B0604020202020204" pitchFamily="34" charset="0"/>
              <a:buChar char="•"/>
            </a:pPr>
            <a:r>
              <a:rPr lang="en-US" sz="2800">
                <a:ea typeface="MS Mincho" panose="02020609040205080304" pitchFamily="49" charset="-128"/>
              </a:rPr>
              <a:t>N</a:t>
            </a:r>
            <a:r>
              <a:rPr lang="en-US" sz="2800">
                <a:effectLst/>
                <a:ea typeface="MS Mincho" panose="02020609040205080304" pitchFamily="49" charset="-128"/>
              </a:rPr>
              <a:t>ew, updated preset enrollment appears as “</a:t>
            </a:r>
            <a:r>
              <a:rPr lang="en-US" sz="2800" b="1">
                <a:effectLst/>
                <a:ea typeface="MS Mincho" panose="02020609040205080304" pitchFamily="49" charset="-128"/>
              </a:rPr>
              <a:t>Active</a:t>
            </a:r>
            <a:r>
              <a:rPr lang="en-US" sz="2800">
                <a:effectLst/>
                <a:ea typeface="MS Mincho" panose="02020609040205080304" pitchFamily="49" charset="-128"/>
              </a:rPr>
              <a:t>”</a:t>
            </a:r>
            <a:r>
              <a:rPr lang="en-US" sz="2800" b="1">
                <a:ea typeface="MS Mincho" panose="02020609040205080304" pitchFamily="49" charset="-128"/>
              </a:rPr>
              <a:t>.</a:t>
            </a:r>
          </a:p>
          <a:p>
            <a:pPr marL="457200" marR="0" indent="-457200">
              <a:lnSpc>
                <a:spcPct val="115000"/>
              </a:lnSpc>
              <a:spcBef>
                <a:spcPts val="500"/>
              </a:spcBef>
              <a:spcAft>
                <a:spcPts val="1000"/>
              </a:spcAft>
              <a:buFont typeface="Arial" panose="020B0604020202020204" pitchFamily="34" charset="0"/>
              <a:buChar char="•"/>
            </a:pPr>
            <a:r>
              <a:rPr lang="en-US" sz="2800">
                <a:effectLst/>
                <a:ea typeface="MS Mincho" panose="02020609040205080304" pitchFamily="49" charset="-128"/>
              </a:rPr>
              <a:t>Old enrollment appears as “</a:t>
            </a:r>
            <a:r>
              <a:rPr lang="en-US" sz="2800" b="1">
                <a:effectLst/>
                <a:ea typeface="MS Mincho" panose="02020609040205080304" pitchFamily="49" charset="-128"/>
              </a:rPr>
              <a:t>Inactive</a:t>
            </a:r>
            <a:r>
              <a:rPr lang="en-US" sz="2800">
                <a:effectLst/>
                <a:ea typeface="MS Mincho" panose="02020609040205080304" pitchFamily="49" charset="-128"/>
              </a:rPr>
              <a:t>”.</a:t>
            </a:r>
          </a:p>
          <a:p>
            <a:pPr marR="0">
              <a:lnSpc>
                <a:spcPct val="115000"/>
              </a:lnSpc>
              <a:spcBef>
                <a:spcPts val="500"/>
              </a:spcBef>
              <a:spcAft>
                <a:spcPts val="1000"/>
              </a:spcAft>
            </a:pPr>
            <a:r>
              <a:rPr lang="en-US" i="1">
                <a:ea typeface="MS Mincho" panose="02020609040205080304" pitchFamily="49" charset="-128"/>
              </a:rPr>
              <a:t>Note: SCO that any certs already submitted using the original preset enrollment do not automatically change.  If changes need to be made to certs already submitted, the SCO must amend the cert to change the certified dates and/or vacation period.</a:t>
            </a:r>
            <a:endParaRPr lang="en-US" i="1">
              <a:effectLst/>
              <a:ea typeface="MS Mincho" panose="02020609040205080304" pitchFamily="49" charset="-128"/>
            </a:endParaRPr>
          </a:p>
        </p:txBody>
      </p:sp>
      <p:pic>
        <p:nvPicPr>
          <p:cNvPr id="3" name="Picture 2" descr="Screenshot of the Preset Enrollments page displays active and inactive enrollments. Rectangle highlights the statues of the edited preset enrollments.">
            <a:extLst>
              <a:ext uri="{FF2B5EF4-FFF2-40B4-BE49-F238E27FC236}">
                <a16:creationId xmlns:a16="http://schemas.microsoft.com/office/drawing/2014/main" id="{A01CEB49-32C0-CBCC-897A-05BFB3160821}"/>
              </a:ext>
            </a:extLst>
          </p:cNvPr>
          <p:cNvPicPr>
            <a:picLocks noChangeAspect="1"/>
          </p:cNvPicPr>
          <p:nvPr/>
        </p:nvPicPr>
        <p:blipFill rotWithShape="1">
          <a:blip r:embed="rId3"/>
          <a:srcRect r="4481"/>
          <a:stretch/>
        </p:blipFill>
        <p:spPr>
          <a:xfrm>
            <a:off x="6320589" y="1745118"/>
            <a:ext cx="5822835" cy="3790975"/>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E1D9C779-5382-D698-7179-872FE1A305F6}"/>
              </a:ext>
              <a:ext uri="{C183D7F6-B498-43B3-948B-1728B52AA6E4}">
                <adec:decorative xmlns:adec="http://schemas.microsoft.com/office/drawing/2017/decorative" val="1"/>
              </a:ext>
            </a:extLst>
          </p:cNvPr>
          <p:cNvSpPr/>
          <p:nvPr/>
        </p:nvSpPr>
        <p:spPr>
          <a:xfrm>
            <a:off x="6411362" y="3296226"/>
            <a:ext cx="3497531" cy="221696"/>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247B151E-2699-C0D9-4B33-1EE3784087EF}"/>
              </a:ext>
              <a:ext uri="{C183D7F6-B498-43B3-948B-1728B52AA6E4}">
                <adec:decorative xmlns:adec="http://schemas.microsoft.com/office/drawing/2017/decorative" val="1"/>
              </a:ext>
            </a:extLst>
          </p:cNvPr>
          <p:cNvSpPr/>
          <p:nvPr/>
        </p:nvSpPr>
        <p:spPr>
          <a:xfrm>
            <a:off x="6411362" y="4293730"/>
            <a:ext cx="3497531" cy="221696"/>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D8C8DADF-79D0-5E13-7A99-FE80E0D1E3D0}"/>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C7D7EB"/>
          </a:solidFill>
          <a:ln w="28575">
            <a:solidFill>
              <a:srgbClr val="C7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763214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6AD71-8D2F-63D0-B6A4-3046BD3E402D}"/>
              </a:ext>
            </a:extLst>
          </p:cNvPr>
          <p:cNvSpPr txBox="1">
            <a:spLocks noGrp="1"/>
          </p:cNvSpPr>
          <p:nvPr>
            <p:ph type="title" idx="4294967295"/>
          </p:nvPr>
        </p:nvSpPr>
        <p:spPr>
          <a:xfrm>
            <a:off x="0" y="-1462496"/>
            <a:ext cx="8656320" cy="19884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pt-BR" sz="4000" b="1" i="0" u="none" strike="noStrike" kern="1200" cap="all" spc="75" normalizeH="0" baseline="0" noProof="0">
                <a:ln>
                  <a:noFill/>
                </a:ln>
                <a:solidFill>
                  <a:srgbClr val="E6E6E6"/>
                </a:solidFill>
                <a:effectLst/>
                <a:uLnTx/>
                <a:uFillTx/>
                <a:latin typeface="Myriad Pro" panose="020B0703030403020204" pitchFamily="34" charset="0"/>
                <a:ea typeface="+mj-ea"/>
                <a:cs typeface="Calibri" panose="020F0502020204030204" pitchFamily="34" charset="0"/>
              </a:rPr>
              <a:t>NCDAdd and Submit an enrollment</a:t>
            </a:r>
            <a:endParaRPr kumimoji="0" lang="en-US" sz="9600" b="1" i="0" u="none" strike="noStrike" kern="1200" cap="none" spc="0" normalizeH="0" baseline="0" noProof="0">
              <a:ln>
                <a:noFill/>
              </a:ln>
              <a:solidFill>
                <a:srgbClr val="E6E6E6"/>
              </a:solidFill>
              <a:effectLst/>
              <a:uLnTx/>
              <a:uFillTx/>
              <a:latin typeface="Myriad Pro" panose="020B0703030403020204" pitchFamily="34" charset="0"/>
              <a:ea typeface="+mj-ea"/>
              <a:cs typeface="Calibri" panose="020F0502020204030204" pitchFamily="34" charset="0"/>
            </a:endParaRPr>
          </a:p>
        </p:txBody>
      </p:sp>
      <p:sp>
        <p:nvSpPr>
          <p:cNvPr id="4" name="Title 1">
            <a:extLst>
              <a:ext uri="{FF2B5EF4-FFF2-40B4-BE49-F238E27FC236}">
                <a16:creationId xmlns:a16="http://schemas.microsoft.com/office/drawing/2014/main" id="{4581FD55-7752-CDD6-1442-4A4A30FA5993}"/>
              </a:ext>
            </a:extLst>
          </p:cNvPr>
          <p:cNvSpPr txBox="1">
            <a:spLocks/>
          </p:cNvSpPr>
          <p:nvPr/>
        </p:nvSpPr>
        <p:spPr>
          <a:xfrm>
            <a:off x="2602028" y="2725611"/>
            <a:ext cx="8656320" cy="19884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pt-BR" sz="4000" b="1" i="0" u="none" strike="noStrike" kern="1200" cap="all" spc="75" normalizeH="0" baseline="0" noProof="0">
                <a:ln>
                  <a:noFill/>
                </a:ln>
                <a:solidFill>
                  <a:schemeClr val="tx1"/>
                </a:solidFill>
                <a:effectLst/>
                <a:uLnTx/>
                <a:uFillTx/>
                <a:latin typeface="Myriad Pro" panose="020B0703030403020204" pitchFamily="34" charset="0"/>
                <a:ea typeface="+mj-ea"/>
                <a:cs typeface="Calibri" panose="020F0502020204030204" pitchFamily="34" charset="0"/>
              </a:rPr>
              <a:t>Add and Submit an enrollment</a:t>
            </a:r>
            <a:endParaRPr kumimoji="0" lang="en-US" sz="9600" b="1" i="0" u="none" strike="noStrike" kern="1200" cap="none" spc="0" normalizeH="0" baseline="0" noProof="0">
              <a:ln>
                <a:noFill/>
              </a:ln>
              <a:solidFill>
                <a:schemeClr val="tx1"/>
              </a:solidFill>
              <a:effectLst/>
              <a:uLnTx/>
              <a:uFillTx/>
              <a:latin typeface="Myriad Pro" panose="020B0703030403020204" pitchFamily="34" charset="0"/>
              <a:ea typeface="+mj-ea"/>
              <a:cs typeface="Calibri" panose="020F0502020204030204" pitchFamily="34" charset="0"/>
            </a:endParaRPr>
          </a:p>
        </p:txBody>
      </p:sp>
    </p:spTree>
    <p:extLst>
      <p:ext uri="{BB962C8B-B14F-4D97-AF65-F5344CB8AC3E}">
        <p14:creationId xmlns:p14="http://schemas.microsoft.com/office/powerpoint/2010/main" val="185041422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416061" y="241497"/>
            <a:ext cx="10698332" cy="990600"/>
          </a:xfrm>
        </p:spPr>
        <p:txBody>
          <a:bodyPr/>
          <a:lstStyle/>
          <a:p>
            <a:pPr>
              <a:lnSpc>
                <a:spcPct val="115000"/>
              </a:lnSpc>
              <a:spcBef>
                <a:spcPts val="1500"/>
              </a:spcBef>
            </a:pPr>
            <a:r>
              <a:rPr lang="en-US" spc="75">
                <a:solidFill>
                  <a:srgbClr val="00427A"/>
                </a:solidFill>
                <a:latin typeface="Calibri"/>
                <a:cs typeface="Calibri"/>
                <a:hlinkClick r:id="rId2" action="ppaction://hlinksldjump"/>
              </a:rPr>
              <a:t>Add and Submit an Enrollment Cont’d</a:t>
            </a:r>
            <a:endParaRPr lang="en-US" b="1" spc="75">
              <a:solidFill>
                <a:srgbClr val="00427A"/>
              </a:solidFill>
              <a:effectLst/>
              <a:hlinkClick r:id="rId2"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416061" y="1356252"/>
            <a:ext cx="4995413" cy="4940300"/>
          </a:xfrm>
        </p:spPr>
        <p:txBody>
          <a:bodyPr/>
          <a:lstStyle/>
          <a:p>
            <a:pPr marL="514350" marR="0" lvl="0" indent="-514350">
              <a:lnSpc>
                <a:spcPct val="115000"/>
              </a:lnSpc>
              <a:spcBef>
                <a:spcPts val="0"/>
              </a:spcBef>
              <a:spcAft>
                <a:spcPts val="0"/>
              </a:spcAft>
              <a:buSzPct val="100000"/>
              <a:buFont typeface="+mj-lt"/>
              <a:buAutoNum type="arabicPeriod"/>
            </a:pPr>
            <a:r>
              <a:rPr lang="en-US" sz="2800">
                <a:effectLst/>
                <a:ea typeface="MS Mincho" panose="02020609040205080304" pitchFamily="49" charset="-128"/>
              </a:rPr>
              <a:t>Select the “</a:t>
            </a:r>
            <a:r>
              <a:rPr lang="en-US" sz="2800" b="1">
                <a:effectLst/>
                <a:ea typeface="MS Mincho" panose="02020609040205080304" pitchFamily="49" charset="-128"/>
              </a:rPr>
              <a:t>Students</a:t>
            </a:r>
            <a:r>
              <a:rPr lang="en-US" sz="2800">
                <a:effectLst/>
                <a:ea typeface="MS Mincho" panose="02020609040205080304" pitchFamily="49" charset="-128"/>
              </a:rPr>
              <a:t>” button in the Dashboard menu to navigate to the student profile to add an enrollment. </a:t>
            </a:r>
          </a:p>
        </p:txBody>
      </p:sp>
      <p:sp>
        <p:nvSpPr>
          <p:cNvPr id="10" name="Rectangle: Rounded Corners 9" descr="Return to table of contents button.">
            <a:hlinkClick r:id="rId3"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3"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B748B498-A629-3DEB-BC52-4ED97F8EA1FD}"/>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C7D7EB"/>
          </a:solidFill>
          <a:ln w="28575">
            <a:solidFill>
              <a:srgbClr val="C7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grpSp>
        <p:nvGrpSpPr>
          <p:cNvPr id="11" name="Group 10" descr="Screenshot of Enrollment Manager Dashboard's Menu Bar highlighting the Students tab.">
            <a:extLst>
              <a:ext uri="{FF2B5EF4-FFF2-40B4-BE49-F238E27FC236}">
                <a16:creationId xmlns:a16="http://schemas.microsoft.com/office/drawing/2014/main" id="{B5667DCF-2815-4447-6718-BD47781CCC1B}"/>
              </a:ext>
            </a:extLst>
          </p:cNvPr>
          <p:cNvGrpSpPr/>
          <p:nvPr/>
        </p:nvGrpSpPr>
        <p:grpSpPr>
          <a:xfrm>
            <a:off x="5193323" y="3007040"/>
            <a:ext cx="6826749" cy="1191988"/>
            <a:chOff x="5223141" y="3176005"/>
            <a:chExt cx="6826749" cy="1191988"/>
          </a:xfrm>
        </p:grpSpPr>
        <p:grpSp>
          <p:nvGrpSpPr>
            <p:cNvPr id="5" name="Group 4" descr="Dashboard for Enrollment Manager. Schools tab is highlighted. ">
              <a:extLst>
                <a:ext uri="{FF2B5EF4-FFF2-40B4-BE49-F238E27FC236}">
                  <a16:creationId xmlns:a16="http://schemas.microsoft.com/office/drawing/2014/main" id="{53FD7A47-2B18-B791-F868-631BCB27DD40}"/>
                </a:ext>
              </a:extLst>
            </p:cNvPr>
            <p:cNvGrpSpPr/>
            <p:nvPr/>
          </p:nvGrpSpPr>
          <p:grpSpPr>
            <a:xfrm>
              <a:off x="5223141" y="3176005"/>
              <a:ext cx="6826749" cy="1191988"/>
              <a:chOff x="5165226" y="2752725"/>
              <a:chExt cx="6826749" cy="1191988"/>
            </a:xfrm>
          </p:grpSpPr>
          <p:pic>
            <p:nvPicPr>
              <p:cNvPr id="8" name="Picture 7">
                <a:extLst>
                  <a:ext uri="{FF2B5EF4-FFF2-40B4-BE49-F238E27FC236}">
                    <a16:creationId xmlns:a16="http://schemas.microsoft.com/office/drawing/2014/main" id="{726638EE-7755-AE42-95CC-0CA977414A93}"/>
                  </a:ext>
                </a:extLst>
              </p:cNvPr>
              <p:cNvPicPr>
                <a:picLocks noChangeAspect="1"/>
              </p:cNvPicPr>
              <p:nvPr/>
            </p:nvPicPr>
            <p:blipFill rotWithShape="1">
              <a:blip r:embed="rId4">
                <a:extLst>
                  <a:ext uri="{28A0092B-C50C-407E-A947-70E740481C1C}">
                    <a14:useLocalDpi xmlns:a14="http://schemas.microsoft.com/office/drawing/2010/main" val="0"/>
                  </a:ext>
                </a:extLst>
              </a:blip>
              <a:srcRect t="689" b="689"/>
              <a:stretch/>
            </p:blipFill>
            <p:spPr>
              <a:xfrm>
                <a:off x="5165226" y="2752725"/>
                <a:ext cx="6826749" cy="1191988"/>
              </a:xfrm>
              <a:prstGeom prst="rect">
                <a:avLst/>
              </a:prstGeom>
              <a:ln>
                <a:solidFill>
                  <a:schemeClr val="tx1"/>
                </a:solidFill>
              </a:ln>
            </p:spPr>
          </p:pic>
          <p:sp>
            <p:nvSpPr>
              <p:cNvPr id="9" name="Rectangle 8">
                <a:extLst>
                  <a:ext uri="{FF2B5EF4-FFF2-40B4-BE49-F238E27FC236}">
                    <a16:creationId xmlns:a16="http://schemas.microsoft.com/office/drawing/2014/main" id="{03905072-3C39-6F2F-A96B-7FADF342C42C}"/>
                  </a:ext>
                </a:extLst>
              </p:cNvPr>
              <p:cNvSpPr/>
              <p:nvPr/>
            </p:nvSpPr>
            <p:spPr>
              <a:xfrm>
                <a:off x="5619750" y="3409950"/>
                <a:ext cx="1133475" cy="45719"/>
              </a:xfrm>
              <a:prstGeom prst="rect">
                <a:avLst/>
              </a:prstGeom>
              <a:solidFill>
                <a:srgbClr val="1E2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BCCC540D-DCCD-4B5A-1415-E79837248C33}"/>
                </a:ext>
                <a:ext uri="{C183D7F6-B498-43B3-948B-1728B52AA6E4}">
                  <adec:decorative xmlns:adec="http://schemas.microsoft.com/office/drawing/2017/decorative" val="1"/>
                </a:ext>
              </a:extLst>
            </p:cNvPr>
            <p:cNvSpPr/>
            <p:nvPr/>
          </p:nvSpPr>
          <p:spPr>
            <a:xfrm>
              <a:off x="6690780" y="3669550"/>
              <a:ext cx="713465" cy="204897"/>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0745711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A301486-2FBE-D5AC-162C-240D3CC7DBF7}"/>
              </a:ext>
            </a:extLst>
          </p:cNvPr>
          <p:cNvSpPr txBox="1">
            <a:spLocks noGrp="1"/>
          </p:cNvSpPr>
          <p:nvPr>
            <p:ph type="title" idx="4294967295"/>
          </p:nvPr>
        </p:nvSpPr>
        <p:spPr>
          <a:xfrm>
            <a:off x="416061" y="241497"/>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en-US" sz="3600" b="1" i="0" u="none" strike="noStrike" kern="1200" cap="none" spc="75" normalizeH="0" baseline="0" noProof="0">
                <a:ln>
                  <a:noFill/>
                </a:ln>
                <a:solidFill>
                  <a:srgbClr val="0E7BBA"/>
                </a:solidFill>
                <a:effectLst/>
                <a:uLnTx/>
                <a:uFillTx/>
                <a:latin typeface="Calibri"/>
                <a:cs typeface="Calibri"/>
                <a:hlinkClick r:id="rId2" action="ppaction://hlinksldjump">
                  <a:extLst>
                    <a:ext uri="{A12FA001-AC4F-418D-AE19-62706E023703}">
                      <ahyp:hlinkClr xmlns:ahyp="http://schemas.microsoft.com/office/drawing/2018/hyperlinkcolor" val="tx"/>
                    </a:ext>
                  </a:extLst>
                </a:hlinkClick>
              </a:rPr>
              <a:t>Add and Submit an Enrollment Cont'd 1</a:t>
            </a:r>
            <a:endParaRPr kumimoji="0" lang="en-US" sz="3600" b="1" i="0" u="none" strike="noStrike" kern="1200" cap="none" spc="75" normalizeH="0" baseline="0" noProof="0">
              <a:ln>
                <a:noFill/>
              </a:ln>
              <a:solidFill>
                <a:srgbClr val="0E7BBA"/>
              </a:solidFill>
              <a:effectLst/>
              <a:uLnTx/>
              <a:uFillTx/>
              <a:hlinkClick r:id="rId2" action="ppaction://hlinksldjump">
                <a:extLst>
                  <a:ext uri="{A12FA001-AC4F-418D-AE19-62706E023703}">
                    <ahyp:hlinkClr xmlns:ahyp="http://schemas.microsoft.com/office/drawing/2018/hyperlinkcolor" val="tx"/>
                  </a:ext>
                </a:extLst>
              </a:hlinkClick>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59568" y="1330880"/>
            <a:ext cx="5678012" cy="4987096"/>
          </a:xfrm>
        </p:spPr>
        <p:txBody>
          <a:bodyPr/>
          <a:lstStyle/>
          <a:p>
            <a:pPr marL="514350" marR="0" lvl="0" indent="-514350">
              <a:lnSpc>
                <a:spcPct val="115000"/>
              </a:lnSpc>
              <a:spcBef>
                <a:spcPts val="0"/>
              </a:spcBef>
              <a:spcAft>
                <a:spcPts val="0"/>
              </a:spcAft>
              <a:buSzPct val="100000"/>
              <a:buFont typeface="+mj-lt"/>
              <a:buAutoNum type="arabicPeriod" startAt="2"/>
            </a:pPr>
            <a:r>
              <a:rPr lang="en-US" sz="2800">
                <a:effectLst/>
                <a:ea typeface="MS Mincho" panose="02020609040205080304" pitchFamily="49" charset="-128"/>
              </a:rPr>
              <a:t>If the student has already been associated with your education or training institution, they populate under the “</a:t>
            </a:r>
            <a:r>
              <a:rPr lang="en-US" sz="2800" b="1">
                <a:effectLst/>
                <a:ea typeface="MS Mincho" panose="02020609040205080304" pitchFamily="49" charset="-128"/>
              </a:rPr>
              <a:t>Search Results</a:t>
            </a:r>
            <a:r>
              <a:rPr lang="en-US" sz="2800">
                <a:effectLst/>
                <a:ea typeface="MS Mincho" panose="02020609040205080304" pitchFamily="49" charset="-128"/>
              </a:rPr>
              <a:t>”</a:t>
            </a:r>
            <a:r>
              <a:rPr lang="en-US" sz="2800" b="1">
                <a:effectLst/>
                <a:ea typeface="MS Mincho" panose="02020609040205080304" pitchFamily="49" charset="-128"/>
              </a:rPr>
              <a:t> </a:t>
            </a:r>
            <a:r>
              <a:rPr lang="en-US" sz="2800">
                <a:effectLst/>
                <a:ea typeface="MS Mincho" panose="02020609040205080304" pitchFamily="49" charset="-128"/>
              </a:rPr>
              <a:t>tab. Select the </a:t>
            </a:r>
            <a:r>
              <a:rPr lang="en-US" sz="2800">
                <a:ea typeface="MS Mincho" panose="02020609040205080304" pitchFamily="49" charset="-128"/>
              </a:rPr>
              <a:t>s</a:t>
            </a:r>
            <a:r>
              <a:rPr lang="en-US" sz="2800">
                <a:effectLst/>
                <a:ea typeface="MS Mincho" panose="02020609040205080304" pitchFamily="49" charset="-128"/>
              </a:rPr>
              <a:t>tudent profile and then select the “</a:t>
            </a:r>
            <a:r>
              <a:rPr lang="en-US" sz="2800" b="1">
                <a:effectLst/>
                <a:ea typeface="MS Mincho" panose="02020609040205080304" pitchFamily="49" charset="-128"/>
              </a:rPr>
              <a:t>Go to profile</a:t>
            </a:r>
            <a:r>
              <a:rPr lang="en-US" sz="2800">
                <a:effectLst/>
                <a:ea typeface="MS Mincho" panose="02020609040205080304" pitchFamily="49" charset="-128"/>
              </a:rPr>
              <a:t>” button on the right-side pane. </a:t>
            </a:r>
            <a:endParaRPr lang="en-US" sz="1800" i="1">
              <a:effectLst/>
              <a:ea typeface="MS Mincho" panose="02020609040205080304" pitchFamily="49" charset="-128"/>
            </a:endParaRPr>
          </a:p>
          <a:p>
            <a:pPr>
              <a:lnSpc>
                <a:spcPct val="115000"/>
              </a:lnSpc>
              <a:spcAft>
                <a:spcPts val="0"/>
              </a:spcAft>
              <a:buSzPts val="1000"/>
            </a:pPr>
            <a:r>
              <a:rPr lang="en-US" sz="1600" i="1">
                <a:effectLst/>
                <a:ea typeface="MS Mincho" panose="02020609040205080304" pitchFamily="49" charset="-128"/>
              </a:rPr>
              <a:t>Note: If the student has not been enrolled at your facility, you need to utilize the “</a:t>
            </a:r>
            <a:r>
              <a:rPr lang="en-US" sz="1600" b="1" i="1">
                <a:effectLst/>
                <a:ea typeface="MS Mincho" panose="02020609040205080304" pitchFamily="49" charset="-128"/>
              </a:rPr>
              <a:t>Search all students</a:t>
            </a:r>
            <a:r>
              <a:rPr lang="en-US" sz="1600" i="1">
                <a:effectLst/>
                <a:ea typeface="MS Mincho" panose="02020609040205080304" pitchFamily="49" charset="-128"/>
              </a:rPr>
              <a:t>” function to find the student, add their program information, then you can add their enrollment. If the student is not searchable after using both search methods, you need to follow the steps to create a new student profile. </a:t>
            </a:r>
          </a:p>
          <a:p>
            <a:pPr marR="0" lvl="0">
              <a:lnSpc>
                <a:spcPct val="115000"/>
              </a:lnSpc>
              <a:spcBef>
                <a:spcPts val="0"/>
              </a:spcBef>
              <a:spcAft>
                <a:spcPts val="0"/>
              </a:spcAft>
              <a:buSzPts val="1000"/>
            </a:pPr>
            <a:endParaRPr lang="en-US" sz="1800">
              <a:effectLst/>
              <a:ea typeface="MS Mincho" panose="02020609040205080304" pitchFamily="49" charset="-128"/>
            </a:endParaRPr>
          </a:p>
        </p:txBody>
      </p:sp>
      <p:pic>
        <p:nvPicPr>
          <p:cNvPr id="3" name="Picture 2" descr="Screenshot of the Search Results section. Rectangle highlight the option to create a new student profile if the student has not been enrolled at the facility. If student is already associated, the rectangle highlights the option to choose desired student and select the Go to Profile hyperlink.">
            <a:extLst>
              <a:ext uri="{FF2B5EF4-FFF2-40B4-BE49-F238E27FC236}">
                <a16:creationId xmlns:a16="http://schemas.microsoft.com/office/drawing/2014/main" id="{DAACCBFB-A7D9-271E-C984-848C7356BB48}"/>
              </a:ext>
            </a:extLst>
          </p:cNvPr>
          <p:cNvPicPr>
            <a:picLocks noChangeAspect="1"/>
          </p:cNvPicPr>
          <p:nvPr/>
        </p:nvPicPr>
        <p:blipFill rotWithShape="1">
          <a:blip r:embed="rId3"/>
          <a:srcRect r="9460"/>
          <a:stretch/>
        </p:blipFill>
        <p:spPr>
          <a:xfrm>
            <a:off x="6154422" y="1809214"/>
            <a:ext cx="5960844" cy="3925570"/>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9528830A-4781-8A45-02CD-D4130131CB6A}"/>
              </a:ext>
              <a:ext uri="{C183D7F6-B498-43B3-948B-1728B52AA6E4}">
                <adec:decorative xmlns:adec="http://schemas.microsoft.com/office/drawing/2017/decorative" val="1"/>
              </a:ext>
            </a:extLst>
          </p:cNvPr>
          <p:cNvSpPr/>
          <p:nvPr/>
        </p:nvSpPr>
        <p:spPr>
          <a:xfrm>
            <a:off x="10032989" y="3893683"/>
            <a:ext cx="791845" cy="23749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695350AC-5384-6318-B0E9-58D1AECFF969}"/>
              </a:ext>
              <a:ext uri="{C183D7F6-B498-43B3-948B-1728B52AA6E4}">
                <adec:decorative xmlns:adec="http://schemas.microsoft.com/office/drawing/2017/decorative" val="1"/>
              </a:ext>
            </a:extLst>
          </p:cNvPr>
          <p:cNvSpPr/>
          <p:nvPr/>
        </p:nvSpPr>
        <p:spPr>
          <a:xfrm>
            <a:off x="6256644" y="3832815"/>
            <a:ext cx="3717925" cy="23749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A77AB64D-F3BF-052B-4B75-343EB7EB433F}"/>
              </a:ext>
              <a:ext uri="{C183D7F6-B498-43B3-948B-1728B52AA6E4}">
                <adec:decorative xmlns:adec="http://schemas.microsoft.com/office/drawing/2017/decorative" val="1"/>
              </a:ext>
            </a:extLst>
          </p:cNvPr>
          <p:cNvSpPr/>
          <p:nvPr/>
        </p:nvSpPr>
        <p:spPr>
          <a:xfrm>
            <a:off x="6324589" y="2383018"/>
            <a:ext cx="2289175" cy="23749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1281E4D2-1F68-4E64-F7B0-E922F90025D8}"/>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C7D7EB"/>
          </a:solidFill>
          <a:ln w="28575">
            <a:solidFill>
              <a:srgbClr val="C7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258772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B52B506-C591-A3C7-7DF7-3B10D3EF74EA}"/>
              </a:ext>
            </a:extLst>
          </p:cNvPr>
          <p:cNvSpPr txBox="1">
            <a:spLocks noGrp="1"/>
          </p:cNvSpPr>
          <p:nvPr>
            <p:ph type="title" idx="4294967295"/>
          </p:nvPr>
        </p:nvSpPr>
        <p:spPr>
          <a:xfrm>
            <a:off x="416061" y="241497"/>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Add and Submit an Enrollment </a:t>
            </a:r>
            <a:r>
              <a:rPr lang="en-US" spc="75">
                <a:solidFill>
                  <a:srgbClr val="00427A"/>
                </a:solidFill>
                <a:latin typeface="Calibri"/>
                <a:cs typeface="Calibri"/>
                <a:hlinkClick r:id="rId2" action="ppaction://hlinksldjump"/>
              </a:rPr>
              <a:t>Cont’d 2</a:t>
            </a:r>
            <a:endParaRPr lang="en-US" sz="3600" b="1" i="0" u="none" strike="noStrike" kern="1200" cap="none" spc="75" normalizeH="0" baseline="0" noProof="0">
              <a:ln>
                <a:noFill/>
              </a:ln>
              <a:solidFill>
                <a:srgbClr val="00427A"/>
              </a:solidFill>
              <a:effectLst/>
              <a:uLnTx/>
              <a:uFillTx/>
              <a:hlinkClick r:id="rId2"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450574" y="1331845"/>
            <a:ext cx="5174974" cy="4940300"/>
          </a:xfrm>
        </p:spPr>
        <p:txBody>
          <a:bodyPr/>
          <a:lstStyle/>
          <a:p>
            <a:pPr marL="457200" marR="0" lvl="0" indent="-457200">
              <a:lnSpc>
                <a:spcPct val="115000"/>
              </a:lnSpc>
              <a:spcBef>
                <a:spcPts val="0"/>
              </a:spcBef>
              <a:spcAft>
                <a:spcPts val="0"/>
              </a:spcAft>
              <a:buSzPct val="100000"/>
              <a:buFont typeface="+mj-lt"/>
              <a:buAutoNum type="arabicPeriod" startAt="3"/>
            </a:pPr>
            <a:r>
              <a:rPr lang="en-US" sz="2800">
                <a:effectLst/>
                <a:ea typeface="MS Mincho" panose="02020609040205080304" pitchFamily="49" charset="-128"/>
              </a:rPr>
              <a:t>On the student profile, select the “</a:t>
            </a:r>
            <a:r>
              <a:rPr lang="en-US" sz="2800" b="1">
                <a:effectLst/>
                <a:ea typeface="MS Mincho" panose="02020609040205080304" pitchFamily="49" charset="-128"/>
              </a:rPr>
              <a:t>Add enrollment</a:t>
            </a:r>
            <a:r>
              <a:rPr lang="en-US" sz="2800">
                <a:effectLst/>
                <a:ea typeface="MS Mincho" panose="02020609040205080304" pitchFamily="49" charset="-128"/>
              </a:rPr>
              <a:t>” button to begin adding an enrollment.</a:t>
            </a:r>
            <a:endParaRPr lang="en-US" sz="2400">
              <a:effectLst/>
              <a:ea typeface="MS Mincho" panose="02020609040205080304" pitchFamily="49" charset="-128"/>
            </a:endParaRPr>
          </a:p>
          <a:p>
            <a:pPr marR="0" lvl="0">
              <a:lnSpc>
                <a:spcPct val="115000"/>
              </a:lnSpc>
              <a:spcBef>
                <a:spcPts val="0"/>
              </a:spcBef>
              <a:spcAft>
                <a:spcPts val="0"/>
              </a:spcAft>
              <a:buSzPts val="1000"/>
            </a:pPr>
            <a:r>
              <a:rPr lang="en-US" i="1">
                <a:effectLst/>
                <a:ea typeface="MS Mincho" panose="02020609040205080304" pitchFamily="49" charset="-128"/>
              </a:rPr>
              <a:t>Note: </a:t>
            </a:r>
          </a:p>
          <a:p>
            <a:pPr marL="342900" marR="0" lvl="0" indent="-342900">
              <a:lnSpc>
                <a:spcPct val="115000"/>
              </a:lnSpc>
              <a:spcBef>
                <a:spcPts val="0"/>
              </a:spcBef>
              <a:spcAft>
                <a:spcPts val="0"/>
              </a:spcAft>
              <a:buSzPts val="1000"/>
              <a:buFont typeface="Arial" panose="020B0604020202020204" pitchFamily="34" charset="0"/>
              <a:buChar char="•"/>
            </a:pPr>
            <a:r>
              <a:rPr lang="en-US" i="1">
                <a:effectLst/>
                <a:ea typeface="MS Mincho" panose="02020609040205080304" pitchFamily="49" charset="-128"/>
              </a:rPr>
              <a:t>A message is displayed to make SCOs aware this student does not have any enrollments added to their profile.</a:t>
            </a:r>
          </a:p>
          <a:p>
            <a:pPr marL="342900" indent="-342900">
              <a:lnSpc>
                <a:spcPct val="115000"/>
              </a:lnSpc>
              <a:spcAft>
                <a:spcPts val="0"/>
              </a:spcAft>
              <a:buSzPts val="1000"/>
              <a:buFont typeface="Arial" panose="020B0604020202020204" pitchFamily="34" charset="0"/>
              <a:buChar char="•"/>
            </a:pPr>
            <a:r>
              <a:rPr lang="en-US" sz="2000" i="1">
                <a:effectLst/>
                <a:ea typeface="MS Mincho" panose="02020609040205080304" pitchFamily="49" charset="-128"/>
              </a:rPr>
              <a:t>SCOs </a:t>
            </a:r>
            <a:r>
              <a:rPr lang="en-US" sz="2000" i="1">
                <a:ea typeface="MS Mincho" panose="02020609040205080304" pitchFamily="49" charset="-128"/>
              </a:rPr>
              <a:t>can</a:t>
            </a:r>
            <a:r>
              <a:rPr lang="en-US" sz="2000" i="1">
                <a:effectLst/>
                <a:ea typeface="MS Mincho" panose="02020609040205080304" pitchFamily="49" charset="-128"/>
              </a:rPr>
              <a:t> add multiple IHL enrollments by selecting the </a:t>
            </a:r>
            <a:r>
              <a:rPr lang="en-US" sz="2000" b="1" i="1">
                <a:effectLst/>
                <a:ea typeface="MS Mincho" panose="02020609040205080304" pitchFamily="49" charset="-128"/>
              </a:rPr>
              <a:t>"Add multiple enrollment"</a:t>
            </a:r>
            <a:r>
              <a:rPr lang="en-US" sz="2000" i="1">
                <a:effectLst/>
                <a:ea typeface="MS Mincho" panose="02020609040205080304" pitchFamily="49" charset="-128"/>
              </a:rPr>
              <a:t> option from the </a:t>
            </a:r>
            <a:r>
              <a:rPr lang="en-US" sz="2000" b="1" i="1">
                <a:effectLst/>
                <a:ea typeface="MS Mincho" panose="02020609040205080304" pitchFamily="49" charset="-128"/>
              </a:rPr>
              <a:t>"Add enrollment" </a:t>
            </a:r>
            <a:r>
              <a:rPr lang="en-US" sz="2000" i="1">
                <a:effectLst/>
                <a:ea typeface="MS Mincho" panose="02020609040205080304" pitchFamily="49" charset="-128"/>
              </a:rPr>
              <a:t>dropdown on the enrollments tab. The multiple enrollments and single enrollment views require the same information to be input. </a:t>
            </a:r>
          </a:p>
          <a:p>
            <a:pPr marR="0" lvl="0">
              <a:lnSpc>
                <a:spcPct val="115000"/>
              </a:lnSpc>
              <a:spcBef>
                <a:spcPts val="0"/>
              </a:spcBef>
              <a:spcAft>
                <a:spcPts val="0"/>
              </a:spcAft>
              <a:buSzPts val="1000"/>
            </a:pPr>
            <a:endParaRPr lang="en-US" i="1">
              <a:effectLst/>
              <a:ea typeface="MS Mincho" panose="02020609040205080304" pitchFamily="49" charset="-128"/>
            </a:endParaRPr>
          </a:p>
          <a:p>
            <a:pPr marR="0" lvl="0">
              <a:lnSpc>
                <a:spcPct val="115000"/>
              </a:lnSpc>
              <a:spcBef>
                <a:spcPts val="0"/>
              </a:spcBef>
              <a:spcAft>
                <a:spcPts val="0"/>
              </a:spcAft>
              <a:buSzPts val="1000"/>
            </a:pPr>
            <a:endParaRPr lang="en-US" sz="2400">
              <a:effectLst/>
              <a:ea typeface="MS Mincho" panose="02020609040205080304" pitchFamily="49" charset="-128"/>
            </a:endParaRPr>
          </a:p>
        </p:txBody>
      </p:sp>
      <p:sp>
        <p:nvSpPr>
          <p:cNvPr id="2" name="Rectangle 1">
            <a:extLst>
              <a:ext uri="{FF2B5EF4-FFF2-40B4-BE49-F238E27FC236}">
                <a16:creationId xmlns:a16="http://schemas.microsoft.com/office/drawing/2014/main" id="{A4B50AB7-B121-B06E-5351-937B67A49447}"/>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C7D7EB"/>
          </a:solidFill>
          <a:ln w="28575">
            <a:solidFill>
              <a:srgbClr val="C7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grpSp>
        <p:nvGrpSpPr>
          <p:cNvPr id="14" name="Group 13" descr="Screenshot of the selected student's profile with a rectangle highlighting the Add Enrollment button and the add enrollment dropdown menu.">
            <a:extLst>
              <a:ext uri="{FF2B5EF4-FFF2-40B4-BE49-F238E27FC236}">
                <a16:creationId xmlns:a16="http://schemas.microsoft.com/office/drawing/2014/main" id="{1B45A0AA-D955-56B7-CE97-1715557C4548}"/>
              </a:ext>
            </a:extLst>
          </p:cNvPr>
          <p:cNvGrpSpPr/>
          <p:nvPr/>
        </p:nvGrpSpPr>
        <p:grpSpPr>
          <a:xfrm>
            <a:off x="5765227" y="1639887"/>
            <a:ext cx="6177280" cy="3578225"/>
            <a:chOff x="5765227" y="1639887"/>
            <a:chExt cx="6177280" cy="3578225"/>
          </a:xfrm>
        </p:grpSpPr>
        <p:pic>
          <p:nvPicPr>
            <p:cNvPr id="5" name="Picture 4" descr="Screenshot of the selected student's profile. Rectangle highlight the Add Enrollment button.">
              <a:extLst>
                <a:ext uri="{FF2B5EF4-FFF2-40B4-BE49-F238E27FC236}">
                  <a16:creationId xmlns:a16="http://schemas.microsoft.com/office/drawing/2014/main" id="{9F403336-A457-DA4E-46F0-749FD52E0C84}"/>
                </a:ext>
              </a:extLst>
            </p:cNvPr>
            <p:cNvPicPr>
              <a:picLocks noChangeAspect="1"/>
            </p:cNvPicPr>
            <p:nvPr/>
          </p:nvPicPr>
          <p:blipFill>
            <a:blip r:embed="rId3"/>
            <a:stretch>
              <a:fillRect/>
            </a:stretch>
          </p:blipFill>
          <p:spPr>
            <a:xfrm>
              <a:off x="5765227" y="1639887"/>
              <a:ext cx="6177280" cy="3578225"/>
            </a:xfrm>
            <a:prstGeom prst="rect">
              <a:avLst/>
            </a:prstGeom>
            <a:ln>
              <a:solidFill>
                <a:schemeClr val="tx1"/>
              </a:solidFill>
            </a:ln>
          </p:spPr>
        </p:pic>
        <p:grpSp>
          <p:nvGrpSpPr>
            <p:cNvPr id="3" name="Group 2">
              <a:extLst>
                <a:ext uri="{FF2B5EF4-FFF2-40B4-BE49-F238E27FC236}">
                  <a16:creationId xmlns:a16="http://schemas.microsoft.com/office/drawing/2014/main" id="{C2CC561A-830C-D74D-4E0A-72CF049BB6BB}"/>
                </a:ext>
              </a:extLst>
            </p:cNvPr>
            <p:cNvGrpSpPr/>
            <p:nvPr/>
          </p:nvGrpSpPr>
          <p:grpSpPr>
            <a:xfrm>
              <a:off x="9109201" y="2496832"/>
              <a:ext cx="1022084" cy="667358"/>
              <a:chOff x="9260460" y="2597761"/>
              <a:chExt cx="1022084" cy="667358"/>
            </a:xfrm>
          </p:grpSpPr>
          <p:pic>
            <p:nvPicPr>
              <p:cNvPr id="9" name="Picture 8">
                <a:extLst>
                  <a:ext uri="{FF2B5EF4-FFF2-40B4-BE49-F238E27FC236}">
                    <a16:creationId xmlns:a16="http://schemas.microsoft.com/office/drawing/2014/main" id="{63D97DEE-1038-7C58-7D41-0264FA581C82}"/>
                  </a:ext>
                </a:extLst>
              </p:cNvPr>
              <p:cNvPicPr>
                <a:picLocks noChangeAspect="1"/>
              </p:cNvPicPr>
              <p:nvPr/>
            </p:nvPicPr>
            <p:blipFill rotWithShape="1">
              <a:blip r:embed="rId4"/>
              <a:srcRect l="17912" b="5847"/>
              <a:stretch/>
            </p:blipFill>
            <p:spPr>
              <a:xfrm>
                <a:off x="9275379" y="2653053"/>
                <a:ext cx="1007165" cy="599124"/>
              </a:xfrm>
              <a:prstGeom prst="rect">
                <a:avLst/>
              </a:prstGeom>
            </p:spPr>
          </p:pic>
          <p:pic>
            <p:nvPicPr>
              <p:cNvPr id="11" name="Picture 10">
                <a:extLst>
                  <a:ext uri="{FF2B5EF4-FFF2-40B4-BE49-F238E27FC236}">
                    <a16:creationId xmlns:a16="http://schemas.microsoft.com/office/drawing/2014/main" id="{FECB0C5D-368B-6709-F258-A19850A60F28}"/>
                  </a:ext>
                </a:extLst>
              </p:cNvPr>
              <p:cNvPicPr>
                <a:picLocks noChangeAspect="1"/>
              </p:cNvPicPr>
              <p:nvPr/>
            </p:nvPicPr>
            <p:blipFill>
              <a:blip r:embed="rId5"/>
              <a:stretch>
                <a:fillRect/>
              </a:stretch>
            </p:blipFill>
            <p:spPr>
              <a:xfrm>
                <a:off x="10128161" y="2597761"/>
                <a:ext cx="154383" cy="319686"/>
              </a:xfrm>
              <a:prstGeom prst="rect">
                <a:avLst/>
              </a:prstGeom>
              <a:solidFill>
                <a:srgbClr val="FDFDFD"/>
              </a:solidFill>
            </p:spPr>
          </p:pic>
          <p:pic>
            <p:nvPicPr>
              <p:cNvPr id="12" name="Picture 11">
                <a:extLst>
                  <a:ext uri="{FF2B5EF4-FFF2-40B4-BE49-F238E27FC236}">
                    <a16:creationId xmlns:a16="http://schemas.microsoft.com/office/drawing/2014/main" id="{E02C8DF5-3EBA-DC4B-EC1A-4692869880D5}"/>
                  </a:ext>
                </a:extLst>
              </p:cNvPr>
              <p:cNvPicPr>
                <a:picLocks noChangeAspect="1"/>
              </p:cNvPicPr>
              <p:nvPr/>
            </p:nvPicPr>
            <p:blipFill>
              <a:blip r:embed="rId6"/>
              <a:stretch>
                <a:fillRect/>
              </a:stretch>
            </p:blipFill>
            <p:spPr>
              <a:xfrm rot="5400000">
                <a:off x="9125001" y="3065847"/>
                <a:ext cx="334731" cy="63814"/>
              </a:xfrm>
              <a:prstGeom prst="rect">
                <a:avLst/>
              </a:prstGeom>
            </p:spPr>
          </p:pic>
        </p:grpSp>
        <p:sp>
          <p:nvSpPr>
            <p:cNvPr id="7" name="Rectangle 6">
              <a:extLst>
                <a:ext uri="{FF2B5EF4-FFF2-40B4-BE49-F238E27FC236}">
                  <a16:creationId xmlns:a16="http://schemas.microsoft.com/office/drawing/2014/main" id="{B1FB0D6E-B2D4-2671-E896-B5152D4895D7}"/>
                </a:ext>
                <a:ext uri="{C183D7F6-B498-43B3-948B-1728B52AA6E4}">
                  <adec:decorative xmlns:adec="http://schemas.microsoft.com/office/drawing/2017/decorative" val="1"/>
                </a:ext>
              </a:extLst>
            </p:cNvPr>
            <p:cNvSpPr/>
            <p:nvPr/>
          </p:nvSpPr>
          <p:spPr>
            <a:xfrm>
              <a:off x="9109201" y="2552381"/>
              <a:ext cx="1022084" cy="666218"/>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pic>
        <p:nvPicPr>
          <p:cNvPr id="8" name="Picture 7" descr="Screenshot of add multiple enrollments page. ">
            <a:extLst>
              <a:ext uri="{FF2B5EF4-FFF2-40B4-BE49-F238E27FC236}">
                <a16:creationId xmlns:a16="http://schemas.microsoft.com/office/drawing/2014/main" id="{E4BA155D-B81A-DB3B-28E8-2290207AF937}"/>
              </a:ext>
            </a:extLst>
          </p:cNvPr>
          <p:cNvPicPr>
            <a:picLocks noChangeAspect="1"/>
          </p:cNvPicPr>
          <p:nvPr/>
        </p:nvPicPr>
        <p:blipFill rotWithShape="1">
          <a:blip r:embed="rId7"/>
          <a:srcRect t="6507"/>
          <a:stretch/>
        </p:blipFill>
        <p:spPr>
          <a:xfrm>
            <a:off x="5947785" y="3971925"/>
            <a:ext cx="3780061" cy="1999513"/>
          </a:xfrm>
          <a:prstGeom prst="rect">
            <a:avLst/>
          </a:prstGeom>
          <a:ln>
            <a:solidFill>
              <a:schemeClr val="tx1"/>
            </a:solidFill>
          </a:ln>
        </p:spPr>
      </p:pic>
      <p:sp>
        <p:nvSpPr>
          <p:cNvPr id="10" name="Rectangle: Rounded Corners 9" descr="Return to table of contents button.">
            <a:hlinkClick r:id="rId8"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8"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94422209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A8D7A-3CF0-A236-E97C-33E94A7E2910}"/>
              </a:ext>
            </a:extLst>
          </p:cNvPr>
          <p:cNvSpPr txBox="1">
            <a:spLocks noGrp="1"/>
          </p:cNvSpPr>
          <p:nvPr>
            <p:ph type="title" idx="4294967295"/>
          </p:nvPr>
        </p:nvSpPr>
        <p:spPr>
          <a:xfrm>
            <a:off x="416061" y="241497"/>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4999"/>
              </a:lnSpc>
              <a:spcBef>
                <a:spcPts val="1500"/>
              </a:spcBef>
              <a:defRPr/>
            </a:pPr>
            <a:r>
              <a:rPr lang="en-US" spc="75">
                <a:solidFill>
                  <a:srgbClr val="00427A"/>
                </a:solidFill>
                <a:latin typeface="Calibri"/>
                <a:cs typeface="Calibri"/>
                <a:hlinkClick r:id="rId2" action="ppaction://hlinksldjump"/>
              </a:rPr>
              <a:t>Add and Submit an Enrollment Cont’d 3</a:t>
            </a:r>
            <a:endParaRPr lang="en-US" spc="75">
              <a:solidFill>
                <a:srgbClr val="00427A"/>
              </a:solidFill>
              <a:hlinkClick r:id="rId2"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1" y="1303506"/>
            <a:ext cx="10539306" cy="4940300"/>
          </a:xfrm>
        </p:spPr>
        <p:txBody>
          <a:bodyPr/>
          <a:lstStyle/>
          <a:p>
            <a:pPr marL="514350" marR="0" lvl="0" indent="-514350">
              <a:lnSpc>
                <a:spcPct val="115000"/>
              </a:lnSpc>
              <a:spcBef>
                <a:spcPts val="0"/>
              </a:spcBef>
              <a:spcAft>
                <a:spcPts val="0"/>
              </a:spcAft>
              <a:buSzPct val="100000"/>
              <a:buFont typeface="+mj-lt"/>
              <a:buAutoNum type="arabicPeriod" startAt="4"/>
            </a:pPr>
            <a:r>
              <a:rPr lang="en-US" sz="2800">
                <a:effectLst/>
                <a:ea typeface="MS Mincho" panose="02020609040205080304" pitchFamily="49" charset="-128"/>
              </a:rPr>
              <a:t>Input the appropriate information in each section detailed below: </a:t>
            </a:r>
            <a:endParaRPr lang="en-US" sz="2800">
              <a:ea typeface="MS Mincho" panose="02020609040205080304" pitchFamily="49" charset="-128"/>
            </a:endParaRPr>
          </a:p>
          <a:p>
            <a:pPr marL="971550" lvl="2" indent="-514350">
              <a:lnSpc>
                <a:spcPct val="115000"/>
              </a:lnSpc>
              <a:spcAft>
                <a:spcPts val="0"/>
              </a:spcAft>
              <a:buSzPct val="100000"/>
              <a:buFont typeface="+mj-lt"/>
              <a:buAutoNum type="alphaLcParenR"/>
            </a:pPr>
            <a:r>
              <a:rPr lang="en-US" sz="2800">
                <a:ea typeface="MS Mincho" panose="02020609040205080304" pitchFamily="49" charset="-128"/>
              </a:rPr>
              <a:t>“</a:t>
            </a:r>
            <a:r>
              <a:rPr lang="en-US" sz="2800" b="1">
                <a:ea typeface="MS Mincho" panose="02020609040205080304" pitchFamily="49" charset="-128"/>
              </a:rPr>
              <a:t>Enrollment Information</a:t>
            </a:r>
            <a:r>
              <a:rPr lang="en-US" sz="2800">
                <a:ea typeface="MS Mincho" panose="02020609040205080304" pitchFamily="49" charset="-128"/>
              </a:rPr>
              <a:t>”</a:t>
            </a:r>
          </a:p>
          <a:p>
            <a:pPr marL="971550" lvl="2" indent="-514350">
              <a:lnSpc>
                <a:spcPct val="115000"/>
              </a:lnSpc>
              <a:spcAft>
                <a:spcPts val="0"/>
              </a:spcAft>
              <a:buSzPct val="100000"/>
              <a:buFont typeface="+mj-lt"/>
              <a:buAutoNum type="alphaLcParenR"/>
            </a:pPr>
            <a:r>
              <a:rPr lang="en-US" sz="2800">
                <a:ea typeface="MS Mincho" panose="02020609040205080304" pitchFamily="49" charset="-128"/>
              </a:rPr>
              <a:t>“</a:t>
            </a:r>
            <a:r>
              <a:rPr lang="en-US" sz="2800" b="1">
                <a:ea typeface="MS Mincho" panose="02020609040205080304" pitchFamily="49" charset="-128"/>
              </a:rPr>
              <a:t>Credits and Tuition</a:t>
            </a:r>
            <a:r>
              <a:rPr lang="en-US" sz="2800">
                <a:ea typeface="MS Mincho" panose="02020609040205080304" pitchFamily="49" charset="-128"/>
              </a:rPr>
              <a:t>”</a:t>
            </a:r>
          </a:p>
          <a:p>
            <a:pPr marL="971550" lvl="2" indent="-514350">
              <a:lnSpc>
                <a:spcPct val="115000"/>
              </a:lnSpc>
              <a:spcAft>
                <a:spcPts val="0"/>
              </a:spcAft>
              <a:buSzPct val="100000"/>
              <a:buFont typeface="+mj-lt"/>
              <a:buAutoNum type="alphaLcParenR"/>
            </a:pPr>
            <a:r>
              <a:rPr lang="en-US" sz="2800">
                <a:ea typeface="MS Mincho" panose="02020609040205080304" pitchFamily="49" charset="-128"/>
              </a:rPr>
              <a:t>“</a:t>
            </a:r>
            <a:r>
              <a:rPr lang="en-US" sz="2800" b="1">
                <a:ea typeface="MS Mincho" panose="02020609040205080304" pitchFamily="49" charset="-128"/>
              </a:rPr>
              <a:t>Vacation Periods</a:t>
            </a:r>
            <a:r>
              <a:rPr lang="en-US" sz="2800">
                <a:ea typeface="MS Mincho" panose="02020609040205080304" pitchFamily="49" charset="-128"/>
              </a:rPr>
              <a:t>”</a:t>
            </a:r>
          </a:p>
          <a:p>
            <a:pPr marL="971550" lvl="2" indent="-514350">
              <a:lnSpc>
                <a:spcPct val="115000"/>
              </a:lnSpc>
              <a:spcAft>
                <a:spcPts val="0"/>
              </a:spcAft>
              <a:buSzPct val="100000"/>
              <a:buFont typeface="+mj-lt"/>
              <a:buAutoNum type="alphaLcParenR"/>
            </a:pPr>
            <a:r>
              <a:rPr lang="en-US" sz="2800">
                <a:ea typeface="MS Mincho" panose="02020609040205080304" pitchFamily="49" charset="-128"/>
              </a:rPr>
              <a:t>“</a:t>
            </a:r>
            <a:r>
              <a:rPr lang="en-US" sz="2800" b="1">
                <a:ea typeface="MS Mincho" panose="02020609040205080304" pitchFamily="49" charset="-128"/>
              </a:rPr>
              <a:t>Remarks and Notes</a:t>
            </a:r>
            <a:r>
              <a:rPr lang="en-US" sz="2800">
                <a:ea typeface="MS Mincho" panose="02020609040205080304" pitchFamily="49" charset="-128"/>
              </a:rPr>
              <a:t>”</a:t>
            </a:r>
            <a:endParaRPr lang="en-US" sz="2800">
              <a:effectLst/>
              <a:ea typeface="MS Mincho" panose="02020609040205080304" pitchFamily="49" charset="-128"/>
            </a:endParaRPr>
          </a:p>
        </p:txBody>
      </p:sp>
      <p:sp>
        <p:nvSpPr>
          <p:cNvPr id="10" name="Rectangle: Rounded Corners 9" descr="Return to table of contents button.">
            <a:hlinkClick r:id="rId3"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3"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34B25B03-CB96-8FE0-070F-DF976C34F976}"/>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C7D7EB"/>
          </a:solidFill>
          <a:ln w="28575">
            <a:solidFill>
              <a:srgbClr val="C7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315898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F0613FA-6B8B-C6C2-26AC-506C1058A783}"/>
              </a:ext>
            </a:extLst>
          </p:cNvPr>
          <p:cNvSpPr txBox="1">
            <a:spLocks noGrp="1"/>
          </p:cNvSpPr>
          <p:nvPr>
            <p:ph type="title" idx="4294967295"/>
          </p:nvPr>
        </p:nvSpPr>
        <p:spPr>
          <a:xfrm>
            <a:off x="416061" y="241497"/>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rPr>
              <a:t>Add and Submit an Enrollment – Enrollment information </a:t>
            </a: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61164" y="1361304"/>
            <a:ext cx="7582088" cy="5397502"/>
          </a:xfrm>
        </p:spPr>
        <p:txBody>
          <a:bodyPr/>
          <a:lstStyle/>
          <a:p>
            <a:pPr marL="457200" marR="0" indent="-457200">
              <a:lnSpc>
                <a:spcPct val="115000"/>
              </a:lnSpc>
              <a:spcBef>
                <a:spcPts val="1200"/>
              </a:spcBef>
              <a:spcAft>
                <a:spcPts val="0"/>
              </a:spcAft>
              <a:buFont typeface="+mj-lt"/>
              <a:buAutoNum type="alphaLcParenR"/>
            </a:pPr>
            <a:r>
              <a:rPr lang="en-US" sz="2100">
                <a:effectLst/>
                <a:ea typeface="Times New Roman" panose="02020603050405020304" pitchFamily="18" charset="0"/>
              </a:rPr>
              <a:t>Input the student’s enrollment information.</a:t>
            </a:r>
          </a:p>
          <a:p>
            <a:pPr marL="571500" lvl="1" indent="-342900">
              <a:lnSpc>
                <a:spcPct val="115000"/>
              </a:lnSpc>
              <a:spcAft>
                <a:spcPts val="0"/>
              </a:spcAft>
              <a:buSzPct val="100000"/>
              <a:defRPr/>
            </a:pPr>
            <a:r>
              <a:rPr kumimoji="0" lang="en-US" sz="2100" b="1" i="0"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rPr>
              <a:t>“Training facility” </a:t>
            </a:r>
            <a:r>
              <a:rPr kumimoji="0" lang="en-US" sz="2100" b="0" i="0"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rPr>
              <a:t>– This dropdown contains all the facilities the student has been enrolled in.</a:t>
            </a:r>
          </a:p>
          <a:p>
            <a:pPr marL="571500" lvl="1" indent="-342900">
              <a:lnSpc>
                <a:spcPct val="115000"/>
              </a:lnSpc>
              <a:spcAft>
                <a:spcPts val="0"/>
              </a:spcAft>
              <a:buSzPct val="100000"/>
              <a:defRPr/>
            </a:pPr>
            <a:r>
              <a:rPr kumimoji="0" lang="en-US" sz="2100" b="1" i="0"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rPr>
              <a:t>“Enrollment name” </a:t>
            </a:r>
            <a:r>
              <a:rPr kumimoji="0" lang="en-US" sz="2100" b="0" i="0"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rPr>
              <a:t>– You can select the preset enrollment that you created earlier to pre-fill in the begin and end dates, if applicable. </a:t>
            </a:r>
          </a:p>
          <a:p>
            <a:pPr marL="571500" lvl="1" indent="-342900">
              <a:lnSpc>
                <a:spcPct val="115000"/>
              </a:lnSpc>
              <a:spcAft>
                <a:spcPts val="0"/>
              </a:spcAft>
              <a:buSzPct val="100000"/>
              <a:defRPr/>
            </a:pPr>
            <a:r>
              <a:rPr kumimoji="0" lang="en-US" sz="2100" b="1" i="0"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rPr>
              <a:t>“Begin date”</a:t>
            </a:r>
          </a:p>
          <a:p>
            <a:pPr marL="571500" lvl="1" indent="-342900">
              <a:lnSpc>
                <a:spcPct val="115000"/>
              </a:lnSpc>
              <a:spcAft>
                <a:spcPts val="0"/>
              </a:spcAft>
              <a:buSzPct val="100000"/>
              <a:defRPr/>
            </a:pPr>
            <a:r>
              <a:rPr kumimoji="0" lang="en-US" sz="2100" b="1" i="0"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rPr>
              <a:t>“End date”</a:t>
            </a:r>
          </a:p>
          <a:p>
            <a:pPr marR="0" lvl="0" algn="l" defTabSz="228600" rtl="0" eaLnBrk="1" fontAlgn="auto" latinLnBrk="0" hangingPunct="1">
              <a:lnSpc>
                <a:spcPct val="115000"/>
              </a:lnSpc>
              <a:spcBef>
                <a:spcPts val="0"/>
              </a:spcBef>
              <a:spcAft>
                <a:spcPts val="0"/>
              </a:spcAft>
              <a:buClrTx/>
              <a:buSzPts val="1000"/>
              <a:tabLst/>
              <a:defRPr/>
            </a:pPr>
            <a:r>
              <a:rPr kumimoji="0" lang="en-US" sz="1600" b="0" i="1"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rPr>
              <a:t>Note: </a:t>
            </a:r>
          </a:p>
          <a:p>
            <a:pPr marL="285750" marR="0" lvl="0" indent="-285750" algn="l" defTabSz="228600" rtl="0" eaLnBrk="1" fontAlgn="auto" latinLnBrk="0" hangingPunct="1">
              <a:lnSpc>
                <a:spcPct val="115000"/>
              </a:lnSpc>
              <a:spcBef>
                <a:spcPts val="0"/>
              </a:spcBef>
              <a:spcAft>
                <a:spcPts val="0"/>
              </a:spcAft>
              <a:buClrTx/>
              <a:buSzPct val="100000"/>
              <a:buFont typeface="Arial" panose="020B0604020202020204" pitchFamily="34" charset="0"/>
              <a:buChar char="•"/>
              <a:tabLst/>
              <a:defRPr/>
            </a:pPr>
            <a:r>
              <a:rPr kumimoji="0" lang="en-US" sz="1600" b="0" i="1"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rPr>
              <a:t>While SOCs no longer must report prior credit to the VA, SCOs must evaluate prior credit, grant credit as appropriate, notify the student of the evaluation, and shorten the program certified accordingly.</a:t>
            </a:r>
          </a:p>
          <a:p>
            <a:pPr marL="285750" marR="0" lvl="0" indent="-285750" algn="l" defTabSz="228600" rtl="0" eaLnBrk="1" fontAlgn="auto" latinLnBrk="0" hangingPunct="1">
              <a:lnSpc>
                <a:spcPct val="115000"/>
              </a:lnSpc>
              <a:spcBef>
                <a:spcPts val="0"/>
              </a:spcBef>
              <a:spcAft>
                <a:spcPts val="0"/>
              </a:spcAft>
              <a:buClrTx/>
              <a:buSzPct val="100000"/>
              <a:buFont typeface="Arial" panose="020B0604020202020204" pitchFamily="34" charset="0"/>
              <a:buChar char="•"/>
              <a:tabLst/>
              <a:defRPr/>
            </a:pPr>
            <a:r>
              <a:rPr kumimoji="0" lang="en-US" sz="1600" b="0" i="1"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rPr>
              <a:t>Enrollments can not be submitted more than 6 months in advance.</a:t>
            </a:r>
          </a:p>
          <a:p>
            <a:pPr marL="285750" indent="-285750">
              <a:lnSpc>
                <a:spcPct val="115000"/>
              </a:lnSpc>
              <a:spcAft>
                <a:spcPts val="0"/>
              </a:spcAft>
              <a:buSzPct val="100000"/>
              <a:buFont typeface="Arial" panose="020B0604020202020204" pitchFamily="34" charset="0"/>
              <a:buChar char="•"/>
              <a:defRPr/>
            </a:pPr>
            <a:r>
              <a:rPr kumimoji="0" lang="en-US" sz="1600" b="0" i="1"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rPr>
              <a:t>If you have access to certify for more than one facility, you can see all the facilities in the “</a:t>
            </a:r>
            <a:r>
              <a:rPr kumimoji="0" lang="en-US" sz="1600" b="1" i="1"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rPr>
              <a:t>Training facility</a:t>
            </a:r>
            <a:r>
              <a:rPr kumimoji="0" lang="en-US" sz="1600" b="0" i="1"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rPr>
              <a:t>” drop-down and can select which one the student is attending.  </a:t>
            </a:r>
          </a:p>
          <a:p>
            <a:pPr marL="0"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a:effectLst/>
              <a:ea typeface="MS Mincho" panose="02020609040205080304" pitchFamily="49" charset="-128"/>
            </a:endParaRPr>
          </a:p>
        </p:txBody>
      </p:sp>
      <p:pic>
        <p:nvPicPr>
          <p:cNvPr id="3" name="Picture 2" descr="Add NCD Enrollment Information&#10;for Ashley Brown such as Training facility, Enrollment name, Begin date, and End date.&#10;">
            <a:extLst>
              <a:ext uri="{FF2B5EF4-FFF2-40B4-BE49-F238E27FC236}">
                <a16:creationId xmlns:a16="http://schemas.microsoft.com/office/drawing/2014/main" id="{2D436258-CE0A-36FE-5AB2-BCB0BEF39AB3}"/>
              </a:ext>
            </a:extLst>
          </p:cNvPr>
          <p:cNvPicPr>
            <a:picLocks noChangeAspect="1"/>
          </p:cNvPicPr>
          <p:nvPr/>
        </p:nvPicPr>
        <p:blipFill>
          <a:blip r:embed="rId3"/>
          <a:stretch>
            <a:fillRect/>
          </a:stretch>
        </p:blipFill>
        <p:spPr>
          <a:xfrm>
            <a:off x="7943254" y="1781441"/>
            <a:ext cx="4149725" cy="3814445"/>
          </a:xfrm>
          <a:prstGeom prst="rect">
            <a:avLst/>
          </a:prstGeom>
          <a:ln>
            <a:solidFill>
              <a:schemeClr val="tx1"/>
            </a:solidFill>
          </a:ln>
        </p:spPr>
      </p:pic>
      <p:sp>
        <p:nvSpPr>
          <p:cNvPr id="7" name="Rectangle 6">
            <a:extLst>
              <a:ext uri="{FF2B5EF4-FFF2-40B4-BE49-F238E27FC236}">
                <a16:creationId xmlns:a16="http://schemas.microsoft.com/office/drawing/2014/main" id="{B6442AC7-7913-1BD5-6FEE-1F9E2E61290F}"/>
              </a:ext>
              <a:ext uri="{C183D7F6-B498-43B3-948B-1728B52AA6E4}">
                <adec:decorative xmlns:adec="http://schemas.microsoft.com/office/drawing/2017/decorative" val="1"/>
              </a:ext>
            </a:extLst>
          </p:cNvPr>
          <p:cNvSpPr/>
          <p:nvPr/>
        </p:nvSpPr>
        <p:spPr>
          <a:xfrm>
            <a:off x="7943253" y="3761468"/>
            <a:ext cx="3028950" cy="48577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C02E1E02-5FCE-9C38-1768-A5697C150E8C}"/>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C7D7EB"/>
          </a:solidFill>
          <a:ln w="28575">
            <a:solidFill>
              <a:srgbClr val="C7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628759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CF8AC77-8039-3DC8-99E0-33FB8A3F6539}"/>
              </a:ext>
            </a:extLst>
          </p:cNvPr>
          <p:cNvSpPr txBox="1">
            <a:spLocks noGrp="1"/>
          </p:cNvSpPr>
          <p:nvPr>
            <p:ph type="title" idx="4294967295"/>
          </p:nvPr>
        </p:nvSpPr>
        <p:spPr>
          <a:xfrm>
            <a:off x="416061" y="241497"/>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rPr>
              <a:t>Add and Submit an Enrollment – Credits and tuition </a:t>
            </a: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52137"/>
            <a:ext cx="6829425" cy="4949273"/>
          </a:xfrm>
        </p:spPr>
        <p:txBody>
          <a:bodyPr/>
          <a:lstStyle/>
          <a:p>
            <a:pPr marL="457200" marR="0" lvl="0" indent="-457200">
              <a:lnSpc>
                <a:spcPct val="115000"/>
              </a:lnSpc>
              <a:spcBef>
                <a:spcPts val="0"/>
              </a:spcBef>
              <a:spcAft>
                <a:spcPts val="0"/>
              </a:spcAft>
              <a:buFont typeface="+mj-lt"/>
              <a:buAutoNum type="alphaLcParenR" startAt="2"/>
            </a:pPr>
            <a:r>
              <a:rPr lang="en-US">
                <a:effectLst/>
                <a:ea typeface="Times New Roman" panose="02020603050405020304" pitchFamily="18" charset="0"/>
              </a:rPr>
              <a:t>Input the student’s tuition information.</a:t>
            </a:r>
            <a:r>
              <a:rPr lang="en-US">
                <a:effectLst/>
                <a:ea typeface="MS Mincho" panose="02020609040205080304" pitchFamily="49" charset="-128"/>
              </a:rPr>
              <a:t> </a:t>
            </a:r>
          </a:p>
          <a:p>
            <a:pPr marL="571500" lvl="1" indent="-342900">
              <a:lnSpc>
                <a:spcPct val="115000"/>
              </a:lnSpc>
              <a:spcAft>
                <a:spcPts val="0"/>
              </a:spcAft>
            </a:pPr>
            <a:r>
              <a:rPr lang="en-US" b="1">
                <a:effectLst/>
                <a:ea typeface="MS Mincho" panose="02020609040205080304" pitchFamily="49" charset="-128"/>
              </a:rPr>
              <a:t>“Resident credits”– </a:t>
            </a:r>
            <a:r>
              <a:rPr lang="en-US">
                <a:effectLst/>
                <a:ea typeface="MS Mincho" panose="02020609040205080304" pitchFamily="49" charset="-128"/>
              </a:rPr>
              <a:t>The number of residential or classroom credits taken. This field is disabled if WEAMS indicates the school is online only.</a:t>
            </a:r>
          </a:p>
          <a:p>
            <a:pPr marL="571500" lvl="1" indent="-342900">
              <a:lnSpc>
                <a:spcPct val="115000"/>
              </a:lnSpc>
              <a:spcAft>
                <a:spcPts val="0"/>
              </a:spcAft>
            </a:pPr>
            <a:r>
              <a:rPr lang="en-US" b="1">
                <a:effectLst/>
                <a:ea typeface="MS Mincho" panose="02020609040205080304" pitchFamily="49" charset="-128"/>
              </a:rPr>
              <a:t>“Online credits” </a:t>
            </a:r>
            <a:r>
              <a:rPr lang="en-US">
                <a:effectLst/>
                <a:ea typeface="MS Mincho" panose="02020609040205080304" pitchFamily="49" charset="-128"/>
              </a:rPr>
              <a:t>– The number of distance (online or non-classroom) credits taken during the term.</a:t>
            </a:r>
          </a:p>
          <a:p>
            <a:pPr marL="571500" lvl="1" indent="-342900">
              <a:lnSpc>
                <a:spcPct val="115000"/>
              </a:lnSpc>
              <a:spcAft>
                <a:spcPts val="0"/>
              </a:spcAft>
            </a:pPr>
            <a:r>
              <a:rPr lang="en-US" b="1">
                <a:effectLst/>
                <a:ea typeface="MS Mincho" panose="02020609040205080304" pitchFamily="49" charset="-128"/>
              </a:rPr>
              <a:t>“Clock Hours” </a:t>
            </a:r>
            <a:r>
              <a:rPr lang="en-US">
                <a:effectLst/>
                <a:ea typeface="MS Mincho" panose="02020609040205080304" pitchFamily="49" charset="-128"/>
              </a:rPr>
              <a:t>– The number of clock hours taken per week and are typically found in NCD programs, internships, and externships.</a:t>
            </a:r>
          </a:p>
          <a:p>
            <a:pPr marL="571500" lvl="1" indent="-342900">
              <a:lnSpc>
                <a:spcPct val="115000"/>
              </a:lnSpc>
              <a:spcAft>
                <a:spcPts val="0"/>
              </a:spcAft>
            </a:pPr>
            <a:r>
              <a:rPr lang="en-US" b="1">
                <a:effectLst/>
                <a:ea typeface="MS Mincho" panose="02020609040205080304" pitchFamily="49" charset="-128"/>
              </a:rPr>
              <a:t>“Remedial/Deficiency” </a:t>
            </a:r>
            <a:r>
              <a:rPr lang="en-US">
                <a:effectLst/>
                <a:ea typeface="MS Mincho" panose="02020609040205080304" pitchFamily="49" charset="-128"/>
              </a:rPr>
              <a:t>– The number of remedial or deficiency credits taken during a term.</a:t>
            </a:r>
          </a:p>
          <a:p>
            <a:pPr marL="0" lvl="1" indent="0">
              <a:lnSpc>
                <a:spcPct val="115000"/>
              </a:lnSpc>
              <a:spcBef>
                <a:spcPts val="1200"/>
              </a:spcBef>
              <a:buNone/>
            </a:pPr>
            <a:r>
              <a:rPr kumimoji="0" lang="en-US" b="0" i="1" u="none" strike="noStrike" kern="1200" cap="none" spc="0" normalizeH="0" baseline="0" noProof="0">
                <a:ln>
                  <a:noFill/>
                </a:ln>
                <a:solidFill>
                  <a:srgbClr val="000000"/>
                </a:solidFill>
                <a:effectLst/>
                <a:uLnTx/>
                <a:uFillTx/>
                <a:ea typeface="MS Mincho" panose="02020609040205080304" pitchFamily="49" charset="-128"/>
              </a:rPr>
              <a:t>Note: A warning message will appear if users fail </a:t>
            </a:r>
            <a:r>
              <a:rPr lang="en-US" i="1">
                <a:solidFill>
                  <a:srgbClr val="000000"/>
                </a:solidFill>
                <a:ea typeface="MS Mincho" panose="02020609040205080304" pitchFamily="49" charset="-128"/>
              </a:rPr>
              <a:t>to enter at </a:t>
            </a:r>
            <a:r>
              <a:rPr kumimoji="0" lang="en-US" b="0" i="1" u="none" strike="noStrike" kern="1200" cap="none" spc="0" normalizeH="0" baseline="0" noProof="0">
                <a:ln>
                  <a:noFill/>
                </a:ln>
                <a:solidFill>
                  <a:srgbClr val="000000"/>
                </a:solidFill>
                <a:effectLst/>
                <a:uLnTx/>
                <a:uFillTx/>
                <a:ea typeface="MS Mincho" panose="02020609040205080304" pitchFamily="49" charset="-128"/>
              </a:rPr>
              <a:t>least one hour type with a value greater than zero.</a:t>
            </a:r>
            <a:endParaRPr lang="en-US" b="1" i="1" u="sng">
              <a:solidFill>
                <a:srgbClr val="00427A"/>
              </a:solidFill>
              <a:effectLst/>
              <a:ea typeface="Times New Roman" panose="02020603050405020304" pitchFamily="18" charset="0"/>
            </a:endParaRPr>
          </a:p>
          <a:p>
            <a:pPr lvl="1">
              <a:lnSpc>
                <a:spcPct val="115000"/>
              </a:lnSpc>
              <a:spcBef>
                <a:spcPts val="1200"/>
              </a:spcBef>
            </a:pPr>
            <a:endParaRPr lang="en-US" b="1" u="sng">
              <a:solidFill>
                <a:srgbClr val="00427A"/>
              </a:solidFill>
              <a:effectLst/>
              <a:ea typeface="Times New Roman" panose="02020603050405020304" pitchFamily="18" charset="0"/>
            </a:endParaRPr>
          </a:p>
          <a:p>
            <a:pPr lvl="1">
              <a:lnSpc>
                <a:spcPct val="115000"/>
              </a:lnSpc>
              <a:spcBef>
                <a:spcPts val="1200"/>
              </a:spcBef>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a:effectLst/>
              <a:ea typeface="MS Mincho" panose="02020609040205080304" pitchFamily="49" charset="-128"/>
            </a:endParaRPr>
          </a:p>
        </p:txBody>
      </p:sp>
      <p:pic>
        <p:nvPicPr>
          <p:cNvPr id="11" name="Picture 10" descr="Credits and Tuition listing Resident credits, Online credits, Clock hours, and Tution &amp; Fees amount.">
            <a:extLst>
              <a:ext uri="{FF2B5EF4-FFF2-40B4-BE49-F238E27FC236}">
                <a16:creationId xmlns:a16="http://schemas.microsoft.com/office/drawing/2014/main" id="{0ECB08A4-2E6F-BE2E-9CF3-DE7CA77ACA6D}"/>
              </a:ext>
            </a:extLst>
          </p:cNvPr>
          <p:cNvPicPr>
            <a:picLocks noChangeAspect="1"/>
          </p:cNvPicPr>
          <p:nvPr/>
        </p:nvPicPr>
        <p:blipFill>
          <a:blip r:embed="rId3"/>
          <a:stretch>
            <a:fillRect/>
          </a:stretch>
        </p:blipFill>
        <p:spPr>
          <a:xfrm>
            <a:off x="7360290" y="1963201"/>
            <a:ext cx="4699635" cy="3617595"/>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A95777CC-0C1F-3F58-A6BC-BF00029AB249}"/>
              </a:ext>
              <a:ext uri="{C183D7F6-B498-43B3-948B-1728B52AA6E4}">
                <adec:decorative xmlns:adec="http://schemas.microsoft.com/office/drawing/2017/decorative" val="1"/>
              </a:ext>
            </a:extLst>
          </p:cNvPr>
          <p:cNvSpPr/>
          <p:nvPr/>
        </p:nvSpPr>
        <p:spPr>
          <a:xfrm>
            <a:off x="7581328" y="2468084"/>
            <a:ext cx="3364865" cy="178054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Rectangle 1">
            <a:extLst>
              <a:ext uri="{FF2B5EF4-FFF2-40B4-BE49-F238E27FC236}">
                <a16:creationId xmlns:a16="http://schemas.microsoft.com/office/drawing/2014/main" id="{EB682937-F424-927A-6A94-C0FBE33F2EB4}"/>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C7D7EB"/>
          </a:solidFill>
          <a:ln w="28575">
            <a:solidFill>
              <a:srgbClr val="C7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8130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E9DF4C-9AD8-F45B-293C-7CC4A12F5931}"/>
              </a:ext>
            </a:extLst>
          </p:cNvPr>
          <p:cNvSpPr>
            <a:spLocks noGrp="1"/>
          </p:cNvSpPr>
          <p:nvPr>
            <p:ph type="title"/>
          </p:nvPr>
        </p:nvSpPr>
        <p:spPr>
          <a:xfrm>
            <a:off x="381002" y="1371601"/>
            <a:ext cx="3457573" cy="810399"/>
          </a:xfrm>
        </p:spPr>
        <p:txBody>
          <a:bodyPr/>
          <a:lstStyle/>
          <a:p>
            <a:r>
              <a:rPr lang="en-US"/>
              <a:t>Table of Contents</a:t>
            </a:r>
          </a:p>
        </p:txBody>
      </p:sp>
      <p:sp>
        <p:nvSpPr>
          <p:cNvPr id="2" name="Text Placeholder 1">
            <a:extLst>
              <a:ext uri="{FF2B5EF4-FFF2-40B4-BE49-F238E27FC236}">
                <a16:creationId xmlns:a16="http://schemas.microsoft.com/office/drawing/2014/main" id="{BB91F738-BDEF-823C-359C-79CE640F2EAA}"/>
              </a:ext>
            </a:extLst>
          </p:cNvPr>
          <p:cNvSpPr>
            <a:spLocks noGrp="1"/>
          </p:cNvSpPr>
          <p:nvPr>
            <p:ph type="body" sz="quarter" idx="14"/>
          </p:nvPr>
        </p:nvSpPr>
        <p:spPr>
          <a:xfrm>
            <a:off x="361688" y="1804956"/>
            <a:ext cx="3621833" cy="624386"/>
          </a:xfrm>
        </p:spPr>
        <p:txBody>
          <a:bodyPr/>
          <a:lstStyle/>
          <a:p>
            <a:r>
              <a:rPr lang="en-US" sz="2000"/>
              <a:t>School Certifying Official Enrollment Manager User Guide</a:t>
            </a:r>
          </a:p>
        </p:txBody>
      </p:sp>
      <p:sp>
        <p:nvSpPr>
          <p:cNvPr id="8" name="Rectangle 4">
            <a:extLst>
              <a:ext uri="{FF2B5EF4-FFF2-40B4-BE49-F238E27FC236}">
                <a16:creationId xmlns:a16="http://schemas.microsoft.com/office/drawing/2014/main" id="{C9A89F85-9CA4-E72F-207F-E12C8F59BFBE}"/>
              </a:ext>
            </a:extLst>
          </p:cNvPr>
          <p:cNvSpPr>
            <a:spLocks noChangeArrowheads="1"/>
          </p:cNvSpPr>
          <p:nvPr/>
        </p:nvSpPr>
        <p:spPr bwMode="auto">
          <a:xfrm>
            <a:off x="4226151" y="612851"/>
            <a:ext cx="4060599"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54000" algn="l"/>
                <a:tab pos="9137650" algn="r"/>
              </a:tabLst>
              <a:defRPr>
                <a:solidFill>
                  <a:schemeClr val="tx1"/>
                </a:solidFill>
                <a:latin typeface="Arial" panose="020B0604020202020204" pitchFamily="34" charset="0"/>
              </a:defRPr>
            </a:lvl1pPr>
            <a:lvl2pPr eaLnBrk="0" fontAlgn="base" hangingPunct="0">
              <a:spcBef>
                <a:spcPct val="0"/>
              </a:spcBef>
              <a:spcAft>
                <a:spcPct val="0"/>
              </a:spcAft>
              <a:tabLst>
                <a:tab pos="254000" algn="l"/>
                <a:tab pos="9137650" algn="r"/>
              </a:tabLst>
              <a:defRPr>
                <a:solidFill>
                  <a:schemeClr val="tx1"/>
                </a:solidFill>
                <a:latin typeface="Arial" panose="020B0604020202020204" pitchFamily="34" charset="0"/>
              </a:defRPr>
            </a:lvl2pPr>
            <a:lvl3pPr eaLnBrk="0" fontAlgn="base" hangingPunct="0">
              <a:spcBef>
                <a:spcPct val="0"/>
              </a:spcBef>
              <a:spcAft>
                <a:spcPct val="0"/>
              </a:spcAft>
              <a:tabLst>
                <a:tab pos="254000" algn="l"/>
                <a:tab pos="9137650" algn="r"/>
              </a:tabLst>
              <a:defRPr>
                <a:solidFill>
                  <a:schemeClr val="tx1"/>
                </a:solidFill>
                <a:latin typeface="Arial" panose="020B0604020202020204" pitchFamily="34" charset="0"/>
              </a:defRPr>
            </a:lvl3pPr>
            <a:lvl4pPr eaLnBrk="0" fontAlgn="base" hangingPunct="0">
              <a:spcBef>
                <a:spcPct val="0"/>
              </a:spcBef>
              <a:spcAft>
                <a:spcPct val="0"/>
              </a:spcAft>
              <a:tabLst>
                <a:tab pos="254000" algn="l"/>
                <a:tab pos="9137650" algn="r"/>
              </a:tabLst>
              <a:defRPr>
                <a:solidFill>
                  <a:schemeClr val="tx1"/>
                </a:solidFill>
                <a:latin typeface="Arial" panose="020B0604020202020204" pitchFamily="34" charset="0"/>
              </a:defRPr>
            </a:lvl4pPr>
            <a:lvl5pPr eaLnBrk="0" fontAlgn="base" hangingPunct="0">
              <a:spcBef>
                <a:spcPct val="0"/>
              </a:spcBef>
              <a:spcAft>
                <a:spcPct val="0"/>
              </a:spcAft>
              <a:tabLst>
                <a:tab pos="254000" algn="l"/>
                <a:tab pos="9137650" algn="r"/>
              </a:tabLst>
              <a:defRPr>
                <a:solidFill>
                  <a:schemeClr val="tx1"/>
                </a:solidFill>
                <a:latin typeface="Arial" panose="020B0604020202020204" pitchFamily="34" charset="0"/>
              </a:defRPr>
            </a:lvl5pPr>
            <a:lvl6pPr eaLnBrk="0" fontAlgn="base" hangingPunct="0">
              <a:spcBef>
                <a:spcPct val="0"/>
              </a:spcBef>
              <a:spcAft>
                <a:spcPct val="0"/>
              </a:spcAft>
              <a:tabLst>
                <a:tab pos="254000" algn="l"/>
                <a:tab pos="9137650" algn="r"/>
              </a:tabLst>
              <a:defRPr>
                <a:solidFill>
                  <a:schemeClr val="tx1"/>
                </a:solidFill>
                <a:latin typeface="Arial" panose="020B0604020202020204" pitchFamily="34" charset="0"/>
              </a:defRPr>
            </a:lvl6pPr>
            <a:lvl7pPr eaLnBrk="0" fontAlgn="base" hangingPunct="0">
              <a:spcBef>
                <a:spcPct val="0"/>
              </a:spcBef>
              <a:spcAft>
                <a:spcPct val="0"/>
              </a:spcAft>
              <a:tabLst>
                <a:tab pos="254000" algn="l"/>
                <a:tab pos="9137650" algn="r"/>
              </a:tabLst>
              <a:defRPr>
                <a:solidFill>
                  <a:schemeClr val="tx1"/>
                </a:solidFill>
                <a:latin typeface="Arial" panose="020B0604020202020204" pitchFamily="34" charset="0"/>
              </a:defRPr>
            </a:lvl7pPr>
            <a:lvl8pPr eaLnBrk="0" fontAlgn="base" hangingPunct="0">
              <a:spcBef>
                <a:spcPct val="0"/>
              </a:spcBef>
              <a:spcAft>
                <a:spcPct val="0"/>
              </a:spcAft>
              <a:tabLst>
                <a:tab pos="254000" algn="l"/>
                <a:tab pos="9137650" algn="r"/>
              </a:tabLst>
              <a:defRPr>
                <a:solidFill>
                  <a:schemeClr val="tx1"/>
                </a:solidFill>
                <a:latin typeface="Arial" panose="020B0604020202020204" pitchFamily="34" charset="0"/>
              </a:defRPr>
            </a:lvl8pPr>
            <a:lvl9pPr eaLnBrk="0" fontAlgn="base" hangingPunct="0">
              <a:spcBef>
                <a:spcPct val="0"/>
              </a:spcBef>
              <a:spcAft>
                <a:spcPct val="0"/>
              </a:spcAft>
              <a:tabLst>
                <a:tab pos="254000" algn="l"/>
                <a:tab pos="9137650" algn="r"/>
              </a:tabLst>
              <a:defRPr>
                <a:solidFill>
                  <a:schemeClr val="tx1"/>
                </a:solidFill>
                <a:latin typeface="Arial" panose="020B0604020202020204" pitchFamily="34" charset="0"/>
              </a:defRPr>
            </a:lvl9pPr>
          </a:lstStyle>
          <a:p>
            <a:pPr marL="0" marR="0" lvl="0" indent="0" defTabSz="914400" rtl="0" eaLnBrk="0" fontAlgn="base" latinLnBrk="0" hangingPunct="0">
              <a:spcBef>
                <a:spcPts val="0"/>
              </a:spcBef>
              <a:spcAft>
                <a:spcPct val="0"/>
              </a:spcAft>
              <a:buClrTx/>
              <a:buSzTx/>
              <a:buFontTx/>
              <a:buNone/>
              <a:tabLst>
                <a:tab pos="254000" algn="l"/>
                <a:tab pos="9137650" algn="r"/>
              </a:tabLst>
            </a:pPr>
            <a:r>
              <a:rPr kumimoji="0" lang="en-US" altLang="en-US" sz="1200" b="1"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hlinkClick r:id="rId3" action="ppaction://hlinksldjump"/>
              </a:rPr>
              <a:t>Overview</a:t>
            </a:r>
            <a:endParaRPr kumimoji="0" lang="en-US" altLang="en-US" sz="1200" b="1"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endParaRPr>
          </a:p>
          <a:p>
            <a:pPr marL="0" marR="0" lvl="0" indent="0" defTabSz="914400" rtl="0" eaLnBrk="0" fontAlgn="base" latinLnBrk="0" hangingPunct="0">
              <a:spcBef>
                <a:spcPts val="0"/>
              </a:spcBef>
              <a:spcAft>
                <a:spcPct val="0"/>
              </a:spcAft>
              <a:buClrTx/>
              <a:buSzTx/>
              <a:buFontTx/>
              <a:buNone/>
              <a:tabLst>
                <a:tab pos="254000" algn="l"/>
                <a:tab pos="9137650" algn="r"/>
              </a:tabLst>
            </a:pPr>
            <a:r>
              <a:rPr kumimoji="0" lang="en-US" altLang="en-US" sz="1200" b="1"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hlinkClick r:id="rId4" action="ppaction://hlinksldjump"/>
              </a:rPr>
              <a:t>Accessing Enrollment Manager </a:t>
            </a:r>
            <a:endParaRPr kumimoji="0" lang="en-US" altLang="en-US" sz="1200" b="1"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endParaRPr>
          </a:p>
          <a:p>
            <a:pPr lvl="1">
              <a:spcBef>
                <a:spcPts val="0"/>
              </a:spcBef>
            </a:pPr>
            <a:r>
              <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hlinkClick r:id="rId5" action="ppaction://hlinksldjump"/>
              </a:rPr>
              <a:t>Accessing the VA Education Platform</a:t>
            </a:r>
            <a:endPar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endParaRPr>
          </a:p>
          <a:p>
            <a:pPr lvl="1">
              <a:spcBef>
                <a:spcPts val="0"/>
              </a:spcBef>
            </a:pPr>
            <a:r>
              <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hlinkClick r:id="rId6" action="ppaction://hlinksldjump"/>
              </a:rPr>
              <a:t>Create an ID.me account</a:t>
            </a:r>
            <a:endPar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endParaRPr>
          </a:p>
          <a:p>
            <a:pPr lvl="1">
              <a:spcBef>
                <a:spcPts val="0"/>
              </a:spcBef>
            </a:pPr>
            <a:r>
              <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hlinkClick r:id="rId7" action="ppaction://hlinksldjump"/>
              </a:rPr>
              <a:t>Create a Login.gov account</a:t>
            </a:r>
            <a:endPar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endParaRPr>
          </a:p>
          <a:p>
            <a:pPr lvl="1">
              <a:spcBef>
                <a:spcPts val="0"/>
              </a:spcBef>
            </a:pPr>
            <a:r>
              <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hlinkClick r:id="rId8" action="ppaction://hlinksldjump"/>
              </a:rPr>
              <a:t>Sign in with ID.me</a:t>
            </a:r>
            <a:endPar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endParaRPr>
          </a:p>
          <a:p>
            <a:pPr lvl="1">
              <a:spcBef>
                <a:spcPts val="0"/>
              </a:spcBef>
            </a:pPr>
            <a:r>
              <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hlinkClick r:id="rId9" action="ppaction://hlinksldjump"/>
              </a:rPr>
              <a:t>Sign in with Login.gov</a:t>
            </a:r>
            <a:endPar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endParaRPr>
          </a:p>
          <a:p>
            <a:pPr marL="0" marR="0" lvl="0" indent="0" defTabSz="914400" rtl="0" eaLnBrk="0" fontAlgn="base" latinLnBrk="0" hangingPunct="0">
              <a:spcBef>
                <a:spcPts val="0"/>
              </a:spcBef>
              <a:spcAft>
                <a:spcPct val="0"/>
              </a:spcAft>
              <a:buClrTx/>
              <a:buSzTx/>
              <a:buFontTx/>
              <a:buNone/>
              <a:tabLst>
                <a:tab pos="254000" algn="l"/>
                <a:tab pos="9137650" algn="r"/>
              </a:tabLst>
            </a:pPr>
            <a:r>
              <a:rPr kumimoji="0" lang="en-US" altLang="en-US" sz="1200" b="1"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hlinkClick r:id="rId10" action="ppaction://hlinksldjump"/>
              </a:rPr>
              <a:t>Requesting First-Time Access</a:t>
            </a:r>
            <a:endParaRPr kumimoji="0" lang="en-US" altLang="en-US" sz="1200" b="1" u="none" strike="noStrike" cap="none" normalizeH="0" baseline="0">
              <a:ln>
                <a:noFill/>
              </a:ln>
              <a:solidFill>
                <a:schemeClr val="tx2"/>
              </a:solidFill>
              <a:effectLst/>
              <a:latin typeface="Calibri" panose="020F0502020204030204" pitchFamily="34" charset="0"/>
              <a:cs typeface="Calibri" panose="020F0502020204030204" pitchFamily="34" charset="0"/>
            </a:endParaRPr>
          </a:p>
          <a:p>
            <a:pPr lvl="1">
              <a:spcBef>
                <a:spcPts val="0"/>
              </a:spcBef>
            </a:pPr>
            <a:r>
              <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hlinkClick r:id="rId11" action="ppaction://hlinksldjump"/>
              </a:rPr>
              <a:t>SCO – Requesting First-Time Access</a:t>
            </a:r>
            <a:endPar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endParaRPr>
          </a:p>
          <a:p>
            <a:pPr lvl="1">
              <a:spcBef>
                <a:spcPts val="0"/>
              </a:spcBef>
            </a:pPr>
            <a:r>
              <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hlinkClick r:id="rId12" action="ppaction://hlinksldjump"/>
              </a:rPr>
              <a:t>Assistants and SCOs Read Only – Requesting First-Time Access</a:t>
            </a:r>
            <a:endParaRPr kumimoji="0" lang="en-US" altLang="en-US" sz="1200" u="none" strike="noStrike" cap="none" normalizeH="0" baseline="0">
              <a:ln>
                <a:noFill/>
              </a:ln>
              <a:solidFill>
                <a:schemeClr val="tx2"/>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spcBef>
                <a:spcPts val="0"/>
              </a:spcBef>
              <a:spcAft>
                <a:spcPct val="0"/>
              </a:spcAft>
              <a:buClrTx/>
              <a:buSzTx/>
              <a:buFontTx/>
              <a:buNone/>
              <a:tabLst>
                <a:tab pos="254000" algn="l"/>
                <a:tab pos="9137650" algn="r"/>
              </a:tabLst>
            </a:pPr>
            <a:r>
              <a:rPr kumimoji="0" lang="en-US" altLang="en-US" sz="1200" b="1"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hlinkClick r:id="rId13" action="ppaction://hlinksldjump"/>
              </a:rPr>
              <a:t>SCO – Approving, Denying, and Revoking Enrollment Manager Access</a:t>
            </a:r>
            <a:endParaRPr kumimoji="0" lang="en-US" altLang="en-US" sz="1200" b="1" u="none" strike="noStrike" cap="none" normalizeH="0" baseline="0">
              <a:ln>
                <a:noFill/>
              </a:ln>
              <a:solidFill>
                <a:schemeClr val="tx2"/>
              </a:solidFill>
              <a:effectLst/>
              <a:latin typeface="Calibri" panose="020F0502020204030204" pitchFamily="34" charset="0"/>
              <a:cs typeface="Calibri" panose="020F0502020204030204" pitchFamily="34" charset="0"/>
            </a:endParaRPr>
          </a:p>
          <a:p>
            <a:pPr lvl="1">
              <a:spcBef>
                <a:spcPts val="0"/>
              </a:spcBef>
            </a:pPr>
            <a:r>
              <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hlinkClick r:id="rId14" action="ppaction://hlinksldjump"/>
              </a:rPr>
              <a:t>Approving and Denying Access</a:t>
            </a:r>
            <a:endPar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endParaRPr>
          </a:p>
          <a:p>
            <a:pPr lvl="1">
              <a:spcBef>
                <a:spcPts val="0"/>
              </a:spcBef>
            </a:pPr>
            <a:r>
              <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hlinkClick r:id="rId15" action="ppaction://hlinksldjump"/>
              </a:rPr>
              <a:t>Revoking Access</a:t>
            </a:r>
            <a:endPar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endParaRPr>
          </a:p>
          <a:p>
            <a:pPr lvl="1">
              <a:spcBef>
                <a:spcPts val="0"/>
              </a:spcBef>
            </a:pPr>
            <a:r>
              <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hlinkClick r:id="rId16" action="ppaction://hlinksldjump"/>
              </a:rPr>
              <a:t>Assigning/Un</a:t>
            </a:r>
            <a:r>
              <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hlinkClick r:id="rId16" action="ppaction://hlinksldjump"/>
              </a:rPr>
              <a:t>assigning Facilities</a:t>
            </a:r>
            <a:endPar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endParaRPr>
          </a:p>
          <a:p>
            <a:pPr>
              <a:spcBef>
                <a:spcPts val="0"/>
              </a:spcBef>
            </a:pPr>
            <a:r>
              <a:rPr kumimoji="0" lang="en-US" altLang="en-US" sz="1200" b="1"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hlinkClick r:id="rId17" action="ppaction://hlinksldjump"/>
              </a:rPr>
              <a:t>Enrollment</a:t>
            </a:r>
            <a:r>
              <a:rPr lang="en-US" altLang="en-US" sz="1200" b="1">
                <a:solidFill>
                  <a:schemeClr val="tx2"/>
                </a:solidFill>
                <a:latin typeface="Calibri" panose="020F0502020204030204" pitchFamily="34" charset="0"/>
                <a:ea typeface="MS Mincho" panose="02020609040205080304" pitchFamily="49" charset="-128"/>
                <a:cs typeface="Calibri" panose="020F0502020204030204" pitchFamily="34" charset="0"/>
                <a:hlinkClick r:id="rId17" action="ppaction://hlinksldjump"/>
              </a:rPr>
              <a:t> Management Main Tabs</a:t>
            </a:r>
            <a:endParaRPr lang="en-US" altLang="en-US" sz="1200" b="1">
              <a:solidFill>
                <a:schemeClr val="tx2"/>
              </a:solidFill>
              <a:latin typeface="Calibri" panose="020F0502020204030204" pitchFamily="34" charset="0"/>
              <a:ea typeface="MS Mincho" panose="02020609040205080304" pitchFamily="49" charset="-128"/>
              <a:cs typeface="Calibri" panose="020F0502020204030204" pitchFamily="34" charset="0"/>
            </a:endParaRPr>
          </a:p>
          <a:p>
            <a:pPr lvl="1">
              <a:spcBef>
                <a:spcPts val="0"/>
              </a:spcBef>
            </a:pPr>
            <a:r>
              <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hlinkClick r:id="rId18" action="ppaction://hlinksldjump"/>
              </a:rPr>
              <a:t>Dashboard Tab</a:t>
            </a:r>
            <a:endPar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hlinkClick r:id="rId19" action="ppaction://hlinksldjump"/>
            </a:endParaRPr>
          </a:p>
          <a:p>
            <a:pPr lvl="1">
              <a:spcBef>
                <a:spcPts val="0"/>
              </a:spcBef>
            </a:pPr>
            <a:r>
              <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hlinkClick r:id="rId20" action="ppaction://hlinksldjump"/>
              </a:rPr>
              <a:t>Students Tab</a:t>
            </a:r>
            <a:endPar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hlinkClick r:id="rId19" action="ppaction://hlinksldjump"/>
            </a:endParaRPr>
          </a:p>
          <a:p>
            <a:pPr lvl="2">
              <a:spcBef>
                <a:spcPts val="0"/>
              </a:spcBef>
            </a:pPr>
            <a:r>
              <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hlinkClick r:id="rId21" action="ppaction://hlinksldjump"/>
              </a:rPr>
              <a:t>Finding a Student</a:t>
            </a:r>
            <a:endPar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endParaRPr>
          </a:p>
          <a:p>
            <a:pPr lvl="2">
              <a:spcBef>
                <a:spcPts val="0"/>
              </a:spcBef>
            </a:pPr>
            <a:r>
              <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hlinkClick r:id="rId19" action="ppaction://hlinksldjump"/>
              </a:rPr>
              <a:t>Adding a Student</a:t>
            </a:r>
          </a:p>
          <a:p>
            <a:pPr lvl="2">
              <a:spcBef>
                <a:spcPts val="0"/>
              </a:spcBef>
            </a:pPr>
            <a:r>
              <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hlinkClick r:id="rId19" action="ppaction://hlinksldjump"/>
              </a:rPr>
              <a:t>Student Profile</a:t>
            </a:r>
          </a:p>
          <a:p>
            <a:pPr lvl="3">
              <a:spcBef>
                <a:spcPts val="0"/>
              </a:spcBef>
            </a:pPr>
            <a:r>
              <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hlinkClick r:id="rId22" action="ppaction://hlinksldjump"/>
              </a:rPr>
              <a:t>Enrollments Tab</a:t>
            </a:r>
            <a:endPar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endParaRPr>
          </a:p>
          <a:p>
            <a:pPr lvl="3">
              <a:spcBef>
                <a:spcPts val="0"/>
              </a:spcBef>
            </a:pPr>
            <a:r>
              <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hlinkClick r:id="rId23" action="ppaction://hlinksldjump"/>
              </a:rPr>
              <a:t>Student Info Tab</a:t>
            </a:r>
            <a:endPar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endParaRPr>
          </a:p>
          <a:p>
            <a:pPr lvl="3">
              <a:spcBef>
                <a:spcPts val="0"/>
              </a:spcBef>
            </a:pPr>
            <a:r>
              <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hlinkClick r:id="rId24" action="ppaction://hlinksldjump"/>
              </a:rPr>
              <a:t>Programs Tab</a:t>
            </a:r>
            <a:endPar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endParaRPr>
          </a:p>
          <a:p>
            <a:pPr lvl="3">
              <a:spcBef>
                <a:spcPts val="0"/>
              </a:spcBef>
            </a:pPr>
            <a:r>
              <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hlinkClick r:id="rId25" action="ppaction://hlinksldjump"/>
              </a:rPr>
              <a:t>Benefits Tab</a:t>
            </a:r>
            <a:endPar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endParaRPr>
          </a:p>
          <a:p>
            <a:pPr lvl="3">
              <a:spcBef>
                <a:spcPts val="0"/>
              </a:spcBef>
            </a:pPr>
            <a:r>
              <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hlinkClick r:id="rId26" action="ppaction://hlinksldjump"/>
              </a:rPr>
              <a:t>Notes Tab</a:t>
            </a:r>
            <a:endPar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endParaRPr>
          </a:p>
          <a:p>
            <a:pPr lvl="3">
              <a:spcBef>
                <a:spcPts val="0"/>
              </a:spcBef>
            </a:pPr>
            <a:r>
              <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hlinkClick r:id="rId27" action="ppaction://hlinksldjump"/>
              </a:rPr>
              <a:t>History Tab</a:t>
            </a:r>
            <a:endPar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endParaRPr>
          </a:p>
          <a:p>
            <a:pPr lvl="1">
              <a:spcBef>
                <a:spcPts val="0"/>
              </a:spcBef>
            </a:pPr>
            <a:r>
              <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hlinkClick r:id="rId28" action="ppaction://hlinksldjump"/>
              </a:rPr>
              <a:t>Schools Tab</a:t>
            </a:r>
            <a:endPar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endParaRPr>
          </a:p>
          <a:p>
            <a:pPr lvl="1">
              <a:spcBef>
                <a:spcPts val="0"/>
              </a:spcBef>
            </a:pPr>
            <a:r>
              <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hlinkClick r:id="rId29" action="ppaction://hlinksldjump"/>
              </a:rPr>
              <a:t>Reports Tab</a:t>
            </a:r>
            <a:endPar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hlinkClick r:id="rId19" action="ppaction://hlinksldjump"/>
            </a:endParaRPr>
          </a:p>
        </p:txBody>
      </p:sp>
      <p:grpSp>
        <p:nvGrpSpPr>
          <p:cNvPr id="4" name="Group 3">
            <a:extLst>
              <a:ext uri="{FF2B5EF4-FFF2-40B4-BE49-F238E27FC236}">
                <a16:creationId xmlns:a16="http://schemas.microsoft.com/office/drawing/2014/main" id="{D6241ADC-11E2-5CD6-7877-3DC23A935EF2}"/>
              </a:ext>
              <a:ext uri="{C183D7F6-B498-43B3-948B-1728B52AA6E4}">
                <adec:decorative xmlns:adec="http://schemas.microsoft.com/office/drawing/2017/decorative" val="1"/>
              </a:ext>
            </a:extLst>
          </p:cNvPr>
          <p:cNvGrpSpPr/>
          <p:nvPr/>
        </p:nvGrpSpPr>
        <p:grpSpPr>
          <a:xfrm>
            <a:off x="8831461" y="2429342"/>
            <a:ext cx="3208139" cy="894867"/>
            <a:chOff x="4617718" y="811765"/>
            <a:chExt cx="4899505" cy="1147665"/>
          </a:xfrm>
        </p:grpSpPr>
        <p:sp>
          <p:nvSpPr>
            <p:cNvPr id="5" name="Rectangle 4">
              <a:extLst>
                <a:ext uri="{FF2B5EF4-FFF2-40B4-BE49-F238E27FC236}">
                  <a16:creationId xmlns:a16="http://schemas.microsoft.com/office/drawing/2014/main" id="{3715642F-A627-9598-18B2-83002BBEB2A3}"/>
                </a:ext>
              </a:extLst>
            </p:cNvPr>
            <p:cNvSpPr/>
            <p:nvPr/>
          </p:nvSpPr>
          <p:spPr>
            <a:xfrm>
              <a:off x="4771052" y="811765"/>
              <a:ext cx="4746171" cy="1147665"/>
            </a:xfrm>
            <a:prstGeom prst="rect">
              <a:avLst/>
            </a:prstGeom>
            <a:solidFill>
              <a:srgbClr val="4AA564">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Rectangle 5">
              <a:extLst>
                <a:ext uri="{FF2B5EF4-FFF2-40B4-BE49-F238E27FC236}">
                  <a16:creationId xmlns:a16="http://schemas.microsoft.com/office/drawing/2014/main" id="{A7073DB9-3557-0830-C4DD-0AF9BF0CEFF5}"/>
                </a:ext>
              </a:extLst>
            </p:cNvPr>
            <p:cNvSpPr/>
            <p:nvPr/>
          </p:nvSpPr>
          <p:spPr>
            <a:xfrm>
              <a:off x="4617718" y="849087"/>
              <a:ext cx="94240" cy="1073020"/>
            </a:xfrm>
            <a:prstGeom prst="rect">
              <a:avLst/>
            </a:prstGeom>
            <a:solidFill>
              <a:srgbClr val="64C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7" name="Group 6">
            <a:extLst>
              <a:ext uri="{FF2B5EF4-FFF2-40B4-BE49-F238E27FC236}">
                <a16:creationId xmlns:a16="http://schemas.microsoft.com/office/drawing/2014/main" id="{7CAF3168-E678-DD6C-68F1-2A2E825F04BD}"/>
              </a:ext>
              <a:ext uri="{C183D7F6-B498-43B3-948B-1728B52AA6E4}">
                <adec:decorative xmlns:adec="http://schemas.microsoft.com/office/drawing/2017/decorative" val="1"/>
              </a:ext>
            </a:extLst>
          </p:cNvPr>
          <p:cNvGrpSpPr/>
          <p:nvPr/>
        </p:nvGrpSpPr>
        <p:grpSpPr>
          <a:xfrm>
            <a:off x="8831461" y="619608"/>
            <a:ext cx="3208139" cy="894867"/>
            <a:chOff x="4617718" y="811765"/>
            <a:chExt cx="4899505" cy="1147665"/>
          </a:xfrm>
        </p:grpSpPr>
        <p:sp>
          <p:nvSpPr>
            <p:cNvPr id="9" name="Rectangle 8">
              <a:extLst>
                <a:ext uri="{FF2B5EF4-FFF2-40B4-BE49-F238E27FC236}">
                  <a16:creationId xmlns:a16="http://schemas.microsoft.com/office/drawing/2014/main" id="{F10BF42D-9A77-23BA-DD7A-E1960D103426}"/>
                </a:ext>
              </a:extLst>
            </p:cNvPr>
            <p:cNvSpPr/>
            <p:nvPr/>
          </p:nvSpPr>
          <p:spPr>
            <a:xfrm>
              <a:off x="4771052" y="811765"/>
              <a:ext cx="4746171" cy="1147665"/>
            </a:xfrm>
            <a:prstGeom prst="rect">
              <a:avLst/>
            </a:prstGeom>
            <a:solidFill>
              <a:schemeClr val="accent2">
                <a:lumMod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Rectangle 9">
              <a:extLst>
                <a:ext uri="{FF2B5EF4-FFF2-40B4-BE49-F238E27FC236}">
                  <a16:creationId xmlns:a16="http://schemas.microsoft.com/office/drawing/2014/main" id="{9DBB282F-6EBD-43B0-40B4-5B8FCE0C620F}"/>
                </a:ext>
              </a:extLst>
            </p:cNvPr>
            <p:cNvSpPr/>
            <p:nvPr/>
          </p:nvSpPr>
          <p:spPr>
            <a:xfrm>
              <a:off x="4617718" y="849087"/>
              <a:ext cx="94240" cy="1073020"/>
            </a:xfrm>
            <a:prstGeom prst="rect">
              <a:avLst/>
            </a:prstGeom>
            <a:solidFill>
              <a:srgbClr val="1A1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1" name="Group 10">
            <a:extLst>
              <a:ext uri="{FF2B5EF4-FFF2-40B4-BE49-F238E27FC236}">
                <a16:creationId xmlns:a16="http://schemas.microsoft.com/office/drawing/2014/main" id="{F755BBAE-16F6-BFFB-760E-A38DD6FF058A}"/>
              </a:ext>
              <a:ext uri="{C183D7F6-B498-43B3-948B-1728B52AA6E4}">
                <adec:decorative xmlns:adec="http://schemas.microsoft.com/office/drawing/2017/decorative" val="1"/>
              </a:ext>
            </a:extLst>
          </p:cNvPr>
          <p:cNvGrpSpPr/>
          <p:nvPr/>
        </p:nvGrpSpPr>
        <p:grpSpPr>
          <a:xfrm>
            <a:off x="8831461" y="1535677"/>
            <a:ext cx="3208139" cy="836664"/>
            <a:chOff x="4617718" y="811765"/>
            <a:chExt cx="4899505" cy="1147665"/>
          </a:xfrm>
        </p:grpSpPr>
        <p:sp>
          <p:nvSpPr>
            <p:cNvPr id="12" name="Rectangle 11">
              <a:extLst>
                <a:ext uri="{FF2B5EF4-FFF2-40B4-BE49-F238E27FC236}">
                  <a16:creationId xmlns:a16="http://schemas.microsoft.com/office/drawing/2014/main" id="{25DD3E8E-A0AD-E817-D77D-4641206C6AA0}"/>
                </a:ext>
              </a:extLst>
            </p:cNvPr>
            <p:cNvSpPr/>
            <p:nvPr/>
          </p:nvSpPr>
          <p:spPr>
            <a:xfrm>
              <a:off x="4771052" y="811765"/>
              <a:ext cx="4746171" cy="1147665"/>
            </a:xfrm>
            <a:prstGeom prst="rect">
              <a:avLst/>
            </a:prstGeom>
            <a:solidFill>
              <a:srgbClr val="C7D7EB">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Rectangle 12">
              <a:extLst>
                <a:ext uri="{FF2B5EF4-FFF2-40B4-BE49-F238E27FC236}">
                  <a16:creationId xmlns:a16="http://schemas.microsoft.com/office/drawing/2014/main" id="{CF2ED27F-5860-71EC-4A7B-118542117189}"/>
                </a:ext>
              </a:extLst>
            </p:cNvPr>
            <p:cNvSpPr/>
            <p:nvPr/>
          </p:nvSpPr>
          <p:spPr>
            <a:xfrm>
              <a:off x="4617718" y="849087"/>
              <a:ext cx="94240" cy="1073020"/>
            </a:xfrm>
            <a:prstGeom prst="rect">
              <a:avLst/>
            </a:prstGeom>
            <a:solidFill>
              <a:srgbClr val="C7D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4" name="Group 13">
            <a:extLst>
              <a:ext uri="{FF2B5EF4-FFF2-40B4-BE49-F238E27FC236}">
                <a16:creationId xmlns:a16="http://schemas.microsoft.com/office/drawing/2014/main" id="{F45B6AAF-EC28-7606-077D-AE02D3B89FB4}"/>
              </a:ext>
              <a:ext uri="{C183D7F6-B498-43B3-948B-1728B52AA6E4}">
                <adec:decorative xmlns:adec="http://schemas.microsoft.com/office/drawing/2017/decorative" val="1"/>
              </a:ext>
            </a:extLst>
          </p:cNvPr>
          <p:cNvGrpSpPr/>
          <p:nvPr/>
        </p:nvGrpSpPr>
        <p:grpSpPr>
          <a:xfrm>
            <a:off x="8831461" y="3346332"/>
            <a:ext cx="3208139" cy="1070810"/>
            <a:chOff x="4617718" y="811765"/>
            <a:chExt cx="4899505" cy="1330289"/>
          </a:xfrm>
        </p:grpSpPr>
        <p:sp>
          <p:nvSpPr>
            <p:cNvPr id="15" name="Rectangle 14">
              <a:extLst>
                <a:ext uri="{FF2B5EF4-FFF2-40B4-BE49-F238E27FC236}">
                  <a16:creationId xmlns:a16="http://schemas.microsoft.com/office/drawing/2014/main" id="{1F65D0D1-BA6A-D19A-9C79-0EF4FCE186D6}"/>
                </a:ext>
              </a:extLst>
            </p:cNvPr>
            <p:cNvSpPr/>
            <p:nvPr/>
          </p:nvSpPr>
          <p:spPr>
            <a:xfrm>
              <a:off x="4771052" y="811765"/>
              <a:ext cx="4746171" cy="1330289"/>
            </a:xfrm>
            <a:prstGeom prst="rect">
              <a:avLst/>
            </a:prstGeom>
            <a:solidFill>
              <a:schemeClr val="accent5">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Rectangle 15">
              <a:extLst>
                <a:ext uri="{FF2B5EF4-FFF2-40B4-BE49-F238E27FC236}">
                  <a16:creationId xmlns:a16="http://schemas.microsoft.com/office/drawing/2014/main" id="{F52B98DB-D07A-D4B6-7498-27CBCF09074A}"/>
                </a:ext>
              </a:extLst>
            </p:cNvPr>
            <p:cNvSpPr/>
            <p:nvPr/>
          </p:nvSpPr>
          <p:spPr>
            <a:xfrm>
              <a:off x="4617718" y="849087"/>
              <a:ext cx="94240" cy="12801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7" name="Rectangle 4">
            <a:extLst>
              <a:ext uri="{FF2B5EF4-FFF2-40B4-BE49-F238E27FC236}">
                <a16:creationId xmlns:a16="http://schemas.microsoft.com/office/drawing/2014/main" id="{D79A01BC-9438-A55C-F0DE-B7970AA7DC7A}"/>
              </a:ext>
            </a:extLst>
          </p:cNvPr>
          <p:cNvSpPr>
            <a:spLocks noChangeArrowheads="1"/>
          </p:cNvSpPr>
          <p:nvPr/>
        </p:nvSpPr>
        <p:spPr bwMode="auto">
          <a:xfrm>
            <a:off x="8446602" y="335852"/>
            <a:ext cx="3364396"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54000" algn="l"/>
                <a:tab pos="9137650" algn="r"/>
              </a:tabLst>
              <a:defRPr>
                <a:solidFill>
                  <a:schemeClr val="tx1"/>
                </a:solidFill>
                <a:latin typeface="Arial" panose="020B0604020202020204" pitchFamily="34" charset="0"/>
              </a:defRPr>
            </a:lvl1pPr>
            <a:lvl2pPr eaLnBrk="0" fontAlgn="base" hangingPunct="0">
              <a:spcBef>
                <a:spcPct val="0"/>
              </a:spcBef>
              <a:spcAft>
                <a:spcPct val="0"/>
              </a:spcAft>
              <a:tabLst>
                <a:tab pos="254000" algn="l"/>
                <a:tab pos="9137650" algn="r"/>
              </a:tabLst>
              <a:defRPr>
                <a:solidFill>
                  <a:schemeClr val="tx1"/>
                </a:solidFill>
                <a:latin typeface="Arial" panose="020B0604020202020204" pitchFamily="34" charset="0"/>
              </a:defRPr>
            </a:lvl2pPr>
            <a:lvl3pPr eaLnBrk="0" fontAlgn="base" hangingPunct="0">
              <a:spcBef>
                <a:spcPct val="0"/>
              </a:spcBef>
              <a:spcAft>
                <a:spcPct val="0"/>
              </a:spcAft>
              <a:tabLst>
                <a:tab pos="254000" algn="l"/>
                <a:tab pos="9137650" algn="r"/>
              </a:tabLst>
              <a:defRPr>
                <a:solidFill>
                  <a:schemeClr val="tx1"/>
                </a:solidFill>
                <a:latin typeface="Arial" panose="020B0604020202020204" pitchFamily="34" charset="0"/>
              </a:defRPr>
            </a:lvl3pPr>
            <a:lvl4pPr eaLnBrk="0" fontAlgn="base" hangingPunct="0">
              <a:spcBef>
                <a:spcPct val="0"/>
              </a:spcBef>
              <a:spcAft>
                <a:spcPct val="0"/>
              </a:spcAft>
              <a:tabLst>
                <a:tab pos="254000" algn="l"/>
                <a:tab pos="9137650" algn="r"/>
              </a:tabLst>
              <a:defRPr>
                <a:solidFill>
                  <a:schemeClr val="tx1"/>
                </a:solidFill>
                <a:latin typeface="Arial" panose="020B0604020202020204" pitchFamily="34" charset="0"/>
              </a:defRPr>
            </a:lvl4pPr>
            <a:lvl5pPr eaLnBrk="0" fontAlgn="base" hangingPunct="0">
              <a:spcBef>
                <a:spcPct val="0"/>
              </a:spcBef>
              <a:spcAft>
                <a:spcPct val="0"/>
              </a:spcAft>
              <a:tabLst>
                <a:tab pos="254000" algn="l"/>
                <a:tab pos="9137650" algn="r"/>
              </a:tabLst>
              <a:defRPr>
                <a:solidFill>
                  <a:schemeClr val="tx1"/>
                </a:solidFill>
                <a:latin typeface="Arial" panose="020B0604020202020204" pitchFamily="34" charset="0"/>
              </a:defRPr>
            </a:lvl5pPr>
            <a:lvl6pPr eaLnBrk="0" fontAlgn="base" hangingPunct="0">
              <a:spcBef>
                <a:spcPct val="0"/>
              </a:spcBef>
              <a:spcAft>
                <a:spcPct val="0"/>
              </a:spcAft>
              <a:tabLst>
                <a:tab pos="254000" algn="l"/>
                <a:tab pos="9137650" algn="r"/>
              </a:tabLst>
              <a:defRPr>
                <a:solidFill>
                  <a:schemeClr val="tx1"/>
                </a:solidFill>
                <a:latin typeface="Arial" panose="020B0604020202020204" pitchFamily="34" charset="0"/>
              </a:defRPr>
            </a:lvl6pPr>
            <a:lvl7pPr eaLnBrk="0" fontAlgn="base" hangingPunct="0">
              <a:spcBef>
                <a:spcPct val="0"/>
              </a:spcBef>
              <a:spcAft>
                <a:spcPct val="0"/>
              </a:spcAft>
              <a:tabLst>
                <a:tab pos="254000" algn="l"/>
                <a:tab pos="9137650" algn="r"/>
              </a:tabLst>
              <a:defRPr>
                <a:solidFill>
                  <a:schemeClr val="tx1"/>
                </a:solidFill>
                <a:latin typeface="Arial" panose="020B0604020202020204" pitchFamily="34" charset="0"/>
              </a:defRPr>
            </a:lvl7pPr>
            <a:lvl8pPr eaLnBrk="0" fontAlgn="base" hangingPunct="0">
              <a:spcBef>
                <a:spcPct val="0"/>
              </a:spcBef>
              <a:spcAft>
                <a:spcPct val="0"/>
              </a:spcAft>
              <a:tabLst>
                <a:tab pos="254000" algn="l"/>
                <a:tab pos="9137650" algn="r"/>
              </a:tabLst>
              <a:defRPr>
                <a:solidFill>
                  <a:schemeClr val="tx1"/>
                </a:solidFill>
                <a:latin typeface="Arial" panose="020B0604020202020204" pitchFamily="34" charset="0"/>
              </a:defRPr>
            </a:lvl8pPr>
            <a:lvl9pPr eaLnBrk="0" fontAlgn="base" hangingPunct="0">
              <a:spcBef>
                <a:spcPct val="0"/>
              </a:spcBef>
              <a:spcAft>
                <a:spcPct val="0"/>
              </a:spcAft>
              <a:tabLst>
                <a:tab pos="254000" algn="l"/>
                <a:tab pos="9137650" algn="r"/>
              </a:tabLst>
              <a:defRPr>
                <a:solidFill>
                  <a:schemeClr val="tx1"/>
                </a:solidFill>
                <a:latin typeface="Arial" panose="020B0604020202020204" pitchFamily="34" charset="0"/>
              </a:defRPr>
            </a:lvl9pPr>
          </a:lstStyle>
          <a:p>
            <a:pPr marL="0" marR="0" lvl="0" indent="0" defTabSz="914400" rtl="0" eaLnBrk="0" fontAlgn="base" latinLnBrk="0" hangingPunct="0">
              <a:spcBef>
                <a:spcPts val="0"/>
              </a:spcBef>
              <a:spcAft>
                <a:spcPct val="0"/>
              </a:spcAft>
              <a:buClrTx/>
              <a:buSzTx/>
              <a:buFontTx/>
              <a:buNone/>
              <a:tabLst>
                <a:tab pos="254000" algn="l"/>
                <a:tab pos="9137650" algn="r"/>
              </a:tabLst>
            </a:pPr>
            <a:r>
              <a:rPr kumimoji="0" lang="en-US" altLang="en-US" sz="1200" b="1"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hlinkClick r:id="rId19" action="ppaction://hlinksldjump"/>
              </a:rPr>
              <a:t>Certifications by Facility Type</a:t>
            </a:r>
            <a:endParaRPr kumimoji="0" lang="en-US" altLang="en-US" sz="1200" b="1" u="none" strike="noStrike" cap="none" normalizeH="0" baseline="0">
              <a:ln>
                <a:noFill/>
              </a:ln>
              <a:solidFill>
                <a:schemeClr val="tx2"/>
              </a:solidFill>
              <a:effectLst/>
              <a:latin typeface="Calibri" panose="020F0502020204030204" pitchFamily="34" charset="0"/>
              <a:cs typeface="Calibri" panose="020F0502020204030204" pitchFamily="34" charset="0"/>
            </a:endParaRPr>
          </a:p>
          <a:p>
            <a:pPr lvl="1">
              <a:spcBef>
                <a:spcPts val="0"/>
              </a:spcBef>
            </a:pPr>
            <a:r>
              <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hlinkClick r:id="rId30" action="ppaction://hlinksldjump"/>
              </a:rPr>
              <a:t>Institution of Higher Learning</a:t>
            </a:r>
            <a:endPar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endParaRPr>
          </a:p>
          <a:p>
            <a:pPr lvl="2">
              <a:spcBef>
                <a:spcPts val="0"/>
              </a:spcBef>
            </a:pPr>
            <a:r>
              <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hlinkClick r:id="rId31" action="ppaction://hlinksldjump"/>
              </a:rPr>
              <a:t>Add a Preset Enrollment</a:t>
            </a:r>
            <a:endPar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endParaRPr>
          </a:p>
          <a:p>
            <a:pPr lvl="2">
              <a:spcBef>
                <a:spcPts val="0"/>
              </a:spcBef>
            </a:pPr>
            <a:r>
              <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hlinkClick r:id="rId32" action="ppaction://hlinksldjump"/>
              </a:rPr>
              <a:t>Edit a Preset Enrollment</a:t>
            </a:r>
            <a:endPar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endParaRPr>
          </a:p>
          <a:p>
            <a:pPr lvl="2">
              <a:spcBef>
                <a:spcPts val="0"/>
              </a:spcBef>
            </a:pPr>
            <a:r>
              <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hlinkClick r:id="rId33" action="ppaction://hlinksldjump"/>
              </a:rPr>
              <a:t>Add and Submit an Enrollment</a:t>
            </a:r>
            <a:endPar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endParaRPr>
          </a:p>
          <a:p>
            <a:pPr lvl="2">
              <a:spcBef>
                <a:spcPts val="0"/>
              </a:spcBef>
            </a:pPr>
            <a:r>
              <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hlinkClick r:id="rId34" action="ppaction://hlinksldjump"/>
              </a:rPr>
              <a:t>Amend an Enrollment</a:t>
            </a:r>
            <a:endPar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endParaRPr>
          </a:p>
          <a:p>
            <a:pPr lvl="1">
              <a:spcBef>
                <a:spcPts val="0"/>
              </a:spcBef>
            </a:pPr>
            <a:r>
              <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hlinkClick r:id="rId35" action="ppaction://hlinksldjump"/>
              </a:rPr>
              <a:t>Non-College Degree</a:t>
            </a:r>
            <a:endPar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endParaRPr>
          </a:p>
          <a:p>
            <a:pPr lvl="2">
              <a:spcBef>
                <a:spcPts val="0"/>
              </a:spcBef>
            </a:pPr>
            <a:r>
              <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hlinkClick r:id="rId36" action="ppaction://hlinksldjump"/>
              </a:rPr>
              <a:t>Add a Preset Enrollment</a:t>
            </a:r>
            <a:endPar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endParaRPr>
          </a:p>
          <a:p>
            <a:pPr lvl="2">
              <a:spcBef>
                <a:spcPts val="0"/>
              </a:spcBef>
            </a:pPr>
            <a:r>
              <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hlinkClick r:id="rId37" action="ppaction://hlinksldjump"/>
              </a:rPr>
              <a:t>Edit a Preset Enrollment</a:t>
            </a:r>
            <a:endPar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endParaRPr>
          </a:p>
          <a:p>
            <a:pPr lvl="2">
              <a:spcBef>
                <a:spcPts val="0"/>
              </a:spcBef>
            </a:pPr>
            <a:r>
              <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hlinkClick r:id="rId38" action="ppaction://hlinksldjump"/>
              </a:rPr>
              <a:t>Add and Submit an Enrollment</a:t>
            </a:r>
            <a:endPar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endParaRPr>
          </a:p>
          <a:p>
            <a:pPr lvl="2">
              <a:spcBef>
                <a:spcPts val="0"/>
              </a:spcBef>
            </a:pPr>
            <a:r>
              <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hlinkClick r:id="rId39" action="ppaction://hlinksldjump"/>
              </a:rPr>
              <a:t>Amend an Enrollment</a:t>
            </a:r>
            <a:endPar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endParaRPr>
          </a:p>
          <a:p>
            <a:pPr lvl="1">
              <a:spcBef>
                <a:spcPts val="0"/>
              </a:spcBef>
            </a:pPr>
            <a:r>
              <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hlinkClick r:id="rId40" action="ppaction://hlinksldjump"/>
              </a:rPr>
              <a:t>On-the-Job Training / Apprenticeship</a:t>
            </a:r>
            <a:endPar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endParaRPr>
          </a:p>
          <a:p>
            <a:pPr lvl="2">
              <a:spcBef>
                <a:spcPts val="0"/>
              </a:spcBef>
            </a:pPr>
            <a:r>
              <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hlinkClick r:id="rId41" action="ppaction://hlinksldjump"/>
              </a:rPr>
              <a:t>Add and Submit an Enrollment</a:t>
            </a:r>
            <a:endPar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endParaRPr>
          </a:p>
          <a:p>
            <a:pPr lvl="2">
              <a:spcBef>
                <a:spcPts val="0"/>
              </a:spcBef>
            </a:pPr>
            <a:r>
              <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hlinkClick r:id="rId42" action="ppaction://hlinksldjump"/>
              </a:rPr>
              <a:t>Amend an Enrollment</a:t>
            </a:r>
            <a:r>
              <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hlinkClick r:id="rId42" action="ppaction://hlinksldjump"/>
              </a:rPr>
              <a:t> </a:t>
            </a:r>
            <a:endPar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endParaRPr>
          </a:p>
          <a:p>
            <a:pPr lvl="2">
              <a:spcBef>
                <a:spcPts val="0"/>
              </a:spcBef>
            </a:pPr>
            <a:r>
              <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hlinkClick r:id="rId43" action="ppaction://hlinksldjump"/>
              </a:rPr>
              <a:t>Add a Monthly Certification</a:t>
            </a:r>
            <a:endPar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endParaRPr>
          </a:p>
          <a:p>
            <a:pPr lvl="2">
              <a:spcBef>
                <a:spcPts val="0"/>
              </a:spcBef>
            </a:pPr>
            <a:r>
              <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hlinkClick r:id="rId44" action="ppaction://hlinksldjump"/>
              </a:rPr>
              <a:t>Terminate an Enrollment</a:t>
            </a:r>
            <a:endPar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endParaRPr>
          </a:p>
          <a:p>
            <a:pPr lvl="1">
              <a:spcBef>
                <a:spcPts val="0"/>
              </a:spcBef>
            </a:pPr>
            <a:r>
              <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hlinkClick r:id="rId45" action="ppaction://hlinksldjump"/>
              </a:rPr>
              <a:t>Flight</a:t>
            </a:r>
            <a:endPar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endParaRPr>
          </a:p>
          <a:p>
            <a:pPr lvl="2">
              <a:spcBef>
                <a:spcPts val="0"/>
              </a:spcBef>
            </a:pPr>
            <a:r>
              <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hlinkClick r:id="rId46" action="ppaction://hlinksldjump"/>
              </a:rPr>
              <a:t>Create Flight Instructions</a:t>
            </a:r>
            <a:endPar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endParaRPr>
          </a:p>
          <a:p>
            <a:pPr lvl="2">
              <a:spcBef>
                <a:spcPts val="0"/>
              </a:spcBef>
            </a:pPr>
            <a:r>
              <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hlinkClick r:id="rId47" action="ppaction://hlinksldjump"/>
              </a:rPr>
              <a:t>Add and Submit an Enrollment</a:t>
            </a:r>
            <a:endPar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hlinkClick r:id="rId42" action="ppaction://hlinksldjump"/>
            </a:endParaRPr>
          </a:p>
          <a:p>
            <a:pPr lvl="2">
              <a:spcBef>
                <a:spcPts val="0"/>
              </a:spcBef>
            </a:pPr>
            <a:r>
              <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hlinkClick r:id="rId48" action="ppaction://hlinksldjump"/>
              </a:rPr>
              <a:t>Amend an Enrollment</a:t>
            </a:r>
            <a:r>
              <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hlinkClick r:id="rId48" action="ppaction://hlinksldjump"/>
              </a:rPr>
              <a:t> </a:t>
            </a:r>
            <a:endPar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endParaRPr>
          </a:p>
          <a:p>
            <a:pPr lvl="2">
              <a:spcBef>
                <a:spcPts val="0"/>
              </a:spcBef>
            </a:pPr>
            <a:r>
              <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hlinkClick r:id="rId49" action="ppaction://hlinksldjump"/>
              </a:rPr>
              <a:t>Add a Monthly Certification</a:t>
            </a:r>
            <a:endPar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endParaRPr>
          </a:p>
          <a:p>
            <a:pPr lvl="2">
              <a:spcBef>
                <a:spcPts val="0"/>
              </a:spcBef>
            </a:pPr>
            <a:r>
              <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hlinkClick r:id="rId50" action="ppaction://hlinksldjump"/>
              </a:rPr>
              <a:t>End an Enrollment</a:t>
            </a:r>
            <a:endParaRPr lang="en-US" altLang="en-US" sz="1200">
              <a:solidFill>
                <a:schemeClr val="tx2"/>
              </a:solidFill>
              <a:latin typeface="Calibri" panose="020F0502020204030204" pitchFamily="34" charset="0"/>
              <a:ea typeface="MS Mincho" panose="02020609040205080304" pitchFamily="49" charset="-128"/>
              <a:cs typeface="Calibri" panose="020F0502020204030204" pitchFamily="34" charset="0"/>
            </a:endParaRPr>
          </a:p>
          <a:p>
            <a:pPr marL="0" marR="0" lvl="0" indent="0" defTabSz="914400" rtl="0" eaLnBrk="0" fontAlgn="base" latinLnBrk="0" hangingPunct="0">
              <a:spcBef>
                <a:spcPts val="0"/>
              </a:spcBef>
              <a:spcAft>
                <a:spcPct val="0"/>
              </a:spcAft>
              <a:buClrTx/>
              <a:buSzTx/>
              <a:buFontTx/>
              <a:buNone/>
              <a:tabLst>
                <a:tab pos="254000" algn="l"/>
                <a:tab pos="9137650" algn="r"/>
              </a:tabLst>
            </a:pPr>
            <a:r>
              <a:rPr kumimoji="0" lang="en-US" altLang="en-US" sz="1200" b="1"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hlinkClick r:id="rId51" action="ppaction://hlinksldjump"/>
              </a:rPr>
              <a:t>Helpful Resources </a:t>
            </a:r>
            <a:endParaRPr kumimoji="0" lang="en-US" altLang="en-US" sz="1200" b="1" u="none" strike="noStrike" cap="none" normalizeH="0" baseline="0">
              <a:ln>
                <a:noFill/>
              </a:ln>
              <a:solidFill>
                <a:schemeClr val="tx2"/>
              </a:solidFill>
              <a:effectLst/>
              <a:latin typeface="Calibri" panose="020F0502020204030204" pitchFamily="34" charset="0"/>
              <a:cs typeface="Calibri" panose="020F0502020204030204" pitchFamily="34" charset="0"/>
            </a:endParaRPr>
          </a:p>
          <a:p>
            <a:pPr lvl="1">
              <a:spcBef>
                <a:spcPts val="0"/>
              </a:spcBef>
            </a:pPr>
            <a:r>
              <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hlinkClick r:id="rId52" action="ppaction://hlinksldjump"/>
              </a:rPr>
              <a:t>Billie, The GI Bill Chatbot</a:t>
            </a:r>
            <a:endParaRPr kumimoji="0" lang="en-US" altLang="en-US" sz="1200" u="none" strike="noStrike" cap="none" normalizeH="0" baseline="0">
              <a:ln>
                <a:noFill/>
              </a:ln>
              <a:solidFill>
                <a:schemeClr val="tx2"/>
              </a:solidFill>
              <a:effectLst/>
              <a:latin typeface="Calibri" panose="020F0502020204030204" pitchFamily="34" charset="0"/>
              <a:cs typeface="Calibri" panose="020F0502020204030204" pitchFamily="34" charset="0"/>
            </a:endParaRPr>
          </a:p>
          <a:p>
            <a:pPr lvl="1">
              <a:spcBef>
                <a:spcPts val="0"/>
              </a:spcBef>
            </a:pPr>
            <a:r>
              <a:rPr kumimoji="0" lang="en-US" altLang="en-US" sz="1200" u="none" strike="noStrike" cap="none" normalizeH="0" baseline="0">
                <a:ln>
                  <a:noFill/>
                </a:ln>
                <a:solidFill>
                  <a:schemeClr val="tx2"/>
                </a:solidFill>
                <a:effectLst/>
                <a:latin typeface="Calibri" panose="020F0502020204030204" pitchFamily="34" charset="0"/>
                <a:ea typeface="MS Mincho" panose="02020609040205080304" pitchFamily="49" charset="-128"/>
                <a:cs typeface="Calibri" panose="020F0502020204030204" pitchFamily="34" charset="0"/>
                <a:hlinkClick r:id="rId53" action="ppaction://hlinksldjump"/>
              </a:rPr>
              <a:t>Additional Resources</a:t>
            </a:r>
            <a:endParaRPr kumimoji="0" lang="en-US" altLang="en-US" sz="1200" u="none" strike="noStrike" cap="none" normalizeH="0" baseline="0">
              <a:ln>
                <a:noFill/>
              </a:ln>
              <a:solidFill>
                <a:schemeClr val="tx2"/>
              </a:solidFill>
              <a:effectLst/>
              <a:latin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546776E9-F59B-0D21-9AE7-7EF61FE7D5E5}"/>
              </a:ext>
              <a:ext uri="{C183D7F6-B498-43B3-948B-1728B52AA6E4}">
                <adec:decorative xmlns:adec="http://schemas.microsoft.com/office/drawing/2017/decorative" val="1"/>
              </a:ext>
            </a:extLst>
          </p:cNvPr>
          <p:cNvCxnSpPr/>
          <p:nvPr/>
        </p:nvCxnSpPr>
        <p:spPr>
          <a:xfrm>
            <a:off x="8308019" y="284877"/>
            <a:ext cx="0" cy="6288245"/>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2" name="Table 22">
            <a:extLst>
              <a:ext uri="{FF2B5EF4-FFF2-40B4-BE49-F238E27FC236}">
                <a16:creationId xmlns:a16="http://schemas.microsoft.com/office/drawing/2014/main" id="{9A1A1145-99B3-8B48-6061-E75361084805}"/>
              </a:ext>
            </a:extLst>
          </p:cNvPr>
          <p:cNvGraphicFramePr>
            <a:graphicFrameLocks noGrp="1"/>
          </p:cNvGraphicFramePr>
          <p:nvPr>
            <p:extLst>
              <p:ext uri="{D42A27DB-BD31-4B8C-83A1-F6EECF244321}">
                <p14:modId xmlns:p14="http://schemas.microsoft.com/office/powerpoint/2010/main" val="3101335787"/>
              </p:ext>
            </p:extLst>
          </p:nvPr>
        </p:nvGraphicFramePr>
        <p:xfrm>
          <a:off x="210874" y="2383340"/>
          <a:ext cx="3596148" cy="370840"/>
        </p:xfrm>
        <a:graphic>
          <a:graphicData uri="http://schemas.openxmlformats.org/drawingml/2006/table">
            <a:tbl>
              <a:tblPr firstRow="1" bandRow="1">
                <a:tableStyleId>{5C22544A-7EE6-4342-B048-85BDC9FD1C3A}</a:tableStyleId>
              </a:tblPr>
              <a:tblGrid>
                <a:gridCol w="3596148">
                  <a:extLst>
                    <a:ext uri="{9D8B030D-6E8A-4147-A177-3AD203B41FA5}">
                      <a16:colId xmlns:a16="http://schemas.microsoft.com/office/drawing/2014/main" val="3894821472"/>
                    </a:ext>
                  </a:extLst>
                </a:gridCol>
              </a:tblGrid>
              <a:tr h="370840">
                <a:tc>
                  <a:txBody>
                    <a:bodyPr/>
                    <a:lstStyle/>
                    <a:p>
                      <a:pPr algn="ctr"/>
                      <a:r>
                        <a:rPr lang="en-US" sz="1200" dirty="0">
                          <a:latin typeface="Calibri" panose="020F0502020204030204" pitchFamily="34" charset="0"/>
                          <a:cs typeface="Calibri" panose="020F0502020204030204" pitchFamily="34" charset="0"/>
                        </a:rPr>
                        <a:t>Version History</a:t>
                      </a:r>
                    </a:p>
                  </a:txBody>
                  <a:tcPr anchor="ctr"/>
                </a:tc>
                <a:extLst>
                  <a:ext uri="{0D108BD9-81ED-4DB2-BD59-A6C34878D82A}">
                    <a16:rowId xmlns:a16="http://schemas.microsoft.com/office/drawing/2014/main" val="2950492488"/>
                  </a:ext>
                </a:extLst>
              </a:tr>
            </a:tbl>
          </a:graphicData>
        </a:graphic>
      </p:graphicFrame>
      <p:graphicFrame>
        <p:nvGraphicFramePr>
          <p:cNvPr id="21" name="Table 21">
            <a:extLst>
              <a:ext uri="{FF2B5EF4-FFF2-40B4-BE49-F238E27FC236}">
                <a16:creationId xmlns:a16="http://schemas.microsoft.com/office/drawing/2014/main" id="{7DBB0C76-B847-7732-3360-B0D569C707CD}"/>
              </a:ext>
            </a:extLst>
          </p:cNvPr>
          <p:cNvGraphicFramePr>
            <a:graphicFrameLocks noGrp="1"/>
          </p:cNvGraphicFramePr>
          <p:nvPr>
            <p:extLst>
              <p:ext uri="{D42A27DB-BD31-4B8C-83A1-F6EECF244321}">
                <p14:modId xmlns:p14="http://schemas.microsoft.com/office/powerpoint/2010/main" val="3664908232"/>
              </p:ext>
            </p:extLst>
          </p:nvPr>
        </p:nvGraphicFramePr>
        <p:xfrm>
          <a:off x="210873" y="2754180"/>
          <a:ext cx="3596149" cy="3650941"/>
        </p:xfrm>
        <a:graphic>
          <a:graphicData uri="http://schemas.openxmlformats.org/drawingml/2006/table">
            <a:tbl>
              <a:tblPr firstRow="1" bandRow="1">
                <a:tableStyleId>{0505E3EF-67EA-436B-97B2-0124C06EBD24}</a:tableStyleId>
              </a:tblPr>
              <a:tblGrid>
                <a:gridCol w="721282">
                  <a:extLst>
                    <a:ext uri="{9D8B030D-6E8A-4147-A177-3AD203B41FA5}">
                      <a16:colId xmlns:a16="http://schemas.microsoft.com/office/drawing/2014/main" val="1304083858"/>
                    </a:ext>
                  </a:extLst>
                </a:gridCol>
                <a:gridCol w="673956">
                  <a:extLst>
                    <a:ext uri="{9D8B030D-6E8A-4147-A177-3AD203B41FA5}">
                      <a16:colId xmlns:a16="http://schemas.microsoft.com/office/drawing/2014/main" val="531264776"/>
                    </a:ext>
                  </a:extLst>
                </a:gridCol>
                <a:gridCol w="1551755">
                  <a:extLst>
                    <a:ext uri="{9D8B030D-6E8A-4147-A177-3AD203B41FA5}">
                      <a16:colId xmlns:a16="http://schemas.microsoft.com/office/drawing/2014/main" val="4049743275"/>
                    </a:ext>
                  </a:extLst>
                </a:gridCol>
                <a:gridCol w="649156">
                  <a:extLst>
                    <a:ext uri="{9D8B030D-6E8A-4147-A177-3AD203B41FA5}">
                      <a16:colId xmlns:a16="http://schemas.microsoft.com/office/drawing/2014/main" val="1019503018"/>
                    </a:ext>
                  </a:extLst>
                </a:gridCol>
              </a:tblGrid>
              <a:tr h="304505">
                <a:tc>
                  <a:txBody>
                    <a:bodyPr/>
                    <a:lstStyle/>
                    <a:p>
                      <a:pPr algn="ctr"/>
                      <a:r>
                        <a:rPr lang="en-US" sz="1100" b="1" dirty="0">
                          <a:latin typeface="Calibri" panose="020F0502020204030204" pitchFamily="34" charset="0"/>
                          <a:cs typeface="Calibri" panose="020F0502020204030204" pitchFamily="34" charset="0"/>
                        </a:rPr>
                        <a:t>Date</a:t>
                      </a:r>
                    </a:p>
                  </a:txBody>
                  <a:tcPr anchor="ctr">
                    <a:solidFill>
                      <a:schemeClr val="bg1">
                        <a:lumMod val="85000"/>
                      </a:schemeClr>
                    </a:solidFill>
                  </a:tcPr>
                </a:tc>
                <a:tc>
                  <a:txBody>
                    <a:bodyPr/>
                    <a:lstStyle/>
                    <a:p>
                      <a:pPr algn="ctr"/>
                      <a:r>
                        <a:rPr lang="en-US" sz="1100" b="1">
                          <a:latin typeface="Calibri" panose="020F0502020204030204" pitchFamily="34" charset="0"/>
                          <a:cs typeface="Calibri" panose="020F0502020204030204" pitchFamily="34" charset="0"/>
                        </a:rPr>
                        <a:t>Version</a:t>
                      </a:r>
                    </a:p>
                  </a:txBody>
                  <a:tcPr anchor="ctr">
                    <a:solidFill>
                      <a:schemeClr val="bg1">
                        <a:lumMod val="85000"/>
                      </a:schemeClr>
                    </a:solidFill>
                  </a:tcPr>
                </a:tc>
                <a:tc>
                  <a:txBody>
                    <a:bodyPr/>
                    <a:lstStyle/>
                    <a:p>
                      <a:pPr algn="ctr"/>
                      <a:r>
                        <a:rPr lang="en-US" sz="1100" b="1">
                          <a:latin typeface="Calibri" panose="020F0502020204030204" pitchFamily="34" charset="0"/>
                          <a:cs typeface="Calibri" panose="020F0502020204030204" pitchFamily="34" charset="0"/>
                        </a:rPr>
                        <a:t>Description</a:t>
                      </a:r>
                    </a:p>
                  </a:txBody>
                  <a:tcPr anchor="ctr">
                    <a:solidFill>
                      <a:schemeClr val="bg1">
                        <a:lumMod val="85000"/>
                      </a:schemeClr>
                    </a:solidFill>
                  </a:tcPr>
                </a:tc>
                <a:tc>
                  <a:txBody>
                    <a:bodyPr/>
                    <a:lstStyle/>
                    <a:p>
                      <a:pPr algn="ctr"/>
                      <a:r>
                        <a:rPr lang="en-US" sz="1100" b="1">
                          <a:latin typeface="Calibri" panose="020F0502020204030204" pitchFamily="34" charset="0"/>
                          <a:cs typeface="Calibri" panose="020F0502020204030204" pitchFamily="34" charset="0"/>
                        </a:rPr>
                        <a:t>Authors</a:t>
                      </a:r>
                    </a:p>
                  </a:txBody>
                  <a:tcPr anchor="ctr">
                    <a:solidFill>
                      <a:schemeClr val="bg1">
                        <a:lumMod val="85000"/>
                      </a:schemeClr>
                    </a:solidFill>
                  </a:tcPr>
                </a:tc>
                <a:extLst>
                  <a:ext uri="{0D108BD9-81ED-4DB2-BD59-A6C34878D82A}">
                    <a16:rowId xmlns:a16="http://schemas.microsoft.com/office/drawing/2014/main" val="151963610"/>
                  </a:ext>
                </a:extLst>
              </a:tr>
              <a:tr h="492388">
                <a:tc>
                  <a:txBody>
                    <a:bodyPr/>
                    <a:lstStyle/>
                    <a:p>
                      <a:r>
                        <a:rPr lang="en-US" sz="1100" dirty="0">
                          <a:latin typeface="Calibri" panose="020F0502020204030204" pitchFamily="34" charset="0"/>
                          <a:cs typeface="Calibri" panose="020F0502020204030204" pitchFamily="34" charset="0"/>
                        </a:rPr>
                        <a:t>09/12/2023</a:t>
                      </a:r>
                    </a:p>
                  </a:txBody>
                  <a:tcPr/>
                </a:tc>
                <a:tc>
                  <a:txBody>
                    <a:bodyPr/>
                    <a:lstStyle/>
                    <a:p>
                      <a:r>
                        <a:rPr lang="en-US" sz="1100" dirty="0">
                          <a:latin typeface="Calibri" panose="020F0502020204030204" pitchFamily="34" charset="0"/>
                          <a:cs typeface="Calibri" panose="020F0502020204030204" pitchFamily="34" charset="0"/>
                        </a:rPr>
                        <a:t>2.2</a:t>
                      </a:r>
                    </a:p>
                  </a:txBody>
                  <a:tcPr/>
                </a:tc>
                <a:tc>
                  <a:txBody>
                    <a:bodyPr/>
                    <a:lstStyle/>
                    <a:p>
                      <a:r>
                        <a:rPr lang="en-US" sz="1100" dirty="0">
                          <a:latin typeface="Calibri" panose="020F0502020204030204" pitchFamily="34" charset="0"/>
                          <a:cs typeface="Calibri" panose="020F0502020204030204" pitchFamily="34" charset="0"/>
                        </a:rPr>
                        <a:t>Grammatical refinements throughout.</a:t>
                      </a:r>
                    </a:p>
                  </a:txBody>
                  <a:tcPr/>
                </a:tc>
                <a:tc>
                  <a:txBody>
                    <a:bodyPr/>
                    <a:lstStyle/>
                    <a:p>
                      <a:r>
                        <a:rPr lang="en-US" sz="1100" dirty="0">
                          <a:latin typeface="Calibri" panose="020F0502020204030204" pitchFamily="34" charset="0"/>
                          <a:cs typeface="Calibri" panose="020F0502020204030204" pitchFamily="34" charset="0"/>
                        </a:rPr>
                        <a:t>NTT-S</a:t>
                      </a:r>
                    </a:p>
                  </a:txBody>
                  <a:tcPr/>
                </a:tc>
                <a:extLst>
                  <a:ext uri="{0D108BD9-81ED-4DB2-BD59-A6C34878D82A}">
                    <a16:rowId xmlns:a16="http://schemas.microsoft.com/office/drawing/2014/main" val="3818308504"/>
                  </a:ext>
                </a:extLst>
              </a:tr>
              <a:tr h="834499">
                <a:tc>
                  <a:txBody>
                    <a:bodyPr/>
                    <a:lstStyle/>
                    <a:p>
                      <a:r>
                        <a:rPr lang="en-US" sz="1100" dirty="0">
                          <a:latin typeface="Calibri" panose="020F0502020204030204" pitchFamily="34" charset="0"/>
                          <a:cs typeface="Calibri" panose="020F0502020204030204" pitchFamily="34" charset="0"/>
                        </a:rPr>
                        <a:t>08/30/</a:t>
                      </a:r>
                    </a:p>
                    <a:p>
                      <a:r>
                        <a:rPr lang="en-US" sz="1100" dirty="0">
                          <a:latin typeface="Calibri" panose="020F0502020204030204" pitchFamily="34" charset="0"/>
                          <a:cs typeface="Calibri" panose="020F0502020204030204" pitchFamily="34" charset="0"/>
                        </a:rPr>
                        <a:t>2023</a:t>
                      </a:r>
                    </a:p>
                  </a:txBody>
                  <a:tcPr/>
                </a:tc>
                <a:tc>
                  <a:txBody>
                    <a:bodyPr/>
                    <a:lstStyle/>
                    <a:p>
                      <a:r>
                        <a:rPr lang="en-US" sz="1100" dirty="0">
                          <a:latin typeface="Calibri" panose="020F0502020204030204" pitchFamily="34" charset="0"/>
                          <a:cs typeface="Calibri" panose="020F0502020204030204" pitchFamily="34" charset="0"/>
                        </a:rPr>
                        <a:t>2.1</a:t>
                      </a:r>
                    </a:p>
                  </a:txBody>
                  <a:tcPr/>
                </a:tc>
                <a:tc>
                  <a:txBody>
                    <a:bodyPr/>
                    <a:lstStyle/>
                    <a:p>
                      <a:r>
                        <a:rPr lang="en-US" sz="1100" dirty="0">
                          <a:latin typeface="Calibri" panose="020F0502020204030204" pitchFamily="34" charset="0"/>
                          <a:cs typeface="Calibri" panose="020F0502020204030204" pitchFamily="34" charset="0"/>
                        </a:rPr>
                        <a:t>Updated User Guide to include VBA Remarks Guide in the Helpful </a:t>
                      </a:r>
                      <a:r>
                        <a:rPr lang="en-US" sz="1100">
                          <a:latin typeface="Calibri" panose="020F0502020204030204" pitchFamily="34" charset="0"/>
                          <a:cs typeface="Calibri" panose="020F0502020204030204" pitchFamily="34" charset="0"/>
                        </a:rPr>
                        <a:t>Resources section.</a:t>
                      </a:r>
                      <a:endParaRPr lang="en-US" sz="1100" dirty="0">
                        <a:latin typeface="Calibri" panose="020F0502020204030204" pitchFamily="34" charset="0"/>
                        <a:cs typeface="Calibri" panose="020F0502020204030204" pitchFamily="34" charset="0"/>
                      </a:endParaRPr>
                    </a:p>
                  </a:txBody>
                  <a:tcPr/>
                </a:tc>
                <a:tc>
                  <a:txBody>
                    <a:bodyPr/>
                    <a:lstStyle/>
                    <a:p>
                      <a:r>
                        <a:rPr lang="en-US" sz="1100">
                          <a:latin typeface="Calibri" panose="020F0502020204030204" pitchFamily="34" charset="0"/>
                          <a:cs typeface="Calibri" panose="020F0502020204030204" pitchFamily="34" charset="0"/>
                        </a:rPr>
                        <a:t>NTT-S</a:t>
                      </a:r>
                    </a:p>
                  </a:txBody>
                  <a:tcPr/>
                </a:tc>
                <a:extLst>
                  <a:ext uri="{0D108BD9-81ED-4DB2-BD59-A6C34878D82A}">
                    <a16:rowId xmlns:a16="http://schemas.microsoft.com/office/drawing/2014/main" val="304051172"/>
                  </a:ext>
                </a:extLst>
              </a:tr>
              <a:tr h="895601">
                <a:tc>
                  <a:txBody>
                    <a:bodyPr/>
                    <a:lstStyle/>
                    <a:p>
                      <a:r>
                        <a:rPr lang="en-US" sz="1100" dirty="0">
                          <a:latin typeface="Calibri" panose="020F0502020204030204" pitchFamily="34" charset="0"/>
                          <a:cs typeface="Calibri" panose="020F0502020204030204" pitchFamily="34" charset="0"/>
                        </a:rPr>
                        <a:t>08/01/</a:t>
                      </a:r>
                    </a:p>
                    <a:p>
                      <a:r>
                        <a:rPr lang="en-US" sz="1100" dirty="0">
                          <a:latin typeface="Calibri" panose="020F0502020204030204" pitchFamily="34" charset="0"/>
                          <a:cs typeface="Calibri" panose="020F0502020204030204" pitchFamily="34" charset="0"/>
                        </a:rPr>
                        <a:t>2023</a:t>
                      </a:r>
                    </a:p>
                  </a:txBody>
                  <a:tcPr/>
                </a:tc>
                <a:tc>
                  <a:txBody>
                    <a:bodyPr/>
                    <a:lstStyle/>
                    <a:p>
                      <a:r>
                        <a:rPr lang="en-US" sz="1100">
                          <a:latin typeface="Calibri" panose="020F0502020204030204" pitchFamily="34" charset="0"/>
                          <a:cs typeface="Calibri" panose="020F0502020204030204" pitchFamily="34" charset="0"/>
                        </a:rPr>
                        <a:t>2.0</a:t>
                      </a:r>
                    </a:p>
                  </a:txBody>
                  <a:tcPr/>
                </a:tc>
                <a:tc>
                  <a:txBody>
                    <a:bodyPr/>
                    <a:lstStyle/>
                    <a:p>
                      <a:r>
                        <a:rPr lang="en-US" sz="1100">
                          <a:latin typeface="Calibri" panose="020F0502020204030204" pitchFamily="34" charset="0"/>
                          <a:cs typeface="Calibri" panose="020F0502020204030204" pitchFamily="34" charset="0"/>
                        </a:rPr>
                        <a:t>Updated User Guide to PowerPoint format. Additionally, updated the document to include new procedures and new functionality.</a:t>
                      </a:r>
                    </a:p>
                  </a:txBody>
                  <a:tcPr/>
                </a:tc>
                <a:tc>
                  <a:txBody>
                    <a:bodyPr/>
                    <a:lstStyle/>
                    <a:p>
                      <a:r>
                        <a:rPr lang="en-US" sz="1100">
                          <a:latin typeface="Calibri" panose="020F0502020204030204" pitchFamily="34" charset="0"/>
                          <a:cs typeface="Calibri" panose="020F0502020204030204" pitchFamily="34" charset="0"/>
                        </a:rPr>
                        <a:t>NTT-S</a:t>
                      </a:r>
                    </a:p>
                  </a:txBody>
                  <a:tcPr/>
                </a:tc>
                <a:extLst>
                  <a:ext uri="{0D108BD9-81ED-4DB2-BD59-A6C34878D82A}">
                    <a16:rowId xmlns:a16="http://schemas.microsoft.com/office/drawing/2014/main" val="1445841747"/>
                  </a:ext>
                </a:extLst>
              </a:tr>
              <a:tr h="820297">
                <a:tc>
                  <a:txBody>
                    <a:bodyPr/>
                    <a:lstStyle/>
                    <a:p>
                      <a:r>
                        <a:rPr lang="en-US" sz="1100">
                          <a:latin typeface="Calibri" panose="020F0502020204030204" pitchFamily="34" charset="0"/>
                          <a:cs typeface="Calibri" panose="020F0502020204030204" pitchFamily="34" charset="0"/>
                        </a:rPr>
                        <a:t>02/27/</a:t>
                      </a:r>
                    </a:p>
                    <a:p>
                      <a:r>
                        <a:rPr lang="en-US" sz="1100">
                          <a:latin typeface="Calibri" panose="020F0502020204030204" pitchFamily="34" charset="0"/>
                          <a:cs typeface="Calibri" panose="020F0502020204030204" pitchFamily="34" charset="0"/>
                        </a:rPr>
                        <a:t>2023</a:t>
                      </a:r>
                    </a:p>
                  </a:txBody>
                  <a:tcPr/>
                </a:tc>
                <a:tc>
                  <a:txBody>
                    <a:bodyPr/>
                    <a:lstStyle/>
                    <a:p>
                      <a:r>
                        <a:rPr lang="en-US" sz="1100">
                          <a:latin typeface="Calibri" panose="020F0502020204030204" pitchFamily="34" charset="0"/>
                          <a:cs typeface="Calibri" panose="020F0502020204030204" pitchFamily="34" charset="0"/>
                        </a:rPr>
                        <a:t>1.0</a:t>
                      </a:r>
                    </a:p>
                  </a:txBody>
                  <a:tcPr/>
                </a:tc>
                <a:tc>
                  <a:txBody>
                    <a:bodyPr/>
                    <a:lstStyle/>
                    <a:p>
                      <a:r>
                        <a:rPr lang="en-US" sz="1100" b="0" i="0" u="none" strike="noStrike" kern="1200" baseline="0">
                          <a:solidFill>
                            <a:schemeClr val="dk1"/>
                          </a:solidFill>
                          <a:latin typeface="Calibri" panose="020F0502020204030204" pitchFamily="34" charset="0"/>
                          <a:ea typeface="+mn-ea"/>
                          <a:cs typeface="Calibri" panose="020F0502020204030204" pitchFamily="34" charset="0"/>
                        </a:rPr>
                        <a:t>Initial User Guide for School Certifying Officials to navigate Enrollment Manager.</a:t>
                      </a:r>
                      <a:endParaRPr lang="en-US" sz="1100">
                        <a:latin typeface="Calibri" panose="020F0502020204030204" pitchFamily="34" charset="0"/>
                        <a:cs typeface="Calibri" panose="020F0502020204030204" pitchFamily="34" charset="0"/>
                      </a:endParaRPr>
                    </a:p>
                  </a:txBody>
                  <a:tcPr/>
                </a:tc>
                <a:tc>
                  <a:txBody>
                    <a:bodyPr/>
                    <a:lstStyle/>
                    <a:p>
                      <a:r>
                        <a:rPr lang="en-US" sz="1100" dirty="0">
                          <a:latin typeface="Calibri" panose="020F0502020204030204" pitchFamily="34" charset="0"/>
                          <a:cs typeface="Calibri" panose="020F0502020204030204" pitchFamily="34" charset="0"/>
                        </a:rPr>
                        <a:t>NTT-S</a:t>
                      </a:r>
                    </a:p>
                  </a:txBody>
                  <a:tcPr/>
                </a:tc>
                <a:extLst>
                  <a:ext uri="{0D108BD9-81ED-4DB2-BD59-A6C34878D82A}">
                    <a16:rowId xmlns:a16="http://schemas.microsoft.com/office/drawing/2014/main" val="2800172807"/>
                  </a:ext>
                </a:extLst>
              </a:tr>
            </a:tbl>
          </a:graphicData>
        </a:graphic>
      </p:graphicFrame>
    </p:spTree>
    <p:extLst>
      <p:ext uri="{BB962C8B-B14F-4D97-AF65-F5344CB8AC3E}">
        <p14:creationId xmlns:p14="http://schemas.microsoft.com/office/powerpoint/2010/main" val="1716652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8F17FC-5AF1-8488-7F81-9AC32CB154BF}"/>
              </a:ext>
            </a:extLst>
          </p:cNvPr>
          <p:cNvSpPr txBox="1">
            <a:spLocks noGrp="1"/>
          </p:cNvSpPr>
          <p:nvPr>
            <p:ph type="title" idx="4294967295"/>
          </p:nvPr>
        </p:nvSpPr>
        <p:spPr>
          <a:xfrm>
            <a:off x="381000" y="381000"/>
            <a:ext cx="10283687"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75" normalizeH="0" baseline="0" noProof="0">
                <a:ln>
                  <a:noFill/>
                </a:ln>
                <a:solidFill>
                  <a:srgbClr val="00427A"/>
                </a:solidFill>
                <a:effectLst/>
                <a:uLnTx/>
                <a:uFillTx/>
                <a:latin typeface="Calibri"/>
                <a:cs typeface="Calibri"/>
                <a:hlinkClick r:id="rId3" action="ppaction://hlinksldjump"/>
              </a:rPr>
              <a:t>Create an ID.me Account</a:t>
            </a:r>
            <a:r>
              <a:rPr lang="en-US" spc="75">
                <a:solidFill>
                  <a:srgbClr val="00427A"/>
                </a:solidFill>
                <a:latin typeface="Calibri"/>
                <a:cs typeface="Calibri"/>
                <a:hlinkClick r:id="rId3" action="ppaction://hlinksldjump"/>
              </a:rPr>
              <a:t> Cont'd 6</a:t>
            </a:r>
            <a:endParaRPr kumimoji="0" lang="en-US" sz="6000" b="1" i="0" u="none" strike="noStrike" kern="1200" cap="none" spc="0" normalizeH="0" baseline="0" noProof="0">
              <a:ln>
                <a:noFill/>
              </a:ln>
              <a:solidFill>
                <a:schemeClr val="accent2"/>
              </a:solidFill>
              <a:effectLst/>
              <a:uLnTx/>
              <a:uFillTx/>
              <a:hlinkClick r:id="rId3" action="ppaction://hlinksldjump"/>
            </a:endParaRPr>
          </a:p>
        </p:txBody>
      </p:sp>
      <p:sp>
        <p:nvSpPr>
          <p:cNvPr id="3" name="Content Placeholder 2">
            <a:extLst>
              <a:ext uri="{FF2B5EF4-FFF2-40B4-BE49-F238E27FC236}">
                <a16:creationId xmlns:a16="http://schemas.microsoft.com/office/drawing/2014/main" id="{2FE295F2-9E5A-74A5-9BD4-FF2BB3720B20}"/>
              </a:ext>
            </a:extLst>
          </p:cNvPr>
          <p:cNvSpPr>
            <a:spLocks noGrp="1"/>
          </p:cNvSpPr>
          <p:nvPr>
            <p:ph sz="quarter" idx="10"/>
          </p:nvPr>
        </p:nvSpPr>
        <p:spPr>
          <a:xfrm>
            <a:off x="361119" y="1367752"/>
            <a:ext cx="7087431" cy="4899581"/>
          </a:xfrm>
        </p:spPr>
        <p:txBody>
          <a:bodyPr vert="horz" lIns="0" tIns="0" rIns="0" bIns="0" rtlCol="0" anchor="t">
            <a:noAutofit/>
          </a:bodyPr>
          <a:lstStyle/>
          <a:p>
            <a:pPr>
              <a:spcBef>
                <a:spcPts val="600"/>
              </a:spcBef>
              <a:spcAft>
                <a:spcPts val="0"/>
              </a:spcAft>
            </a:pPr>
            <a:r>
              <a:rPr lang="en-US" sz="2400" b="1">
                <a:latin typeface="Calibri"/>
                <a:ea typeface="MS Mincho"/>
                <a:cs typeface="Calibri"/>
              </a:rPr>
              <a:t>Congratulations! </a:t>
            </a:r>
            <a:r>
              <a:rPr lang="en-US" sz="2400">
                <a:latin typeface="Calibri"/>
                <a:ea typeface="MS Mincho"/>
                <a:cs typeface="Calibri"/>
              </a:rPr>
              <a:t>You have successfully created and verified your ID.me account. </a:t>
            </a:r>
          </a:p>
          <a:p>
            <a:pPr>
              <a:spcBef>
                <a:spcPts val="600"/>
              </a:spcBef>
              <a:spcAft>
                <a:spcPts val="0"/>
              </a:spcAft>
            </a:pPr>
            <a:r>
              <a:rPr lang="en-US" sz="2400">
                <a:latin typeface="Calibri"/>
                <a:ea typeface="MS Mincho"/>
                <a:cs typeface="Calibri"/>
              </a:rPr>
              <a:t>Go to the </a:t>
            </a:r>
            <a:r>
              <a:rPr lang="en-US" sz="2400">
                <a:latin typeface="Calibri"/>
                <a:ea typeface="MS Mincho"/>
                <a:cs typeface="Calibri"/>
                <a:hlinkClick r:id="rId4"/>
              </a:rPr>
              <a:t>VA Education Platform Portal </a:t>
            </a:r>
            <a:r>
              <a:rPr lang="en-US" sz="2400">
                <a:latin typeface="Calibri"/>
                <a:ea typeface="MS Mincho"/>
                <a:cs typeface="Calibri"/>
              </a:rPr>
              <a:t>and select the “</a:t>
            </a:r>
            <a:r>
              <a:rPr lang="en-US" sz="2400" b="1">
                <a:latin typeface="Calibri"/>
                <a:ea typeface="MS Mincho"/>
                <a:cs typeface="Calibri"/>
              </a:rPr>
              <a:t>Open Enrollment Manager</a:t>
            </a:r>
            <a:r>
              <a:rPr lang="en-US" sz="2400">
                <a:latin typeface="Calibri"/>
                <a:ea typeface="MS Mincho"/>
                <a:cs typeface="Calibri"/>
              </a:rPr>
              <a:t>” button. </a:t>
            </a:r>
          </a:p>
          <a:p>
            <a:pPr>
              <a:spcBef>
                <a:spcPts val="600"/>
              </a:spcBef>
              <a:spcAft>
                <a:spcPts val="0"/>
              </a:spcAft>
            </a:pPr>
            <a:r>
              <a:rPr lang="en-US" sz="2400">
                <a:effectLst/>
                <a:latin typeface="Calibri"/>
                <a:ea typeface="MS Mincho"/>
                <a:cs typeface="Calibri"/>
              </a:rPr>
              <a:t>Navigate to page </a:t>
            </a:r>
            <a:r>
              <a:rPr lang="en-US" sz="2400">
                <a:latin typeface="Calibri"/>
                <a:ea typeface="MS Mincho"/>
                <a:cs typeface="Calibri"/>
              </a:rPr>
              <a:t>46</a:t>
            </a:r>
            <a:r>
              <a:rPr lang="en-US" sz="2400">
                <a:effectLst/>
                <a:latin typeface="Calibri"/>
                <a:ea typeface="MS Mincho"/>
                <a:cs typeface="Calibri"/>
              </a:rPr>
              <a:t> or </a:t>
            </a:r>
            <a:r>
              <a:rPr lang="en-US" sz="2400">
                <a:effectLst/>
                <a:latin typeface="Calibri"/>
                <a:ea typeface="MS Mincho"/>
                <a:cs typeface="Calibri"/>
                <a:hlinkClick r:id="rId5" action="ppaction://hlinksldjump"/>
              </a:rPr>
              <a:t>select the hyperlink here </a:t>
            </a:r>
            <a:r>
              <a:rPr lang="en-US" sz="2400">
                <a:effectLst/>
                <a:latin typeface="Calibri"/>
                <a:ea typeface="MS Mincho"/>
                <a:cs typeface="Calibri"/>
              </a:rPr>
              <a:t>to proceed to the next section. </a:t>
            </a:r>
          </a:p>
          <a:p>
            <a:pPr>
              <a:spcBef>
                <a:spcPts val="600"/>
              </a:spcBef>
              <a:spcAft>
                <a:spcPts val="0"/>
              </a:spcAft>
            </a:pPr>
            <a:r>
              <a:rPr lang="en-US" sz="1800" i="1"/>
              <a:t>Note: </a:t>
            </a:r>
          </a:p>
          <a:p>
            <a:pPr marL="285750" indent="-285750">
              <a:spcBef>
                <a:spcPts val="600"/>
              </a:spcBef>
              <a:spcAft>
                <a:spcPts val="0"/>
              </a:spcAft>
              <a:buFont typeface="Arial" panose="020B0604020202020204" pitchFamily="34" charset="0"/>
              <a:buChar char="•"/>
            </a:pPr>
            <a:r>
              <a:rPr lang="en-US" sz="1800" i="1"/>
              <a:t>EM’s system can be accessed with any Internet browser, excluding Internet Explorer. </a:t>
            </a:r>
          </a:p>
          <a:p>
            <a:pPr marL="285750" indent="-285750">
              <a:spcBef>
                <a:spcPts val="600"/>
              </a:spcBef>
              <a:spcAft>
                <a:spcPts val="0"/>
              </a:spcAft>
              <a:buFont typeface="Arial" panose="020B0604020202020204" pitchFamily="34" charset="0"/>
              <a:buChar char="•"/>
            </a:pPr>
            <a:r>
              <a:rPr lang="en-US" sz="1800" i="1"/>
              <a:t>Access to Workload Manager and Benefits Manager is solely for internal users with PIV credentials.</a:t>
            </a:r>
          </a:p>
          <a:p>
            <a:pPr marL="285750" indent="-285750">
              <a:spcBef>
                <a:spcPts val="600"/>
              </a:spcBef>
              <a:spcAft>
                <a:spcPts val="0"/>
              </a:spcAft>
              <a:buFont typeface="Arial" panose="020B0604020202020204" pitchFamily="34" charset="0"/>
              <a:buChar char="•"/>
            </a:pPr>
            <a:r>
              <a:rPr lang="en-US" sz="1800" i="1"/>
              <a:t>Foreign SCOs experiencing trouble with ID.me or with authenticating your ID.me, please contact </a:t>
            </a:r>
            <a:r>
              <a:rPr lang="en-US" sz="1800" i="1">
                <a:hlinkClick r:id="rId6"/>
              </a:rPr>
              <a:t>ID.me support</a:t>
            </a:r>
            <a:r>
              <a:rPr lang="en-US" sz="1800" i="1"/>
              <a:t>. </a:t>
            </a:r>
          </a:p>
        </p:txBody>
      </p:sp>
      <p:pic>
        <p:nvPicPr>
          <p:cNvPr id="4" name="Picture 3" descr="Screenshot that displays how an SCO would begin the process of creating an id.me account.">
            <a:extLst>
              <a:ext uri="{FF2B5EF4-FFF2-40B4-BE49-F238E27FC236}">
                <a16:creationId xmlns:a16="http://schemas.microsoft.com/office/drawing/2014/main" id="{4BEF64E2-0C9F-752B-9A4E-BDEB828F4292}"/>
              </a:ext>
            </a:extLst>
          </p:cNvPr>
          <p:cNvPicPr>
            <a:picLocks noChangeAspect="1"/>
          </p:cNvPicPr>
          <p:nvPr/>
        </p:nvPicPr>
        <p:blipFill rotWithShape="1">
          <a:blip r:embed="rId7">
            <a:extLst>
              <a:ext uri="{28A0092B-C50C-407E-A947-70E740481C1C}">
                <a14:useLocalDpi xmlns:a14="http://schemas.microsoft.com/office/drawing/2010/main" val="0"/>
              </a:ext>
            </a:extLst>
          </a:blip>
          <a:srcRect l="15733" t="4032" r="15081" b="20880"/>
          <a:stretch/>
        </p:blipFill>
        <p:spPr bwMode="auto">
          <a:xfrm>
            <a:off x="7545698" y="2037605"/>
            <a:ext cx="4281564" cy="2671279"/>
          </a:xfrm>
          <a:prstGeom prst="rect">
            <a:avLst/>
          </a:prstGeom>
          <a:noFill/>
          <a:ln>
            <a:solidFill>
              <a:schemeClr val="tx1"/>
            </a:solidFill>
          </a:ln>
        </p:spPr>
      </p:pic>
      <p:sp>
        <p:nvSpPr>
          <p:cNvPr id="6" name="Rectangle: Rounded Corners 5" descr="Return to table of contents button.">
            <a:hlinkClick r:id="rId8" action="ppaction://hlinksldjump"/>
            <a:extLst>
              <a:ext uri="{FF2B5EF4-FFF2-40B4-BE49-F238E27FC236}">
                <a16:creationId xmlns:a16="http://schemas.microsoft.com/office/drawing/2014/main" id="{0DCD6369-0A42-E90D-D12F-561245F8982C}"/>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8"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
        <p:nvSpPr>
          <p:cNvPr id="9" name="Rectangle 8">
            <a:extLst>
              <a:ext uri="{FF2B5EF4-FFF2-40B4-BE49-F238E27FC236}">
                <a16:creationId xmlns:a16="http://schemas.microsoft.com/office/drawing/2014/main" id="{AAA5DFF6-F22F-B956-F045-CCE78C6980DD}"/>
              </a:ext>
              <a:ext uri="{C183D7F6-B498-43B3-948B-1728B52AA6E4}">
                <adec:decorative xmlns:adec="http://schemas.microsoft.com/office/drawing/2017/decorative" val="1"/>
              </a:ext>
            </a:extLst>
          </p:cNvPr>
          <p:cNvSpPr/>
          <p:nvPr/>
        </p:nvSpPr>
        <p:spPr>
          <a:xfrm>
            <a:off x="7846357" y="3840324"/>
            <a:ext cx="1210261" cy="186690"/>
          </a:xfrm>
          <a:prstGeom prst="rect">
            <a:avLst/>
          </a:prstGeom>
          <a:noFill/>
          <a:ln w="38100" cap="flat" cmpd="sng" algn="ctr">
            <a:solidFill>
              <a:srgbClr val="F2C217"/>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477817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6F9AC-B239-769E-3551-2F608BE46BD0}"/>
              </a:ext>
            </a:extLst>
          </p:cNvPr>
          <p:cNvSpPr txBox="1">
            <a:spLocks noGrp="1"/>
          </p:cNvSpPr>
          <p:nvPr>
            <p:ph type="title" idx="4294967295"/>
          </p:nvPr>
        </p:nvSpPr>
        <p:spPr>
          <a:xfrm>
            <a:off x="-69042" y="-1314154"/>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E6E6E6"/>
                </a:solidFill>
                <a:effectLst/>
                <a:uLnTx/>
                <a:uFillTx/>
                <a:latin typeface="Calibri"/>
                <a:ea typeface="+mj-ea"/>
                <a:cs typeface="Calibri"/>
                <a:hlinkClick r:id="rId2" action="ppaction://hlinksldjump">
                  <a:extLst>
                    <a:ext uri="{A12FA001-AC4F-418D-AE19-62706E023703}">
                      <ahyp:hlinkClr xmlns:ahyp="http://schemas.microsoft.com/office/drawing/2018/hyperlinkcolor" val="tx"/>
                    </a:ext>
                  </a:extLst>
                </a:hlinkClick>
              </a:rPr>
              <a:t>NCD - Add and Submit an Enrollment – Credits and tuition Cont'd </a:t>
            </a:r>
            <a:endParaRPr kumimoji="0" lang="en-US" sz="3600" b="1" i="0" u="none" strike="noStrike" kern="1200" cap="none" spc="75" normalizeH="0" baseline="0" noProof="0">
              <a:ln>
                <a:noFill/>
              </a:ln>
              <a:solidFill>
                <a:srgbClr val="E6E6E6"/>
              </a:solidFill>
              <a:effectLst/>
              <a:uLnTx/>
              <a:uFillTx/>
              <a:latin typeface="Calibri" panose="020F0502020204030204" pitchFamily="34" charset="0"/>
              <a:ea typeface="+mj-ea"/>
              <a:cs typeface="Calibri" panose="020F0502020204030204" pitchFamily="34" charset="0"/>
              <a:hlinkClick r:id="rId2" action="ppaction://hlinksldjump">
                <a:extLst>
                  <a:ext uri="{A12FA001-AC4F-418D-AE19-62706E023703}">
                    <ahyp:hlinkClr xmlns:ahyp="http://schemas.microsoft.com/office/drawing/2018/hyperlinkcolor" val="tx"/>
                  </a:ext>
                </a:extLst>
              </a:hlinkClick>
            </a:endParaRPr>
          </a:p>
        </p:txBody>
      </p:sp>
      <p:sp>
        <p:nvSpPr>
          <p:cNvPr id="5" name="Title 1">
            <a:extLst>
              <a:ext uri="{FF2B5EF4-FFF2-40B4-BE49-F238E27FC236}">
                <a16:creationId xmlns:a16="http://schemas.microsoft.com/office/drawing/2014/main" id="{E5011631-A8CD-E9A0-4B21-03907304FACB}"/>
              </a:ext>
            </a:extLst>
          </p:cNvPr>
          <p:cNvSpPr txBox="1">
            <a:spLocks/>
          </p:cNvSpPr>
          <p:nvPr/>
        </p:nvSpPr>
        <p:spPr>
          <a:xfrm>
            <a:off x="416061" y="241497"/>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E7BBA"/>
                </a:solidFill>
                <a:effectLst/>
                <a:uLnTx/>
                <a:uFillTx/>
                <a:latin typeface="Calibri"/>
                <a:ea typeface="+mj-ea"/>
                <a:cs typeface="Calibri"/>
                <a:hlinkClick r:id="rId2" action="ppaction://hlinksldjump">
                  <a:extLst>
                    <a:ext uri="{A12FA001-AC4F-418D-AE19-62706E023703}">
                      <ahyp:hlinkClr xmlns:ahyp="http://schemas.microsoft.com/office/drawing/2018/hyperlinkcolor" val="tx"/>
                    </a:ext>
                  </a:extLst>
                </a:hlinkClick>
              </a:rPr>
              <a:t>Add and Submit an Enrollment – Credits and tuition</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hlinkClick r:id="rId2" action="ppaction://hlinksldjump">
                <a:extLst>
                  <a:ext uri="{A12FA001-AC4F-418D-AE19-62706E023703}">
                    <ahyp:hlinkClr xmlns:ahyp="http://schemas.microsoft.com/office/drawing/2018/hyperlinkcolor" val="tx"/>
                  </a:ext>
                </a:extLst>
              </a:hlinkClick>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71600"/>
            <a:ext cx="5611427" cy="5743851"/>
          </a:xfrm>
        </p:spPr>
        <p:txBody>
          <a:bodyPr/>
          <a:lstStyle/>
          <a:p>
            <a:pPr marL="514350" marR="0" indent="-514350">
              <a:lnSpc>
                <a:spcPct val="115000"/>
              </a:lnSpc>
              <a:spcBef>
                <a:spcPts val="1200"/>
              </a:spcBef>
              <a:spcAft>
                <a:spcPts val="1200"/>
              </a:spcAft>
              <a:buFont typeface="+mj-lt"/>
              <a:buAutoNum type="alphaLcParenR" startAt="3"/>
            </a:pPr>
            <a:r>
              <a:rPr lang="en-US" sz="2800">
                <a:effectLst/>
                <a:ea typeface="Times New Roman" panose="02020603050405020304" pitchFamily="18" charset="0"/>
              </a:rPr>
              <a:t>Input the student’s “</a:t>
            </a:r>
            <a:r>
              <a:rPr lang="en-US" sz="2800" b="1">
                <a:effectLst/>
                <a:ea typeface="Times New Roman" panose="02020603050405020304" pitchFamily="18" charset="0"/>
              </a:rPr>
              <a:t>Tuition &amp; Fees amount</a:t>
            </a:r>
            <a:r>
              <a:rPr lang="en-US" sz="2800">
                <a:effectLst/>
                <a:ea typeface="Times New Roman" panose="02020603050405020304" pitchFamily="18" charset="0"/>
              </a:rPr>
              <a:t>".</a:t>
            </a:r>
            <a:endParaRPr lang="en-US" sz="2800"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800">
              <a:effectLst/>
              <a:ea typeface="MS Mincho" panose="02020609040205080304" pitchFamily="49" charset="-128"/>
            </a:endParaRPr>
          </a:p>
        </p:txBody>
      </p:sp>
      <p:pic>
        <p:nvPicPr>
          <p:cNvPr id="4" name="Picture 3" descr="Credits and Tuition listing Resident credits, Online credits, Clock hours, and Tution &amp; Fees amount.">
            <a:extLst>
              <a:ext uri="{FF2B5EF4-FFF2-40B4-BE49-F238E27FC236}">
                <a16:creationId xmlns:a16="http://schemas.microsoft.com/office/drawing/2014/main" id="{16077728-2210-5C91-39A1-F8AC26D4DC13}"/>
              </a:ext>
            </a:extLst>
          </p:cNvPr>
          <p:cNvPicPr>
            <a:picLocks noChangeAspect="1"/>
          </p:cNvPicPr>
          <p:nvPr/>
        </p:nvPicPr>
        <p:blipFill>
          <a:blip r:embed="rId3"/>
          <a:stretch>
            <a:fillRect/>
          </a:stretch>
        </p:blipFill>
        <p:spPr>
          <a:xfrm>
            <a:off x="7360290" y="1963201"/>
            <a:ext cx="4699635" cy="3617595"/>
          </a:xfrm>
          <a:prstGeom prst="rect">
            <a:avLst/>
          </a:prstGeom>
          <a:ln>
            <a:solidFill>
              <a:schemeClr val="tx1"/>
            </a:solidFill>
          </a:ln>
        </p:spPr>
      </p:pic>
      <p:sp>
        <p:nvSpPr>
          <p:cNvPr id="9" name="Rectangle 8">
            <a:extLst>
              <a:ext uri="{FF2B5EF4-FFF2-40B4-BE49-F238E27FC236}">
                <a16:creationId xmlns:a16="http://schemas.microsoft.com/office/drawing/2014/main" id="{38C77F47-0012-5E56-4D6E-225CEA2F4B93}"/>
              </a:ext>
              <a:ext uri="{C183D7F6-B498-43B3-948B-1728B52AA6E4}">
                <adec:decorative xmlns:adec="http://schemas.microsoft.com/office/drawing/2017/decorative" val="1"/>
              </a:ext>
            </a:extLst>
          </p:cNvPr>
          <p:cNvSpPr/>
          <p:nvPr/>
        </p:nvSpPr>
        <p:spPr>
          <a:xfrm>
            <a:off x="7527900" y="5132778"/>
            <a:ext cx="3136787" cy="303926"/>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Rectangle 2">
            <a:extLst>
              <a:ext uri="{FF2B5EF4-FFF2-40B4-BE49-F238E27FC236}">
                <a16:creationId xmlns:a16="http://schemas.microsoft.com/office/drawing/2014/main" id="{54708156-A9F1-C020-CD1E-74256296ABF7}"/>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C7D7EB"/>
          </a:solidFill>
          <a:ln w="28575">
            <a:solidFill>
              <a:srgbClr val="C7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8839688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C8EAA07-84EA-CD15-D8C1-794923C408AA}"/>
              </a:ext>
            </a:extLst>
          </p:cNvPr>
          <p:cNvSpPr txBox="1">
            <a:spLocks noGrp="1"/>
          </p:cNvSpPr>
          <p:nvPr>
            <p:ph type="title" idx="4294967295"/>
          </p:nvPr>
        </p:nvSpPr>
        <p:spPr>
          <a:xfrm>
            <a:off x="416061" y="241497"/>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rPr>
              <a:t>Add and Submit an Enrollment – Vacation periods</a:t>
            </a: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11426" y="1343304"/>
            <a:ext cx="7172340" cy="5743851"/>
          </a:xfrm>
        </p:spPr>
        <p:txBody>
          <a:bodyPr/>
          <a:lstStyle/>
          <a:p>
            <a:pPr marL="457200" indent="-457200">
              <a:lnSpc>
                <a:spcPct val="115000"/>
              </a:lnSpc>
              <a:spcBef>
                <a:spcPts val="1200"/>
              </a:spcBef>
              <a:buFont typeface="+mj-lt"/>
              <a:buAutoNum type="alphaLcParenR" startAt="4"/>
            </a:pPr>
            <a:r>
              <a:rPr lang="en-US" sz="2400">
                <a:effectLst/>
                <a:ea typeface="Times New Roman" panose="02020603050405020304" pitchFamily="18" charset="0"/>
              </a:rPr>
              <a:t>Vacation periods are entered when certifying an enrollment period other than a standard-length semester or quarter. Only vacation periods of 7 or more consecutive days should be entered. To make changes to the vacation period, select the “</a:t>
            </a:r>
            <a:r>
              <a:rPr lang="en-US" sz="2400" b="1">
                <a:effectLst/>
                <a:ea typeface="Times New Roman" panose="02020603050405020304" pitchFamily="18" charset="0"/>
              </a:rPr>
              <a:t>Edit</a:t>
            </a:r>
            <a:r>
              <a:rPr lang="en-US" sz="2400">
                <a:effectLst/>
                <a:ea typeface="Times New Roman" panose="02020603050405020304" pitchFamily="18" charset="0"/>
              </a:rPr>
              <a:t>” button. To add additional vacation periods for this enrollment, </a:t>
            </a:r>
            <a:r>
              <a:rPr lang="en-US" sz="2400">
                <a:ea typeface="Times New Roman" panose="02020603050405020304" pitchFamily="18" charset="0"/>
              </a:rPr>
              <a:t>select</a:t>
            </a:r>
            <a:r>
              <a:rPr lang="en-US" sz="2400">
                <a:effectLst/>
                <a:ea typeface="Times New Roman" panose="02020603050405020304" pitchFamily="18" charset="0"/>
              </a:rPr>
              <a:t> the “</a:t>
            </a:r>
            <a:r>
              <a:rPr lang="en-US" sz="2400" b="1">
                <a:effectLst/>
                <a:ea typeface="Times New Roman" panose="02020603050405020304" pitchFamily="18" charset="0"/>
              </a:rPr>
              <a:t>+ Vacation period</a:t>
            </a:r>
            <a:r>
              <a:rPr lang="en-US" sz="2400">
                <a:effectLst/>
                <a:ea typeface="Times New Roman" panose="02020603050405020304" pitchFamily="18" charset="0"/>
              </a:rPr>
              <a:t>”</a:t>
            </a:r>
            <a:r>
              <a:rPr lang="en-US" sz="2400" b="1">
                <a:ea typeface="Times New Roman" panose="02020603050405020304" pitchFamily="18" charset="0"/>
              </a:rPr>
              <a:t> </a:t>
            </a:r>
            <a:r>
              <a:rPr lang="en-US" sz="2400">
                <a:effectLst/>
                <a:ea typeface="Times New Roman" panose="02020603050405020304" pitchFamily="18" charset="0"/>
              </a:rPr>
              <a:t>button.</a:t>
            </a:r>
            <a:endParaRPr lang="en-US">
              <a:ea typeface="Times New Roman" panose="02020603050405020304" pitchFamily="18" charset="0"/>
            </a:endParaRPr>
          </a:p>
          <a:p>
            <a:pPr marR="0">
              <a:lnSpc>
                <a:spcPct val="115000"/>
              </a:lnSpc>
              <a:spcBef>
                <a:spcPts val="1200"/>
              </a:spcBef>
              <a:spcAft>
                <a:spcPts val="1200"/>
              </a:spcAft>
            </a:pPr>
            <a:r>
              <a:rPr lang="en-US" sz="1600" i="1">
                <a:effectLst/>
                <a:ea typeface="MS Mincho" panose="02020609040205080304" pitchFamily="49" charset="-128"/>
              </a:rPr>
              <a:t>Note: The Vacation period auto-populates from the Preset Enrollment if one was set up but please check to make sure the vacation period is correct and edit it or add any other breaks as-necessary. You can hover over the text that says, “</a:t>
            </a:r>
            <a:r>
              <a:rPr lang="en-US" sz="1600" b="1" i="1">
                <a:effectLst/>
                <a:ea typeface="MS Mincho" panose="02020609040205080304" pitchFamily="49" charset="-128"/>
              </a:rPr>
              <a:t>What Constitutes a Break?” </a:t>
            </a:r>
            <a:r>
              <a:rPr lang="en-US" sz="1600" i="1">
                <a:effectLst/>
                <a:ea typeface="MS Mincho" panose="02020609040205080304" pitchFamily="49" charset="-128"/>
              </a:rPr>
              <a:t>for more information. A vacation period must be 7 days or longer and occur during the student's enrollment.</a:t>
            </a:r>
          </a:p>
          <a:p>
            <a:pPr marR="0">
              <a:lnSpc>
                <a:spcPct val="115000"/>
              </a:lnSpc>
              <a:spcBef>
                <a:spcPts val="1200"/>
              </a:spcBef>
              <a:spcAft>
                <a:spcPts val="1200"/>
              </a:spcAft>
            </a:pPr>
            <a:endParaRPr lang="en-US" sz="16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6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6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600">
              <a:effectLst/>
              <a:ea typeface="MS Mincho" panose="02020609040205080304" pitchFamily="49" charset="-128"/>
            </a:endParaRPr>
          </a:p>
        </p:txBody>
      </p:sp>
      <p:pic>
        <p:nvPicPr>
          <p:cNvPr id="3" name="Picture 2" descr="Vacation periods picture including What constitutes as a vacation period, dates, edit button, and Add Vacation period.">
            <a:extLst>
              <a:ext uri="{FF2B5EF4-FFF2-40B4-BE49-F238E27FC236}">
                <a16:creationId xmlns:a16="http://schemas.microsoft.com/office/drawing/2014/main" id="{E205DE04-D576-BD99-7FBD-4CAE2A96A68D}"/>
              </a:ext>
            </a:extLst>
          </p:cNvPr>
          <p:cNvPicPr>
            <a:picLocks noChangeAspect="1"/>
          </p:cNvPicPr>
          <p:nvPr/>
        </p:nvPicPr>
        <p:blipFill rotWithShape="1">
          <a:blip r:embed="rId3"/>
          <a:srcRect r="22283"/>
          <a:stretch/>
        </p:blipFill>
        <p:spPr>
          <a:xfrm>
            <a:off x="7821696" y="2363243"/>
            <a:ext cx="4204651" cy="2522220"/>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1B4A92A6-64F4-CFBA-666F-5FAD4B66CBA4}"/>
              </a:ext>
              <a:ext uri="{C183D7F6-B498-43B3-948B-1728B52AA6E4}">
                <adec:decorative xmlns:adec="http://schemas.microsoft.com/office/drawing/2017/decorative" val="1"/>
              </a:ext>
            </a:extLst>
          </p:cNvPr>
          <p:cNvSpPr/>
          <p:nvPr/>
        </p:nvSpPr>
        <p:spPr>
          <a:xfrm>
            <a:off x="10104074" y="3786797"/>
            <a:ext cx="685847" cy="371317"/>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60005CEB-7AC6-4FC8-DD76-735A2B619DD6}"/>
              </a:ext>
              <a:ext uri="{C183D7F6-B498-43B3-948B-1728B52AA6E4}">
                <adec:decorative xmlns:adec="http://schemas.microsoft.com/office/drawing/2017/decorative" val="1"/>
              </a:ext>
            </a:extLst>
          </p:cNvPr>
          <p:cNvSpPr/>
          <p:nvPr/>
        </p:nvSpPr>
        <p:spPr>
          <a:xfrm>
            <a:off x="7873541" y="4409012"/>
            <a:ext cx="1455937" cy="38437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5CDCF3DA-DAF0-3DC4-3DF1-4953A79E4A82}"/>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C7D7EB"/>
          </a:solidFill>
          <a:ln w="28575">
            <a:solidFill>
              <a:srgbClr val="C7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974880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A777455-D2AB-6E5F-D742-4BF7D20F104D}"/>
              </a:ext>
            </a:extLst>
          </p:cNvPr>
          <p:cNvSpPr txBox="1">
            <a:spLocks noGrp="1"/>
          </p:cNvSpPr>
          <p:nvPr>
            <p:ph type="title" idx="4294967295"/>
          </p:nvPr>
        </p:nvSpPr>
        <p:spPr>
          <a:xfrm>
            <a:off x="139617" y="-686333"/>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E6E6E6"/>
                </a:solidFill>
                <a:effectLst/>
                <a:uLnTx/>
                <a:uFillTx/>
                <a:latin typeface="Calibri" panose="020F0502020204030204" pitchFamily="34" charset="0"/>
                <a:ea typeface="+mj-ea"/>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NCD Add and Submit an Enrollment – Remarks</a:t>
            </a:r>
          </a:p>
        </p:txBody>
      </p:sp>
      <p:sp>
        <p:nvSpPr>
          <p:cNvPr id="9" name="Title 1">
            <a:extLst>
              <a:ext uri="{FF2B5EF4-FFF2-40B4-BE49-F238E27FC236}">
                <a16:creationId xmlns:a16="http://schemas.microsoft.com/office/drawing/2014/main" id="{AA000C57-2318-0EB8-0664-B3340E18706A}"/>
              </a:ext>
            </a:extLst>
          </p:cNvPr>
          <p:cNvSpPr txBox="1">
            <a:spLocks/>
          </p:cNvSpPr>
          <p:nvPr/>
        </p:nvSpPr>
        <p:spPr>
          <a:xfrm>
            <a:off x="416061" y="241497"/>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rPr>
              <a:t>Add and Submit an Enrollment – Remarks</a:t>
            </a: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31844"/>
            <a:ext cx="6516757" cy="5105400"/>
          </a:xfrm>
        </p:spPr>
        <p:txBody>
          <a:bodyPr/>
          <a:lstStyle/>
          <a:p>
            <a:pPr marL="514350" marR="0" indent="-514350">
              <a:lnSpc>
                <a:spcPct val="115000"/>
              </a:lnSpc>
              <a:spcBef>
                <a:spcPts val="1200"/>
              </a:spcBef>
              <a:spcAft>
                <a:spcPts val="1200"/>
              </a:spcAft>
              <a:buFont typeface="+mj-lt"/>
              <a:buAutoNum type="arabicPeriod" startAt="5"/>
            </a:pPr>
            <a:r>
              <a:rPr lang="en-US" sz="2800">
                <a:effectLst/>
                <a:ea typeface="Times New Roman" panose="02020603050405020304" pitchFamily="18" charset="0"/>
              </a:rPr>
              <a:t>Before submitting the enrollment, select any relevant “</a:t>
            </a:r>
            <a:r>
              <a:rPr lang="en-US" sz="2800" b="1">
                <a:effectLst/>
                <a:ea typeface="Times New Roman" panose="02020603050405020304" pitchFamily="18" charset="0"/>
              </a:rPr>
              <a:t>VBA remarks</a:t>
            </a:r>
            <a:r>
              <a:rPr lang="en-US" sz="2800">
                <a:effectLst/>
                <a:ea typeface="Times New Roman" panose="02020603050405020304" pitchFamily="18" charset="0"/>
              </a:rPr>
              <a:t>". Only create “</a:t>
            </a:r>
            <a:r>
              <a:rPr lang="en-US" sz="2800" b="1">
                <a:effectLst/>
                <a:ea typeface="Times New Roman" panose="02020603050405020304" pitchFamily="18" charset="0"/>
              </a:rPr>
              <a:t>Custom remarks</a:t>
            </a:r>
            <a:r>
              <a:rPr lang="en-US" sz="2800">
                <a:effectLst/>
                <a:ea typeface="Times New Roman" panose="02020603050405020304" pitchFamily="18" charset="0"/>
              </a:rPr>
              <a:t>” when necessary as they slow down processing time. </a:t>
            </a:r>
          </a:p>
          <a:p>
            <a:pPr marR="0">
              <a:lnSpc>
                <a:spcPct val="115000"/>
              </a:lnSpc>
              <a:spcBef>
                <a:spcPts val="1200"/>
              </a:spcBef>
              <a:spcAft>
                <a:spcPts val="1200"/>
              </a:spcAft>
            </a:pPr>
            <a:r>
              <a:rPr lang="en-US" sz="1800" i="1">
                <a:effectLst/>
                <a:ea typeface="MS Mincho" panose="02020609040205080304" pitchFamily="49" charset="-128"/>
              </a:rPr>
              <a:t>Note: Feel free to add any notes for yourself or for other SCOs at your facility. Notes are not be submitted to VA with the enrollment but can be reviewed by VA if necessary.</a:t>
            </a:r>
          </a:p>
          <a:p>
            <a:pPr marR="0">
              <a:lnSpc>
                <a:spcPct val="115000"/>
              </a:lnSpc>
              <a:spcBef>
                <a:spcPts val="1200"/>
              </a:spcBef>
              <a:spcAft>
                <a:spcPts val="1200"/>
              </a:spcAft>
            </a:pPr>
            <a:endParaRPr lang="en-US">
              <a:effectLst/>
              <a:ea typeface="Times New Roman" panose="02020603050405020304" pitchFamily="18" charset="0"/>
            </a:endParaRPr>
          </a:p>
          <a:p>
            <a:pPr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a:effectLst/>
              <a:ea typeface="MS Mincho" panose="02020609040205080304" pitchFamily="49" charset="-128"/>
            </a:endParaRPr>
          </a:p>
        </p:txBody>
      </p:sp>
      <p:pic>
        <p:nvPicPr>
          <p:cNvPr id="3" name="Picture 2" descr="Screenshot of the Remarks section. Rectangle highlights the dropdown options for VBA remarks and the notes section.">
            <a:extLst>
              <a:ext uri="{FF2B5EF4-FFF2-40B4-BE49-F238E27FC236}">
                <a16:creationId xmlns:a16="http://schemas.microsoft.com/office/drawing/2014/main" id="{B08B7850-BE50-F969-52AE-EC5F6BDA9C46}"/>
              </a:ext>
            </a:extLst>
          </p:cNvPr>
          <p:cNvPicPr>
            <a:picLocks noChangeAspect="1"/>
          </p:cNvPicPr>
          <p:nvPr/>
        </p:nvPicPr>
        <p:blipFill>
          <a:blip r:embed="rId3"/>
          <a:stretch>
            <a:fillRect/>
          </a:stretch>
        </p:blipFill>
        <p:spPr>
          <a:xfrm>
            <a:off x="7479599" y="1021867"/>
            <a:ext cx="3358350" cy="2959996"/>
          </a:xfrm>
          <a:prstGeom prst="rect">
            <a:avLst/>
          </a:prstGeom>
          <a:ln>
            <a:solidFill>
              <a:schemeClr val="tx1"/>
            </a:solidFill>
          </a:ln>
        </p:spPr>
      </p:pic>
      <p:sp>
        <p:nvSpPr>
          <p:cNvPr id="4" name="Rectangle 3">
            <a:extLst>
              <a:ext uri="{FF2B5EF4-FFF2-40B4-BE49-F238E27FC236}">
                <a16:creationId xmlns:a16="http://schemas.microsoft.com/office/drawing/2014/main" id="{71125018-73A3-45E5-EBA8-517C4289EF2C}"/>
              </a:ext>
              <a:ext uri="{C183D7F6-B498-43B3-948B-1728B52AA6E4}">
                <adec:decorative xmlns:adec="http://schemas.microsoft.com/office/drawing/2017/decorative" val="1"/>
              </a:ext>
            </a:extLst>
          </p:cNvPr>
          <p:cNvSpPr/>
          <p:nvPr/>
        </p:nvSpPr>
        <p:spPr>
          <a:xfrm>
            <a:off x="7637731" y="2844169"/>
            <a:ext cx="2789254" cy="1137694"/>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5" name="Picture 4" descr="Screenshot of the Custom Remarks page. Rectangle highlights the add custom remarks option.">
            <a:extLst>
              <a:ext uri="{FF2B5EF4-FFF2-40B4-BE49-F238E27FC236}">
                <a16:creationId xmlns:a16="http://schemas.microsoft.com/office/drawing/2014/main" id="{E0D82476-D543-B73E-3CD4-44AA99712915}"/>
              </a:ext>
            </a:extLst>
          </p:cNvPr>
          <p:cNvPicPr>
            <a:picLocks noChangeAspect="1"/>
          </p:cNvPicPr>
          <p:nvPr/>
        </p:nvPicPr>
        <p:blipFill>
          <a:blip r:embed="rId4"/>
          <a:stretch>
            <a:fillRect/>
          </a:stretch>
        </p:blipFill>
        <p:spPr>
          <a:xfrm>
            <a:off x="7479599" y="4147121"/>
            <a:ext cx="4500516" cy="2094776"/>
          </a:xfrm>
          <a:prstGeom prst="rect">
            <a:avLst/>
          </a:prstGeom>
          <a:ln>
            <a:solidFill>
              <a:schemeClr val="tx1"/>
            </a:solidFill>
          </a:ln>
        </p:spPr>
      </p:pic>
      <p:sp>
        <p:nvSpPr>
          <p:cNvPr id="10" name="Rectangle: Rounded Corners 9" descr="Return to table of contents button.">
            <a:hlinkClick r:id="rId5"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BDA64D1E-69A5-857B-B1F8-5B02929807B6}"/>
              </a:ext>
              <a:ext uri="{C183D7F6-B498-43B3-948B-1728B52AA6E4}">
                <adec:decorative xmlns:adec="http://schemas.microsoft.com/office/drawing/2017/decorative" val="1"/>
              </a:ext>
            </a:extLst>
          </p:cNvPr>
          <p:cNvSpPr/>
          <p:nvPr/>
        </p:nvSpPr>
        <p:spPr>
          <a:xfrm>
            <a:off x="7495570" y="5303250"/>
            <a:ext cx="1145510" cy="32031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1CD59AE8-6455-3A7A-C668-1CF7934FCAF6}"/>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C7D7EB"/>
          </a:solidFill>
          <a:ln w="28575">
            <a:solidFill>
              <a:srgbClr val="C7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877880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60D5FD9-73FF-16CE-1C03-C66F6F616502}"/>
              </a:ext>
            </a:extLst>
          </p:cNvPr>
          <p:cNvSpPr txBox="1">
            <a:spLocks noGrp="1"/>
          </p:cNvSpPr>
          <p:nvPr>
            <p:ph type="title" idx="4294967295"/>
          </p:nvPr>
        </p:nvSpPr>
        <p:spPr>
          <a:xfrm>
            <a:off x="416061" y="241497"/>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en-US" sz="3600" b="1" i="0" u="none" strike="noStrike" kern="1200" cap="none" spc="75" normalizeH="0" baseline="0" noProof="0">
                <a:ln>
                  <a:noFill/>
                </a:ln>
                <a:solidFill>
                  <a:srgbClr val="0E7BBA"/>
                </a:solidFill>
                <a:effectLst/>
                <a:uLnTx/>
                <a:uFillTx/>
                <a:latin typeface="Calibri"/>
                <a:cs typeface="Calibri"/>
                <a:hlinkClick r:id="rId2" action="ppaction://hlinksldjump">
                  <a:extLst>
                    <a:ext uri="{A12FA001-AC4F-418D-AE19-62706E023703}">
                      <ahyp:hlinkClr xmlns:ahyp="http://schemas.microsoft.com/office/drawing/2018/hyperlinkcolor" val="tx"/>
                    </a:ext>
                  </a:extLst>
                </a:hlinkClick>
              </a:rPr>
              <a:t>Add and Submit an Enrollment Cont'd 4</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hlinkClick r:id="rId2" action="ppaction://hlinksldjump">
                <a:extLst>
                  <a:ext uri="{A12FA001-AC4F-418D-AE19-62706E023703}">
                    <ahyp:hlinkClr xmlns:ahyp="http://schemas.microsoft.com/office/drawing/2018/hyperlinkcolor" val="tx"/>
                  </a:ext>
                </a:extLst>
              </a:hlinkClick>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416061" y="1335847"/>
            <a:ext cx="5801722" cy="4976054"/>
          </a:xfrm>
        </p:spPr>
        <p:txBody>
          <a:bodyPr/>
          <a:lstStyle/>
          <a:p>
            <a:pPr marL="457200" marR="0" indent="-457200">
              <a:lnSpc>
                <a:spcPct val="115000"/>
              </a:lnSpc>
              <a:spcBef>
                <a:spcPts val="1200"/>
              </a:spcBef>
              <a:spcAft>
                <a:spcPts val="1200"/>
              </a:spcAft>
              <a:buFont typeface="+mj-lt"/>
              <a:buAutoNum type="arabicPeriod" startAt="6"/>
            </a:pPr>
            <a:r>
              <a:rPr lang="en-US" sz="2400">
                <a:effectLst/>
                <a:ea typeface="MS Mincho" panose="02020609040205080304" pitchFamily="49" charset="-128"/>
              </a:rPr>
              <a:t>Select the “</a:t>
            </a:r>
            <a:r>
              <a:rPr lang="en-US" sz="2400" b="1">
                <a:effectLst/>
                <a:ea typeface="MS Mincho" panose="02020609040205080304" pitchFamily="49" charset="-128"/>
              </a:rPr>
              <a:t>Submit enrollment</a:t>
            </a:r>
            <a:r>
              <a:rPr lang="en-US" sz="2400">
                <a:effectLst/>
                <a:ea typeface="MS Mincho" panose="02020609040205080304" pitchFamily="49" charset="-128"/>
              </a:rPr>
              <a:t>” button to submit the new enrollment information or select the “</a:t>
            </a:r>
            <a:r>
              <a:rPr lang="en-US" sz="2400" b="1">
                <a:effectLst/>
                <a:ea typeface="MS Mincho" panose="02020609040205080304" pitchFamily="49" charset="-128"/>
              </a:rPr>
              <a:t>Save as draft</a:t>
            </a:r>
            <a:r>
              <a:rPr lang="en-US" sz="2400">
                <a:effectLst/>
                <a:ea typeface="MS Mincho" panose="02020609040205080304" pitchFamily="49" charset="-128"/>
              </a:rPr>
              <a:t>” button to finish the process later. To discard edits to the enrollment, select the “</a:t>
            </a:r>
            <a:r>
              <a:rPr lang="en-US" sz="2400" b="1">
                <a:effectLst/>
                <a:ea typeface="MS Mincho" panose="02020609040205080304" pitchFamily="49" charset="-128"/>
              </a:rPr>
              <a:t>Discard edits</a:t>
            </a:r>
            <a:r>
              <a:rPr lang="en-US" sz="2400">
                <a:effectLst/>
                <a:ea typeface="MS Mincho" panose="02020609040205080304" pitchFamily="49" charset="-128"/>
              </a:rPr>
              <a:t>” button</a:t>
            </a:r>
            <a:r>
              <a:rPr lang="en-US">
                <a:effectLst/>
                <a:ea typeface="MS Mincho" panose="02020609040205080304" pitchFamily="49" charset="-128"/>
              </a:rPr>
              <a:t>.</a:t>
            </a:r>
            <a:endParaRPr lang="en-US">
              <a:ea typeface="MS Mincho" panose="02020609040205080304" pitchFamily="49" charset="-128"/>
            </a:endParaRPr>
          </a:p>
          <a:p>
            <a:pPr marR="0">
              <a:lnSpc>
                <a:spcPct val="115000"/>
              </a:lnSpc>
              <a:spcBef>
                <a:spcPts val="1200"/>
              </a:spcBef>
              <a:spcAft>
                <a:spcPts val="1200"/>
              </a:spcAft>
            </a:pPr>
            <a:endParaRPr lang="en-US" sz="1800">
              <a:effectLst/>
              <a:ea typeface="Times New Roman" panose="02020603050405020304" pitchFamily="18" charset="0"/>
            </a:endParaRPr>
          </a:p>
          <a:p>
            <a:pPr marR="0">
              <a:lnSpc>
                <a:spcPct val="115000"/>
              </a:lnSpc>
              <a:spcBef>
                <a:spcPts val="1200"/>
              </a:spcBef>
              <a:spcAft>
                <a:spcPts val="1200"/>
              </a:spcAft>
            </a:pPr>
            <a:endParaRPr lang="en-US" sz="1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800">
              <a:effectLst/>
              <a:ea typeface="MS Mincho" panose="02020609040205080304" pitchFamily="49" charset="-128"/>
            </a:endParaRPr>
          </a:p>
        </p:txBody>
      </p:sp>
      <p:pic>
        <p:nvPicPr>
          <p:cNvPr id="5" name="Picture 4" descr="Screenshot of the page acknowledging that statements entered are true and correct. Rectangle highlights Submit Enrollment, Save as Draft and Discard Edits button.">
            <a:extLst>
              <a:ext uri="{FF2B5EF4-FFF2-40B4-BE49-F238E27FC236}">
                <a16:creationId xmlns:a16="http://schemas.microsoft.com/office/drawing/2014/main" id="{1BD6A506-C481-24B1-44D6-A36A83226989}"/>
              </a:ext>
            </a:extLst>
          </p:cNvPr>
          <p:cNvPicPr>
            <a:picLocks noChangeAspect="1"/>
          </p:cNvPicPr>
          <p:nvPr/>
        </p:nvPicPr>
        <p:blipFill>
          <a:blip r:embed="rId3"/>
          <a:stretch>
            <a:fillRect/>
          </a:stretch>
        </p:blipFill>
        <p:spPr>
          <a:xfrm>
            <a:off x="6217783" y="2677093"/>
            <a:ext cx="5921881" cy="1725941"/>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F84663E3-2BBB-117B-E693-A92CDC2CD98E}"/>
              </a:ext>
              <a:ext uri="{C183D7F6-B498-43B3-948B-1728B52AA6E4}">
                <adec:decorative xmlns:adec="http://schemas.microsoft.com/office/drawing/2017/decorative" val="1"/>
              </a:ext>
            </a:extLst>
          </p:cNvPr>
          <p:cNvSpPr/>
          <p:nvPr/>
        </p:nvSpPr>
        <p:spPr>
          <a:xfrm>
            <a:off x="6314374" y="3682611"/>
            <a:ext cx="2877753" cy="485129"/>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FB45D100-AACF-1240-5B18-D84743C707C9}"/>
              </a:ext>
              <a:ext uri="{C183D7F6-B498-43B3-948B-1728B52AA6E4}">
                <adec:decorative xmlns:adec="http://schemas.microsoft.com/office/drawing/2017/decorative" val="1"/>
              </a:ext>
            </a:extLst>
          </p:cNvPr>
          <p:cNvSpPr/>
          <p:nvPr/>
        </p:nvSpPr>
        <p:spPr>
          <a:xfrm>
            <a:off x="10652554" y="3694691"/>
            <a:ext cx="1299575" cy="444173"/>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D051E64B-7E17-0760-E457-577AEB7C5B26}"/>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C7D7EB"/>
          </a:solidFill>
          <a:ln w="28575">
            <a:solidFill>
              <a:srgbClr val="C7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421721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2A4536C-F734-72A1-64A9-7D56298700FA}"/>
              </a:ext>
            </a:extLst>
          </p:cNvPr>
          <p:cNvSpPr txBox="1">
            <a:spLocks noGrp="1"/>
          </p:cNvSpPr>
          <p:nvPr>
            <p:ph type="title" idx="4294967295"/>
          </p:nvPr>
        </p:nvSpPr>
        <p:spPr>
          <a:xfrm>
            <a:off x="416061" y="241497"/>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en-US" sz="3600" b="1" i="0" u="none" strike="noStrike" kern="1200" cap="none" spc="75" normalizeH="0" baseline="0" noProof="0">
                <a:ln>
                  <a:noFill/>
                </a:ln>
                <a:solidFill>
                  <a:srgbClr val="0E7BBA"/>
                </a:solidFill>
                <a:effectLst/>
                <a:uLnTx/>
                <a:uFillTx/>
                <a:latin typeface="Calibri"/>
                <a:cs typeface="Calibri"/>
                <a:hlinkClick r:id="rId3" action="ppaction://hlinksldjump">
                  <a:extLst>
                    <a:ext uri="{A12FA001-AC4F-418D-AE19-62706E023703}">
                      <ahyp:hlinkClr xmlns:ahyp="http://schemas.microsoft.com/office/drawing/2018/hyperlinkcolor" val="tx"/>
                    </a:ext>
                  </a:extLst>
                </a:hlinkClick>
              </a:rPr>
              <a:t>Add and Submit an Enrollment Cont'd 5</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hlinkClick r:id="rId3" action="ppaction://hlinksldjump">
                <a:extLst>
                  <a:ext uri="{A12FA001-AC4F-418D-AE19-62706E023703}">
                    <ahyp:hlinkClr xmlns:ahyp="http://schemas.microsoft.com/office/drawing/2018/hyperlinkcolor" val="tx"/>
                  </a:ext>
                </a:extLst>
              </a:hlinkClick>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14455"/>
            <a:ext cx="4942225" cy="5385074"/>
          </a:xfrm>
        </p:spPr>
        <p:txBody>
          <a:bodyPr/>
          <a:lstStyle/>
          <a:p>
            <a:pPr>
              <a:spcBef>
                <a:spcPts val="600"/>
              </a:spcBef>
              <a:spcAft>
                <a:spcPts val="0"/>
              </a:spcAft>
            </a:pPr>
            <a:r>
              <a:rPr lang="en-US" sz="2800">
                <a:effectLst/>
                <a:ea typeface="MS Mincho" panose="02020609040205080304" pitchFamily="49" charset="-128"/>
              </a:rPr>
              <a:t>Once the enrollment is submitted, a success banner appears in green at the top of the page.</a:t>
            </a:r>
          </a:p>
          <a:p>
            <a:pPr>
              <a:spcBef>
                <a:spcPts val="600"/>
              </a:spcBef>
              <a:spcAft>
                <a:spcPts val="0"/>
              </a:spcAft>
            </a:pPr>
            <a:endParaRPr lang="en-US" sz="2400">
              <a:effectLst/>
              <a:ea typeface="MS Mincho" panose="02020609040205080304" pitchFamily="49" charset="-128"/>
            </a:endParaRPr>
          </a:p>
          <a:p>
            <a:pPr>
              <a:spcBef>
                <a:spcPts val="600"/>
              </a:spcBef>
              <a:spcAft>
                <a:spcPts val="0"/>
              </a:spcAft>
            </a:pPr>
            <a:r>
              <a:rPr lang="en-US" i="1">
                <a:effectLst/>
                <a:ea typeface="MS Mincho" panose="02020609040205080304" pitchFamily="49" charset="-128"/>
              </a:rPr>
              <a:t>Note: </a:t>
            </a:r>
          </a:p>
          <a:p>
            <a:pPr marL="342900" indent="-342900">
              <a:spcBef>
                <a:spcPts val="600"/>
              </a:spcBef>
              <a:spcAft>
                <a:spcPts val="0"/>
              </a:spcAft>
              <a:buFont typeface="Arial" panose="020B0604020202020204" pitchFamily="34" charset="0"/>
              <a:buChar char="•"/>
            </a:pPr>
            <a:r>
              <a:rPr lang="en-US" i="1">
                <a:effectLst/>
                <a:ea typeface="MS Mincho" panose="02020609040205080304" pitchFamily="49" charset="-128"/>
              </a:rPr>
              <a:t>To view an overview of the enrollment submitted, select the down arrow under the “</a:t>
            </a:r>
            <a:r>
              <a:rPr lang="en-US" b="1" i="1">
                <a:effectLst/>
                <a:ea typeface="MS Mincho" panose="02020609040205080304" pitchFamily="49" charset="-128"/>
              </a:rPr>
              <a:t>Amend</a:t>
            </a:r>
            <a:r>
              <a:rPr lang="en-US" i="1">
                <a:effectLst/>
                <a:ea typeface="MS Mincho" panose="02020609040205080304" pitchFamily="49" charset="-128"/>
              </a:rPr>
              <a:t>”</a:t>
            </a:r>
            <a:r>
              <a:rPr lang="en-US" b="1" i="1">
                <a:effectLst/>
                <a:ea typeface="MS Mincho" panose="02020609040205080304" pitchFamily="49" charset="-128"/>
              </a:rPr>
              <a:t> </a:t>
            </a:r>
            <a:r>
              <a:rPr lang="en-US" i="1">
                <a:effectLst/>
                <a:ea typeface="MS Mincho" panose="02020609040205080304" pitchFamily="49" charset="-128"/>
              </a:rPr>
              <a:t>button. </a:t>
            </a:r>
          </a:p>
          <a:p>
            <a:pPr>
              <a:spcBef>
                <a:spcPts val="600"/>
              </a:spcBef>
              <a:spcAft>
                <a:spcPts val="0"/>
              </a:spcAft>
            </a:pPr>
            <a:endParaRPr lang="en-US" i="1">
              <a:effectLst/>
              <a:ea typeface="MS Mincho" panose="02020609040205080304" pitchFamily="49" charset="-128"/>
            </a:endParaRPr>
          </a:p>
          <a:p>
            <a:pPr marL="342900" indent="-342900">
              <a:lnSpc>
                <a:spcPct val="115000"/>
              </a:lnSpc>
              <a:spcBef>
                <a:spcPts val="1200"/>
              </a:spcBef>
              <a:buFont typeface="Arial" panose="020B0604020202020204" pitchFamily="34" charset="0"/>
              <a:buChar char="•"/>
            </a:pPr>
            <a:endParaRPr lang="en-US" i="1">
              <a:effectLst/>
              <a:ea typeface="MS Mincho" panose="02020609040205080304" pitchFamily="49" charset="-128"/>
            </a:endParaRPr>
          </a:p>
          <a:p>
            <a:pPr marL="0" marR="0">
              <a:lnSpc>
                <a:spcPct val="115000"/>
              </a:lnSpc>
              <a:spcBef>
                <a:spcPts val="1200"/>
              </a:spcBef>
              <a:spcAft>
                <a:spcPts val="1200"/>
              </a:spcAft>
            </a:pPr>
            <a:endParaRPr lang="en-US" sz="2400">
              <a:effectLst/>
              <a:ea typeface="MS Mincho" panose="02020609040205080304" pitchFamily="49" charset="-128"/>
            </a:endParaRPr>
          </a:p>
          <a:p>
            <a:pPr marL="342900" marR="0" indent="-342900">
              <a:lnSpc>
                <a:spcPct val="115000"/>
              </a:lnSpc>
              <a:spcBef>
                <a:spcPts val="1200"/>
              </a:spcBef>
              <a:spcAft>
                <a:spcPts val="1200"/>
              </a:spcAft>
              <a:buAutoNum type="arabicPeriod"/>
            </a:pPr>
            <a:endParaRPr lang="en-US" sz="2400">
              <a:effectLst/>
              <a:ea typeface="Times New Roman" panose="02020603050405020304" pitchFamily="18" charset="0"/>
            </a:endParaRPr>
          </a:p>
          <a:p>
            <a:pPr marR="0">
              <a:lnSpc>
                <a:spcPct val="115000"/>
              </a:lnSpc>
              <a:spcBef>
                <a:spcPts val="1200"/>
              </a:spcBef>
              <a:spcAft>
                <a:spcPts val="1200"/>
              </a:spcAft>
            </a:pPr>
            <a:endParaRPr lang="en-US" sz="24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4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4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400">
              <a:effectLst/>
              <a:ea typeface="MS Mincho" panose="02020609040205080304" pitchFamily="49" charset="-128"/>
            </a:endParaRPr>
          </a:p>
        </p:txBody>
      </p:sp>
      <p:grpSp>
        <p:nvGrpSpPr>
          <p:cNvPr id="2" name="Group 1" descr="Screenshot of the Enrollment Manager dashboard. Rectangle highlights the confirmation message of the submitted enrollment. Screenshot of the student profile. Rectangle highlights the dropdown arrow to select and display the overview of the submitted enrollment.">
            <a:extLst>
              <a:ext uri="{FF2B5EF4-FFF2-40B4-BE49-F238E27FC236}">
                <a16:creationId xmlns:a16="http://schemas.microsoft.com/office/drawing/2014/main" id="{31E7F2DC-B39E-B7C0-212C-5CAE25EE109A}"/>
              </a:ext>
            </a:extLst>
          </p:cNvPr>
          <p:cNvGrpSpPr/>
          <p:nvPr/>
        </p:nvGrpSpPr>
        <p:grpSpPr>
          <a:xfrm>
            <a:off x="5344358" y="1228725"/>
            <a:ext cx="6796392" cy="5202309"/>
            <a:chOff x="5344358" y="1228725"/>
            <a:chExt cx="6796392" cy="5202309"/>
          </a:xfrm>
        </p:grpSpPr>
        <p:pic>
          <p:nvPicPr>
            <p:cNvPr id="3" name="Picture 2" descr="Screenshot of the Enrollment Manager dashboard. Rectangle highlights the confirmation message of the submitted enrollment.">
              <a:extLst>
                <a:ext uri="{FF2B5EF4-FFF2-40B4-BE49-F238E27FC236}">
                  <a16:creationId xmlns:a16="http://schemas.microsoft.com/office/drawing/2014/main" id="{36818E8B-DD0D-7281-C42F-06D3469951B5}"/>
                </a:ext>
              </a:extLst>
            </p:cNvPr>
            <p:cNvPicPr>
              <a:picLocks noChangeAspect="1"/>
            </p:cNvPicPr>
            <p:nvPr/>
          </p:nvPicPr>
          <p:blipFill rotWithShape="1">
            <a:blip r:embed="rId4"/>
            <a:srcRect l="8455" t="19712" r="13958" b="60098"/>
            <a:stretch/>
          </p:blipFill>
          <p:spPr bwMode="auto">
            <a:xfrm>
              <a:off x="5417396" y="1327056"/>
              <a:ext cx="6723354" cy="976890"/>
            </a:xfrm>
            <a:prstGeom prst="rect">
              <a:avLst/>
            </a:prstGeom>
            <a:ln>
              <a:noFill/>
            </a:ln>
            <a:extLst>
              <a:ext uri="{53640926-AAD7-44D8-BBD7-CCE9431645EC}">
                <a14:shadowObscured xmlns:a14="http://schemas.microsoft.com/office/drawing/2010/main"/>
              </a:ext>
            </a:extLst>
          </p:spPr>
        </p:pic>
        <p:pic>
          <p:nvPicPr>
            <p:cNvPr id="9" name="Picture 8" descr="Screenshot of the student profile. Rectangle highlights the dropdown arrow to select and display the overview of the submitted enrollment.">
              <a:extLst>
                <a:ext uri="{FF2B5EF4-FFF2-40B4-BE49-F238E27FC236}">
                  <a16:creationId xmlns:a16="http://schemas.microsoft.com/office/drawing/2014/main" id="{9D3C5AF1-0BC0-113E-276D-F9E2ADB11D98}"/>
                </a:ext>
              </a:extLst>
            </p:cNvPr>
            <p:cNvPicPr>
              <a:picLocks noChangeAspect="1"/>
            </p:cNvPicPr>
            <p:nvPr/>
          </p:nvPicPr>
          <p:blipFill>
            <a:blip r:embed="rId5"/>
            <a:stretch>
              <a:fillRect/>
            </a:stretch>
          </p:blipFill>
          <p:spPr>
            <a:xfrm>
              <a:off x="5487924" y="2254674"/>
              <a:ext cx="6582298" cy="4176360"/>
            </a:xfrm>
            <a:prstGeom prst="rect">
              <a:avLst/>
            </a:prstGeom>
            <a:ln>
              <a:noFill/>
            </a:ln>
          </p:spPr>
        </p:pic>
        <p:sp>
          <p:nvSpPr>
            <p:cNvPr id="11" name="Rectangle 10">
              <a:extLst>
                <a:ext uri="{FF2B5EF4-FFF2-40B4-BE49-F238E27FC236}">
                  <a16:creationId xmlns:a16="http://schemas.microsoft.com/office/drawing/2014/main" id="{31B562F0-AFE4-27E3-8E7A-9E24741AF746}"/>
                </a:ext>
                <a:ext uri="{C183D7F6-B498-43B3-948B-1728B52AA6E4}">
                  <adec:decorative xmlns:adec="http://schemas.microsoft.com/office/drawing/2017/decorative" val="1"/>
                </a:ext>
              </a:extLst>
            </p:cNvPr>
            <p:cNvSpPr/>
            <p:nvPr/>
          </p:nvSpPr>
          <p:spPr>
            <a:xfrm>
              <a:off x="9627650" y="4421384"/>
              <a:ext cx="279597" cy="245464"/>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D91CC608-7E3F-84B8-BB4E-081BE3A44001}"/>
                </a:ext>
                <a:ext uri="{C183D7F6-B498-43B3-948B-1728B52AA6E4}">
                  <adec:decorative xmlns:adec="http://schemas.microsoft.com/office/drawing/2017/decorative" val="1"/>
                </a:ext>
              </a:extLst>
            </p:cNvPr>
            <p:cNvSpPr/>
            <p:nvPr/>
          </p:nvSpPr>
          <p:spPr>
            <a:xfrm>
              <a:off x="5396263" y="1281750"/>
              <a:ext cx="6723354" cy="99060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95D45A96-A861-B3BF-80C2-07180573F809}"/>
                </a:ext>
                <a:ext uri="{C183D7F6-B498-43B3-948B-1728B52AA6E4}">
                  <adec:decorative xmlns:adec="http://schemas.microsoft.com/office/drawing/2017/decorative" val="1"/>
                </a:ext>
              </a:extLst>
            </p:cNvPr>
            <p:cNvSpPr/>
            <p:nvPr/>
          </p:nvSpPr>
          <p:spPr>
            <a:xfrm>
              <a:off x="5344358" y="1228725"/>
              <a:ext cx="6775259" cy="52023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Rounded Corners 9" descr="Return to table of contents button.">
            <a:hlinkClick r:id="rId6"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6"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D6441D32-EFC9-4125-DE58-25C947EA3727}"/>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C7D7EB"/>
          </a:solidFill>
          <a:ln w="28575">
            <a:solidFill>
              <a:srgbClr val="C7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038240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77471-B8B4-BEAB-89B7-1243B1BE9974}"/>
              </a:ext>
            </a:extLst>
          </p:cNvPr>
          <p:cNvSpPr txBox="1">
            <a:spLocks noGrp="1"/>
          </p:cNvSpPr>
          <p:nvPr>
            <p:ph type="title" idx="4294967295"/>
          </p:nvPr>
        </p:nvSpPr>
        <p:spPr>
          <a:xfrm>
            <a:off x="0" y="-1207852"/>
            <a:ext cx="8656320" cy="16538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all" spc="75" normalizeH="0" baseline="0" noProof="0">
                <a:ln>
                  <a:noFill/>
                </a:ln>
                <a:solidFill>
                  <a:srgbClr val="E6E6E6"/>
                </a:solidFill>
                <a:effectLst/>
                <a:uLnTx/>
                <a:uFillTx/>
                <a:latin typeface="Myriad Pro" panose="020B0703030403020204" pitchFamily="34" charset="0"/>
                <a:ea typeface="+mj-ea"/>
                <a:cs typeface="Calibri" panose="020F0502020204030204" pitchFamily="34" charset="0"/>
              </a:rPr>
              <a:t>NCD Amend an Enrollment</a:t>
            </a:r>
            <a:endParaRPr kumimoji="0" lang="en-US" sz="9600" b="1" i="0" u="none" strike="noStrike" kern="1200" cap="none" spc="0" normalizeH="0" baseline="0" noProof="0">
              <a:ln>
                <a:noFill/>
              </a:ln>
              <a:solidFill>
                <a:srgbClr val="E6E6E6"/>
              </a:solidFill>
              <a:effectLst/>
              <a:uLnTx/>
              <a:uFillTx/>
              <a:latin typeface="Myriad Pro" panose="020B0703030403020204" pitchFamily="34" charset="0"/>
              <a:ea typeface="+mj-ea"/>
              <a:cs typeface="Calibri" panose="020F0502020204030204" pitchFamily="34" charset="0"/>
            </a:endParaRPr>
          </a:p>
        </p:txBody>
      </p:sp>
      <p:sp>
        <p:nvSpPr>
          <p:cNvPr id="4" name="Title 1">
            <a:extLst>
              <a:ext uri="{FF2B5EF4-FFF2-40B4-BE49-F238E27FC236}">
                <a16:creationId xmlns:a16="http://schemas.microsoft.com/office/drawing/2014/main" id="{4581FD55-7752-CDD6-1442-4A4A30FA5993}"/>
              </a:ext>
            </a:extLst>
          </p:cNvPr>
          <p:cNvSpPr txBox="1">
            <a:spLocks/>
          </p:cNvSpPr>
          <p:nvPr/>
        </p:nvSpPr>
        <p:spPr>
          <a:xfrm>
            <a:off x="2602028" y="2725611"/>
            <a:ext cx="8656320" cy="16538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all" spc="75" normalizeH="0" baseline="0" noProof="0">
                <a:ln>
                  <a:noFill/>
                </a:ln>
                <a:solidFill>
                  <a:schemeClr val="tx1"/>
                </a:solidFill>
                <a:effectLst/>
                <a:uLnTx/>
                <a:uFillTx/>
                <a:latin typeface="Myriad Pro" panose="020B0703030403020204" pitchFamily="34" charset="0"/>
                <a:ea typeface="+mj-ea"/>
                <a:cs typeface="Calibri" panose="020F0502020204030204" pitchFamily="34" charset="0"/>
              </a:rPr>
              <a:t>Amend an Enrollment</a:t>
            </a:r>
            <a:endParaRPr kumimoji="0" lang="en-US" sz="9600" b="1" i="0" u="none" strike="noStrike" kern="1200" cap="none" spc="0" normalizeH="0" baseline="0" noProof="0">
              <a:ln>
                <a:noFill/>
              </a:ln>
              <a:solidFill>
                <a:schemeClr val="tx1"/>
              </a:solidFill>
              <a:effectLst/>
              <a:uLnTx/>
              <a:uFillTx/>
              <a:latin typeface="Myriad Pro" panose="020B0703030403020204" pitchFamily="34" charset="0"/>
              <a:ea typeface="+mj-ea"/>
              <a:cs typeface="Calibri" panose="020F0502020204030204" pitchFamily="34" charset="0"/>
            </a:endParaRPr>
          </a:p>
        </p:txBody>
      </p:sp>
    </p:spTree>
    <p:extLst>
      <p:ext uri="{BB962C8B-B14F-4D97-AF65-F5344CB8AC3E}">
        <p14:creationId xmlns:p14="http://schemas.microsoft.com/office/powerpoint/2010/main" val="127907143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26540"/>
            <a:ext cx="10698332" cy="990600"/>
          </a:xfrm>
        </p:spPr>
        <p:txBody>
          <a:bodyPr/>
          <a:lstStyle/>
          <a:p>
            <a:pPr>
              <a:lnSpc>
                <a:spcPct val="115000"/>
              </a:lnSpc>
              <a:spcBef>
                <a:spcPts val="1500"/>
              </a:spcBef>
            </a:pP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Amend an Enrollment Cont'd</a:t>
            </a:r>
            <a:endParaRPr lang="en-US" b="1" spc="75">
              <a:solidFill>
                <a:srgbClr val="0E7BB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71600"/>
            <a:ext cx="10909852" cy="4976054"/>
          </a:xfrm>
        </p:spPr>
        <p:txBody>
          <a:bodyPr/>
          <a:lstStyle/>
          <a:p>
            <a:pPr marL="0" marR="0">
              <a:lnSpc>
                <a:spcPct val="115000"/>
              </a:lnSpc>
              <a:spcAft>
                <a:spcPts val="0"/>
              </a:spcAft>
            </a:pPr>
            <a:r>
              <a:rPr lang="en-US" sz="2800">
                <a:effectLst/>
                <a:ea typeface="MS Mincho" panose="02020609040205080304" pitchFamily="49" charset="-128"/>
              </a:rPr>
              <a:t>In EM, “Amendment” refers to a</a:t>
            </a:r>
            <a:r>
              <a:rPr lang="en-US" sz="2800">
                <a:ea typeface="MS Mincho" panose="02020609040205080304" pitchFamily="49" charset="-128"/>
              </a:rPr>
              <a:t>ny change made to an enrollment after it is submitted, including terminations. </a:t>
            </a:r>
          </a:p>
          <a:p>
            <a:pPr marL="0" marR="0">
              <a:lnSpc>
                <a:spcPct val="115000"/>
              </a:lnSpc>
              <a:spcAft>
                <a:spcPts val="0"/>
              </a:spcAft>
            </a:pPr>
            <a:endParaRPr lang="en-US" sz="2800">
              <a:effectLst/>
              <a:ea typeface="MS Mincho" panose="02020609040205080304" pitchFamily="49" charset="-128"/>
            </a:endParaRPr>
          </a:p>
          <a:p>
            <a:pPr marL="0" marR="0">
              <a:lnSpc>
                <a:spcPct val="115000"/>
              </a:lnSpc>
              <a:spcAft>
                <a:spcPts val="0"/>
              </a:spcAft>
            </a:pPr>
            <a:r>
              <a:rPr lang="en-US" sz="2800">
                <a:effectLst/>
                <a:ea typeface="MS Mincho" panose="02020609040205080304" pitchFamily="49" charset="-128"/>
              </a:rPr>
              <a:t>There is no differentiation between amend and adjust. </a:t>
            </a:r>
          </a:p>
          <a:p>
            <a:pPr marR="0">
              <a:lnSpc>
                <a:spcPct val="115000"/>
              </a:lnSpc>
              <a:spcAft>
                <a:spcPts val="0"/>
              </a:spcAft>
            </a:pPr>
            <a:endParaRPr lang="en-US" sz="2400">
              <a:effectLst/>
              <a:ea typeface="MS Mincho" panose="02020609040205080304" pitchFamily="49" charset="-128"/>
            </a:endParaRPr>
          </a:p>
          <a:p>
            <a:pPr>
              <a:lnSpc>
                <a:spcPct val="115000"/>
              </a:lnSpc>
              <a:spcAft>
                <a:spcPts val="0"/>
              </a:spcAft>
            </a:pPr>
            <a:r>
              <a:rPr lang="en-US" i="1">
                <a:effectLst/>
                <a:ea typeface="MS Mincho" panose="02020609040205080304" pitchFamily="49" charset="-128"/>
              </a:rPr>
              <a:t>Note: </a:t>
            </a:r>
          </a:p>
          <a:p>
            <a:pPr marL="342900" indent="-342900">
              <a:lnSpc>
                <a:spcPct val="115000"/>
              </a:lnSpc>
              <a:spcAft>
                <a:spcPts val="0"/>
              </a:spcAft>
              <a:buFont typeface="Arial" panose="020B0604020202020204" pitchFamily="34" charset="0"/>
              <a:buChar char="•"/>
            </a:pPr>
            <a:r>
              <a:rPr lang="en-US" i="1">
                <a:effectLst/>
                <a:ea typeface="MS Mincho" panose="02020609040205080304" pitchFamily="49" charset="-128"/>
              </a:rPr>
              <a:t>EM can process more than one amendment on a single certification in a 24-hour period for Chapter 33 students. For non-Chapter 33 students, continue with submitting successive adjustments on separate days.</a:t>
            </a:r>
          </a:p>
          <a:p>
            <a:pPr marL="342900" indent="-342900">
              <a:lnSpc>
                <a:spcPct val="115000"/>
              </a:lnSpc>
              <a:spcAft>
                <a:spcPts val="0"/>
              </a:spcAft>
              <a:buFont typeface="Arial" panose="020B0604020202020204" pitchFamily="34" charset="0"/>
              <a:buChar char="•"/>
            </a:pPr>
            <a:r>
              <a:rPr lang="en-US" i="1">
                <a:ea typeface="MS Mincho" panose="02020609040205080304" pitchFamily="49" charset="-128"/>
              </a:rPr>
              <a:t>SCOs can now submit new enrollments and amendments for pre-existing VRRAP students. The addition of new VRRAP students is not possible.</a:t>
            </a:r>
            <a:endParaRPr lang="en-US" i="1">
              <a:effectLst/>
              <a:ea typeface="MS Mincho" panose="02020609040205080304" pitchFamily="49" charset="-128"/>
            </a:endParaRPr>
          </a:p>
          <a:p>
            <a:pPr>
              <a:lnSpc>
                <a:spcPct val="115000"/>
              </a:lnSpc>
              <a:spcAft>
                <a:spcPts val="0"/>
              </a:spcAft>
            </a:pPr>
            <a:endParaRPr lang="en-US" i="1">
              <a:effectLst/>
              <a:ea typeface="MS Mincho" panose="02020609040205080304" pitchFamily="49" charset="-128"/>
            </a:endParaRPr>
          </a:p>
          <a:p>
            <a:pPr marR="0">
              <a:lnSpc>
                <a:spcPct val="115000"/>
              </a:lnSpc>
              <a:spcAft>
                <a:spcPts val="0"/>
              </a:spcAft>
            </a:pPr>
            <a:endParaRPr lang="en-US" sz="2000">
              <a:effectLst/>
              <a:ea typeface="MS Mincho" panose="02020609040205080304" pitchFamily="49" charset="-128"/>
            </a:endParaRPr>
          </a:p>
          <a:p>
            <a:pPr marL="342900" marR="0" indent="-342900">
              <a:lnSpc>
                <a:spcPct val="115000"/>
              </a:lnSpc>
              <a:spcBef>
                <a:spcPts val="1200"/>
              </a:spcBef>
              <a:spcAft>
                <a:spcPts val="1200"/>
              </a:spcAft>
              <a:buAutoNum type="arabicPeriod"/>
            </a:pPr>
            <a:endParaRPr lang="en-US" sz="2400">
              <a:effectLst/>
              <a:ea typeface="Times New Roman" panose="02020603050405020304" pitchFamily="18" charset="0"/>
            </a:endParaRPr>
          </a:p>
          <a:p>
            <a:pPr marR="0">
              <a:lnSpc>
                <a:spcPct val="115000"/>
              </a:lnSpc>
              <a:spcBef>
                <a:spcPts val="1200"/>
              </a:spcBef>
              <a:spcAft>
                <a:spcPts val="1200"/>
              </a:spcAft>
            </a:pPr>
            <a:endParaRPr lang="en-US" sz="24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4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4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400">
              <a:effectLst/>
              <a:ea typeface="MS Mincho" panose="02020609040205080304" pitchFamily="49" charset="-128"/>
            </a:endParaRPr>
          </a:p>
        </p:txBody>
      </p:sp>
      <p:sp>
        <p:nvSpPr>
          <p:cNvPr id="10" name="Rectangle: Rounded Corners 9" descr="Return to table of contents button.">
            <a:hlinkClick r:id="rId3"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3"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F7C04B32-D1D9-E350-FE00-90AE054C3EB4}"/>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C7D7EB"/>
          </a:solidFill>
          <a:ln w="28575">
            <a:solidFill>
              <a:srgbClr val="C7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307290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97784" y="218606"/>
            <a:ext cx="10698332" cy="990600"/>
          </a:xfrm>
        </p:spPr>
        <p:txBody>
          <a:bodyPr/>
          <a:lstStyle/>
          <a:p>
            <a:pPr>
              <a:lnSpc>
                <a:spcPct val="115000"/>
              </a:lnSpc>
              <a:spcBef>
                <a:spcPts val="1500"/>
              </a:spcBef>
            </a:pPr>
            <a:r>
              <a:rPr lang="en-US" spc="75">
                <a:solidFill>
                  <a:srgbClr val="0E7BBA"/>
                </a:solidFill>
                <a:latin typeface="Calibri"/>
                <a:cs typeface="Calibri"/>
                <a:hlinkClick r:id="rId2" action="ppaction://hlinksldjump"/>
              </a:rPr>
              <a:t>Amend an Enrollment Cont’d 1</a:t>
            </a:r>
            <a:endParaRPr lang="en-US" b="1" spc="75">
              <a:solidFill>
                <a:srgbClr val="0E7BB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437540" y="1385955"/>
            <a:ext cx="4785804" cy="4976054"/>
          </a:xfrm>
        </p:spPr>
        <p:txBody>
          <a:bodyPr/>
          <a:lstStyle/>
          <a:p>
            <a:pPr marL="457200" marR="0" indent="-457200">
              <a:lnSpc>
                <a:spcPct val="115000"/>
              </a:lnSpc>
              <a:spcBef>
                <a:spcPts val="1200"/>
              </a:spcBef>
              <a:spcAft>
                <a:spcPts val="1200"/>
              </a:spcAft>
              <a:buFont typeface="+mj-lt"/>
              <a:buAutoNum type="arabicPeriod"/>
            </a:pPr>
            <a:r>
              <a:rPr lang="en-US" sz="2400">
                <a:effectLst/>
                <a:ea typeface="MS Mincho" panose="02020609040205080304" pitchFamily="49" charset="-128"/>
              </a:rPr>
              <a:t>After you search and select the student, navigate to the student’s “</a:t>
            </a:r>
            <a:r>
              <a:rPr lang="en-US" sz="2400" b="1">
                <a:effectLst/>
                <a:ea typeface="MS Mincho" panose="02020609040205080304" pitchFamily="49" charset="-128"/>
              </a:rPr>
              <a:t>Enrollments</a:t>
            </a:r>
            <a:r>
              <a:rPr lang="en-US" sz="2400">
                <a:effectLst/>
                <a:ea typeface="MS Mincho" panose="02020609040205080304" pitchFamily="49" charset="-128"/>
              </a:rPr>
              <a:t>” tab, identify the enrollment to Amend, and select the “</a:t>
            </a:r>
            <a:r>
              <a:rPr lang="en-US" sz="2400" b="1">
                <a:effectLst/>
                <a:ea typeface="MS Mincho" panose="02020609040205080304" pitchFamily="49" charset="-128"/>
              </a:rPr>
              <a:t>Amend</a:t>
            </a:r>
            <a:r>
              <a:rPr lang="en-US" sz="2400">
                <a:effectLst/>
                <a:ea typeface="MS Mincho" panose="02020609040205080304" pitchFamily="49" charset="-128"/>
              </a:rPr>
              <a:t>” button. Once amend is selected, the page shows the information for the selected enrollment, which may or may not be current, since amendments can be made to previously completed enrollments.</a:t>
            </a:r>
            <a:endParaRPr lang="en-US" sz="2400">
              <a:effectLst/>
              <a:ea typeface="Times New Roman" panose="02020603050405020304" pitchFamily="18" charset="0"/>
            </a:endParaRPr>
          </a:p>
          <a:p>
            <a:pPr marR="0">
              <a:lnSpc>
                <a:spcPct val="115000"/>
              </a:lnSpc>
              <a:spcBef>
                <a:spcPts val="1200"/>
              </a:spcBef>
              <a:spcAft>
                <a:spcPts val="1200"/>
              </a:spcAft>
            </a:pPr>
            <a:endParaRPr lang="en-US" sz="24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4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4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400">
              <a:effectLst/>
              <a:ea typeface="MS Mincho" panose="02020609040205080304" pitchFamily="49" charset="-128"/>
            </a:endParaRPr>
          </a:p>
        </p:txBody>
      </p:sp>
      <p:pic>
        <p:nvPicPr>
          <p:cNvPr id="3" name="Picture 2" descr="Ashely Brown's Enrollments section where you can select the Amend button.">
            <a:extLst>
              <a:ext uri="{FF2B5EF4-FFF2-40B4-BE49-F238E27FC236}">
                <a16:creationId xmlns:a16="http://schemas.microsoft.com/office/drawing/2014/main" id="{D4FA676F-60AE-AC6F-6165-6033F36F263E}"/>
              </a:ext>
            </a:extLst>
          </p:cNvPr>
          <p:cNvPicPr>
            <a:picLocks noChangeAspect="1"/>
          </p:cNvPicPr>
          <p:nvPr/>
        </p:nvPicPr>
        <p:blipFill>
          <a:blip r:embed="rId3"/>
          <a:stretch>
            <a:fillRect/>
          </a:stretch>
        </p:blipFill>
        <p:spPr>
          <a:xfrm>
            <a:off x="5609616" y="1705702"/>
            <a:ext cx="6408420" cy="3672840"/>
          </a:xfrm>
          <a:prstGeom prst="rect">
            <a:avLst/>
          </a:prstGeom>
          <a:ln>
            <a:solidFill>
              <a:schemeClr val="tx1"/>
            </a:solidFill>
          </a:ln>
        </p:spPr>
      </p:pic>
      <p:sp>
        <p:nvSpPr>
          <p:cNvPr id="7" name="Rectangle 6">
            <a:extLst>
              <a:ext uri="{FF2B5EF4-FFF2-40B4-BE49-F238E27FC236}">
                <a16:creationId xmlns:a16="http://schemas.microsoft.com/office/drawing/2014/main" id="{BE2DBADB-8529-72C4-B7F8-5EA0F04875CA}"/>
              </a:ext>
              <a:ext uri="{C183D7F6-B498-43B3-948B-1728B52AA6E4}">
                <adec:decorative xmlns:adec="http://schemas.microsoft.com/office/drawing/2017/decorative" val="1"/>
              </a:ext>
            </a:extLst>
          </p:cNvPr>
          <p:cNvSpPr/>
          <p:nvPr/>
        </p:nvSpPr>
        <p:spPr>
          <a:xfrm>
            <a:off x="10965314" y="3782674"/>
            <a:ext cx="830446" cy="396133"/>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885D92E3-1456-EB2A-9129-BDD7DEC4B8B2}"/>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C7D7EB"/>
          </a:solidFill>
          <a:ln w="28575">
            <a:solidFill>
              <a:srgbClr val="C7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972588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381000"/>
            <a:ext cx="10303565" cy="990600"/>
          </a:xfrm>
        </p:spPr>
        <p:txBody>
          <a:bodyPr/>
          <a:lstStyle/>
          <a:p>
            <a:pPr>
              <a:spcBef>
                <a:spcPts val="1500"/>
              </a:spcBef>
            </a:pPr>
            <a:r>
              <a:rPr lang="en-US" spc="75">
                <a:solidFill>
                  <a:srgbClr val="00427A"/>
                </a:solidFill>
                <a:hlinkClick r:id="rId2" action="ppaction://hlinksldjump"/>
              </a:rPr>
              <a:t>Amend an Enrollment – </a:t>
            </a:r>
            <a:r>
              <a:rPr lang="en-US" sz="3600" b="1">
                <a:solidFill>
                  <a:srgbClr val="00427A"/>
                </a:solidFill>
                <a:ea typeface="Times New Roman" panose="02020603050405020304" pitchFamily="18" charset="0"/>
                <a:hlinkClick r:id="rId2" action="ppaction://hlinksldjump"/>
              </a:rPr>
              <a:t>Enrollment Information </a:t>
            </a:r>
            <a:br>
              <a:rPr lang="en-US" sz="3600" b="1" u="sng">
                <a:solidFill>
                  <a:srgbClr val="00427A"/>
                </a:solidFill>
                <a:ea typeface="Times New Roman" panose="02020603050405020304" pitchFamily="18" charset="0"/>
              </a:rPr>
            </a:br>
            <a:endParaRPr lang="en-US" b="1" spc="75">
              <a:solidFill>
                <a:srgbClr val="00427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53724"/>
            <a:ext cx="6248400" cy="4976054"/>
          </a:xfrm>
        </p:spPr>
        <p:txBody>
          <a:bodyPr/>
          <a:lstStyle/>
          <a:p>
            <a:pPr marL="514350" marR="0" indent="-514350">
              <a:lnSpc>
                <a:spcPct val="115000"/>
              </a:lnSpc>
              <a:spcBef>
                <a:spcPts val="1200"/>
              </a:spcBef>
              <a:spcAft>
                <a:spcPts val="1200"/>
              </a:spcAft>
              <a:buFont typeface="+mj-lt"/>
              <a:buAutoNum type="arabicPeriod" startAt="2"/>
            </a:pPr>
            <a:r>
              <a:rPr lang="en-US" sz="2600">
                <a:effectLst/>
              </a:rPr>
              <a:t>Once Amend is selected, you are taken to a page that shows all existing information about the selected enrollment. There, you can change the “</a:t>
            </a:r>
            <a:r>
              <a:rPr lang="en-US" sz="2600" b="1">
                <a:effectLst/>
              </a:rPr>
              <a:t>Begin date</a:t>
            </a:r>
            <a:r>
              <a:rPr lang="en-US" sz="2600">
                <a:effectLst/>
              </a:rPr>
              <a:t>” and “</a:t>
            </a:r>
            <a:r>
              <a:rPr lang="en-US" sz="2600" b="1">
                <a:effectLst/>
              </a:rPr>
              <a:t>End date</a:t>
            </a:r>
            <a:r>
              <a:rPr lang="en-US" sz="2600">
                <a:effectLst/>
              </a:rPr>
              <a:t>” fields to display corrected dates but the </a:t>
            </a:r>
            <a:r>
              <a:rPr lang="en-US" sz="2600" b="1">
                <a:effectLst/>
              </a:rPr>
              <a:t>“Enrollment </a:t>
            </a:r>
            <a:r>
              <a:rPr lang="en-US" sz="2600" b="1"/>
              <a:t>n</a:t>
            </a:r>
            <a:r>
              <a:rPr lang="en-US" sz="2600" b="1">
                <a:effectLst/>
              </a:rPr>
              <a:t>ame” </a:t>
            </a:r>
            <a:r>
              <a:rPr lang="en-US" sz="2600">
                <a:effectLst/>
              </a:rPr>
              <a:t>is read-only.​</a:t>
            </a:r>
          </a:p>
          <a:p>
            <a:pPr marR="0">
              <a:lnSpc>
                <a:spcPct val="115000"/>
              </a:lnSpc>
              <a:spcBef>
                <a:spcPts val="1200"/>
              </a:spcBef>
              <a:spcAft>
                <a:spcPts val="1200"/>
              </a:spcAft>
            </a:pPr>
            <a:r>
              <a:rPr lang="en-US" i="1">
                <a:effectLst/>
                <a:ea typeface="Times New Roman" panose="02020603050405020304" pitchFamily="18" charset="0"/>
              </a:rPr>
              <a:t>Note: You cannot change the facility. If the student was certified under the wrong facility terminate the cert and add a </a:t>
            </a:r>
            <a:r>
              <a:rPr lang="en-US" i="1">
                <a:ea typeface="Times New Roman" panose="02020603050405020304" pitchFamily="18" charset="0"/>
              </a:rPr>
              <a:t>C</a:t>
            </a:r>
            <a:r>
              <a:rPr lang="en-US" i="1">
                <a:effectLst/>
                <a:ea typeface="Times New Roman" panose="02020603050405020304" pitchFamily="18" charset="0"/>
              </a:rPr>
              <a:t>ustom Remark. This off-ramps the cert to ensure no debt is created. Then, add the student under the correct facility and recertify the term.</a:t>
            </a:r>
            <a:endParaRPr lang="en-US">
              <a:effectLst/>
              <a:ea typeface="Times New Roman" panose="02020603050405020304" pitchFamily="18" charset="0"/>
            </a:endParaRPr>
          </a:p>
          <a:p>
            <a:pPr marL="0" marR="0">
              <a:lnSpc>
                <a:spcPct val="115000"/>
              </a:lnSpc>
              <a:spcAft>
                <a:spcPts val="600"/>
              </a:spcAft>
            </a:pPr>
            <a:endParaRPr lang="en-US" b="1" u="sng">
              <a:solidFill>
                <a:srgbClr val="00427A"/>
              </a:solidFill>
              <a:effectLst/>
              <a:ea typeface="Times New Roman" panose="02020603050405020304" pitchFamily="18" charset="0"/>
            </a:endParaRPr>
          </a:p>
          <a:p>
            <a:pPr marL="0" marR="0">
              <a:lnSpc>
                <a:spcPct val="115000"/>
              </a:lnSpc>
              <a:spcAft>
                <a:spcPts val="6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a:effectLst/>
              <a:ea typeface="MS Mincho" panose="02020609040205080304" pitchFamily="49" charset="-128"/>
            </a:endParaRPr>
          </a:p>
        </p:txBody>
      </p:sp>
      <p:pic>
        <p:nvPicPr>
          <p:cNvPr id="5" name="Picture 4" descr="Amend an Enrollment for Ashley Brown detailing Enrollment information  such as Training Facility, Enrollment name and Begin and End date.">
            <a:extLst>
              <a:ext uri="{FF2B5EF4-FFF2-40B4-BE49-F238E27FC236}">
                <a16:creationId xmlns:a16="http://schemas.microsoft.com/office/drawing/2014/main" id="{38BCBC9E-900A-6F2E-3D9F-F973F377A468}"/>
              </a:ext>
            </a:extLst>
          </p:cNvPr>
          <p:cNvPicPr>
            <a:picLocks noChangeAspect="1"/>
          </p:cNvPicPr>
          <p:nvPr/>
        </p:nvPicPr>
        <p:blipFill>
          <a:blip r:embed="rId3"/>
          <a:stretch>
            <a:fillRect/>
          </a:stretch>
        </p:blipFill>
        <p:spPr>
          <a:xfrm>
            <a:off x="7059489" y="1663318"/>
            <a:ext cx="4114800" cy="3920490"/>
          </a:xfrm>
          <a:prstGeom prst="rect">
            <a:avLst/>
          </a:prstGeom>
          <a:ln>
            <a:solidFill>
              <a:schemeClr val="tx1"/>
            </a:solidFill>
          </a:ln>
        </p:spPr>
      </p:pic>
      <p:sp>
        <p:nvSpPr>
          <p:cNvPr id="4" name="Rectangle 3">
            <a:extLst>
              <a:ext uri="{FF2B5EF4-FFF2-40B4-BE49-F238E27FC236}">
                <a16:creationId xmlns:a16="http://schemas.microsoft.com/office/drawing/2014/main" id="{BBD1D659-5AF7-E852-C479-E19008A4DDBA}"/>
              </a:ext>
              <a:ext uri="{C183D7F6-B498-43B3-948B-1728B52AA6E4}">
                <adec:decorative xmlns:adec="http://schemas.microsoft.com/office/drawing/2017/decorative" val="1"/>
              </a:ext>
            </a:extLst>
          </p:cNvPr>
          <p:cNvSpPr/>
          <p:nvPr/>
        </p:nvSpPr>
        <p:spPr>
          <a:xfrm>
            <a:off x="7141946" y="4464944"/>
            <a:ext cx="1390314" cy="103896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70A4EF1-67AB-945E-EBC7-024BF6E1EFC7}"/>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C7D7EB"/>
          </a:solidFill>
          <a:ln w="28575">
            <a:solidFill>
              <a:srgbClr val="C7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72779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61643"/>
            <a:ext cx="10698332" cy="990600"/>
          </a:xfrm>
        </p:spPr>
        <p:txBody>
          <a:bodyPr/>
          <a:lstStyle/>
          <a:p>
            <a:pPr>
              <a:lnSpc>
                <a:spcPct val="100000"/>
              </a:lnSpc>
              <a:spcBef>
                <a:spcPts val="600"/>
              </a:spcBef>
            </a:pPr>
            <a:r>
              <a:rPr lang="en-US" spc="75">
                <a:solidFill>
                  <a:srgbClr val="00427A"/>
                </a:solidFill>
                <a:hlinkClick r:id="rId2" action="ppaction://hlinksldjump"/>
              </a:rPr>
              <a:t>Amend an Enrollment – </a:t>
            </a:r>
            <a:r>
              <a:rPr lang="en-US" sz="3600" b="1">
                <a:solidFill>
                  <a:srgbClr val="00427A"/>
                </a:solidFill>
                <a:ea typeface="Times New Roman" panose="02020603050405020304" pitchFamily="18" charset="0"/>
                <a:hlinkClick r:id="rId2" action="ppaction://hlinksldjump"/>
              </a:rPr>
              <a:t>Credits and Tuition &amp; Amendment information</a:t>
            </a:r>
            <a:br>
              <a:rPr lang="en-US" sz="3600" b="1" u="sng">
                <a:solidFill>
                  <a:srgbClr val="00427A"/>
                </a:solidFill>
                <a:ea typeface="Times New Roman" panose="02020603050405020304" pitchFamily="18" charset="0"/>
              </a:rPr>
            </a:br>
            <a:endParaRPr lang="en-US" b="1" spc="75">
              <a:solidFill>
                <a:srgbClr val="00427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371599"/>
            <a:ext cx="6221819" cy="5105401"/>
          </a:xfrm>
        </p:spPr>
        <p:txBody>
          <a:bodyPr/>
          <a:lstStyle/>
          <a:p>
            <a:pPr marL="457200" marR="0" indent="-457200">
              <a:lnSpc>
                <a:spcPct val="115000"/>
              </a:lnSpc>
              <a:spcBef>
                <a:spcPts val="1200"/>
              </a:spcBef>
              <a:spcAft>
                <a:spcPts val="1200"/>
              </a:spcAft>
              <a:buFont typeface="+mj-lt"/>
              <a:buAutoNum type="arabicPeriod" startAt="3"/>
            </a:pPr>
            <a:r>
              <a:rPr lang="en-US" sz="2800">
                <a:effectLst/>
                <a:ea typeface="MS Mincho" panose="02020609040205080304" pitchFamily="49" charset="-128"/>
              </a:rPr>
              <a:t>To make changes to the Credits and tuition section, navigate to the appropriate fields and input accurate values for the “</a:t>
            </a:r>
            <a:r>
              <a:rPr lang="en-US" sz="2800" b="1">
                <a:effectLst/>
                <a:ea typeface="MS Mincho" panose="02020609040205080304" pitchFamily="49" charset="-128"/>
              </a:rPr>
              <a:t>Resident credits</a:t>
            </a:r>
            <a:r>
              <a:rPr lang="en-US" sz="2800">
                <a:effectLst/>
                <a:ea typeface="MS Mincho" panose="02020609040205080304" pitchFamily="49" charset="-128"/>
              </a:rPr>
              <a:t>”, “</a:t>
            </a:r>
            <a:r>
              <a:rPr lang="en-US" sz="2800" b="1">
                <a:effectLst/>
                <a:ea typeface="MS Mincho" panose="02020609040205080304" pitchFamily="49" charset="-128"/>
              </a:rPr>
              <a:t>Online credits</a:t>
            </a:r>
            <a:r>
              <a:rPr lang="en-US" sz="2800">
                <a:effectLst/>
                <a:ea typeface="MS Mincho" panose="02020609040205080304" pitchFamily="49" charset="-128"/>
              </a:rPr>
              <a:t>”, “</a:t>
            </a:r>
            <a:r>
              <a:rPr lang="en-US" sz="2800" b="1">
                <a:effectLst/>
                <a:ea typeface="MS Mincho" panose="02020609040205080304" pitchFamily="49" charset="-128"/>
              </a:rPr>
              <a:t>Clock hours</a:t>
            </a:r>
            <a:r>
              <a:rPr lang="en-US" sz="2800">
                <a:effectLst/>
                <a:ea typeface="MS Mincho" panose="02020609040205080304" pitchFamily="49" charset="-128"/>
              </a:rPr>
              <a:t>”, or “</a:t>
            </a:r>
            <a:r>
              <a:rPr lang="en-US" sz="2800" b="1">
                <a:effectLst/>
                <a:ea typeface="MS Mincho" panose="02020609040205080304" pitchFamily="49" charset="-128"/>
              </a:rPr>
              <a:t>Tuition &amp; fees amount</a:t>
            </a:r>
            <a:r>
              <a:rPr lang="en-US" sz="2800">
                <a:effectLst/>
                <a:ea typeface="MS Mincho" panose="02020609040205080304" pitchFamily="49" charset="-128"/>
              </a:rPr>
              <a:t>” fields.</a:t>
            </a:r>
          </a:p>
          <a:p>
            <a:pPr marL="0" marR="0">
              <a:lnSpc>
                <a:spcPct val="115000"/>
              </a:lnSpc>
              <a:spcBef>
                <a:spcPts val="1200"/>
              </a:spcBef>
              <a:spcAft>
                <a:spcPts val="1200"/>
              </a:spcAft>
            </a:pPr>
            <a:r>
              <a:rPr lang="en-US" sz="1600" i="1">
                <a:effectLst/>
                <a:ea typeface="MS Mincho" panose="02020609040205080304" pitchFamily="49" charset="-128"/>
              </a:rPr>
              <a:t>Note: Once you make changes to any of these fields, a new section automatically appears called Amendment Information. Here, select the applicable amendment reason pertaining to this enrollment and input the effective date. Depending on the amendment reason that is chosen, a “Revised End Date” may be required</a:t>
            </a:r>
            <a:r>
              <a:rPr lang="en-US" sz="1800" i="1">
                <a:effectLst/>
                <a:ea typeface="MS Mincho" panose="02020609040205080304" pitchFamily="49" charset="-128"/>
              </a:rPr>
              <a:t>.</a:t>
            </a:r>
          </a:p>
          <a:p>
            <a:pPr marR="0">
              <a:lnSpc>
                <a:spcPct val="115000"/>
              </a:lnSpc>
              <a:spcBef>
                <a:spcPts val="1200"/>
              </a:spcBef>
              <a:spcAft>
                <a:spcPts val="1200"/>
              </a:spcAft>
            </a:pPr>
            <a:endParaRPr lang="en-US">
              <a:effectLst/>
              <a:ea typeface="Times New Roman" panose="02020603050405020304" pitchFamily="18" charset="0"/>
            </a:endParaRPr>
          </a:p>
          <a:p>
            <a:pPr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a:effectLst/>
              <a:ea typeface="MS Mincho" panose="02020609040205080304" pitchFamily="49" charset="-128"/>
            </a:endParaRPr>
          </a:p>
        </p:txBody>
      </p:sp>
      <p:pic>
        <p:nvPicPr>
          <p:cNvPr id="3" name="Picture 2" descr="Credits and Tuition detailing Graduate/End of Term or Course and Termination checkbox as well as Resident Credits, Online credits, Clock hours, and Tuition &amp; Fees amount.">
            <a:extLst>
              <a:ext uri="{FF2B5EF4-FFF2-40B4-BE49-F238E27FC236}">
                <a16:creationId xmlns:a16="http://schemas.microsoft.com/office/drawing/2014/main" id="{6C8C2A78-1364-AEC1-A35B-137BEC2B4A2B}"/>
              </a:ext>
            </a:extLst>
          </p:cNvPr>
          <p:cNvPicPr>
            <a:picLocks noChangeAspect="1"/>
          </p:cNvPicPr>
          <p:nvPr/>
        </p:nvPicPr>
        <p:blipFill>
          <a:blip r:embed="rId3"/>
          <a:stretch>
            <a:fillRect/>
          </a:stretch>
        </p:blipFill>
        <p:spPr>
          <a:xfrm>
            <a:off x="6843349" y="1371599"/>
            <a:ext cx="3305908" cy="2904182"/>
          </a:xfrm>
          <a:prstGeom prst="rect">
            <a:avLst/>
          </a:prstGeom>
          <a:ln>
            <a:solidFill>
              <a:schemeClr val="tx1"/>
            </a:solidFill>
          </a:ln>
        </p:spPr>
      </p:pic>
      <p:pic>
        <p:nvPicPr>
          <p:cNvPr id="4" name="Picture 3" descr="Amendment information detailing Amendment Reason and Amendment effective date.">
            <a:extLst>
              <a:ext uri="{FF2B5EF4-FFF2-40B4-BE49-F238E27FC236}">
                <a16:creationId xmlns:a16="http://schemas.microsoft.com/office/drawing/2014/main" id="{1882B7F2-3610-F41F-CAE0-C3A22FBF38F6}"/>
              </a:ext>
            </a:extLst>
          </p:cNvPr>
          <p:cNvPicPr>
            <a:picLocks noChangeAspect="1"/>
          </p:cNvPicPr>
          <p:nvPr/>
        </p:nvPicPr>
        <p:blipFill>
          <a:blip r:embed="rId4"/>
          <a:stretch>
            <a:fillRect/>
          </a:stretch>
        </p:blipFill>
        <p:spPr>
          <a:xfrm>
            <a:off x="7340650" y="4060190"/>
            <a:ext cx="4754880" cy="1903095"/>
          </a:xfrm>
          <a:prstGeom prst="rect">
            <a:avLst/>
          </a:prstGeom>
          <a:ln>
            <a:solidFill>
              <a:schemeClr val="tx1"/>
            </a:solidFill>
          </a:ln>
        </p:spPr>
      </p:pic>
      <p:sp>
        <p:nvSpPr>
          <p:cNvPr id="8" name="Rectangle 7">
            <a:extLst>
              <a:ext uri="{FF2B5EF4-FFF2-40B4-BE49-F238E27FC236}">
                <a16:creationId xmlns:a16="http://schemas.microsoft.com/office/drawing/2014/main" id="{8985EF7F-52C4-CA2C-236A-5A143AF68D81}"/>
              </a:ext>
              <a:ext uri="{C183D7F6-B498-43B3-948B-1728B52AA6E4}">
                <adec:decorative xmlns:adec="http://schemas.microsoft.com/office/drawing/2017/decorative" val="1"/>
              </a:ext>
            </a:extLst>
          </p:cNvPr>
          <p:cNvSpPr/>
          <p:nvPr/>
        </p:nvSpPr>
        <p:spPr>
          <a:xfrm>
            <a:off x="7492754" y="4614773"/>
            <a:ext cx="3373514" cy="1208232"/>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Rectangle: Rounded Corners 9" descr="Return to table of contents button.">
            <a:hlinkClick r:id="rId5"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4E7E6CF2-58AE-6C26-1FAC-1300174EE4A0}"/>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C7D7EB"/>
          </a:solidFill>
          <a:ln w="28575">
            <a:solidFill>
              <a:srgbClr val="C7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2503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9007-1E39-85B8-06E2-82BA3773D56E}"/>
              </a:ext>
            </a:extLst>
          </p:cNvPr>
          <p:cNvSpPr>
            <a:spLocks noGrp="1"/>
          </p:cNvSpPr>
          <p:nvPr>
            <p:ph type="title"/>
          </p:nvPr>
        </p:nvSpPr>
        <p:spPr>
          <a:xfrm>
            <a:off x="1217295" y="2015925"/>
            <a:ext cx="9757410" cy="2826150"/>
          </a:xfrm>
        </p:spPr>
        <p:txBody>
          <a:bodyPr/>
          <a:lstStyle/>
          <a:p>
            <a:r>
              <a:rPr lang="en-US" sz="4000" cap="all" spc="75">
                <a:latin typeface="Myriad Pro" panose="020B0703030403020204" pitchFamily="34" charset="0"/>
              </a:rPr>
              <a:t>Create a login.gov account</a:t>
            </a:r>
            <a:endParaRPr lang="en-US" sz="9600">
              <a:latin typeface="Myriad Pro" panose="020B0703030403020204" pitchFamily="34" charset="0"/>
            </a:endParaRPr>
          </a:p>
        </p:txBody>
      </p:sp>
    </p:spTree>
    <p:extLst>
      <p:ext uri="{BB962C8B-B14F-4D97-AF65-F5344CB8AC3E}">
        <p14:creationId xmlns:p14="http://schemas.microsoft.com/office/powerpoint/2010/main" val="408753210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381000"/>
            <a:ext cx="10698332" cy="990600"/>
          </a:xfrm>
        </p:spPr>
        <p:txBody>
          <a:bodyPr/>
          <a:lstStyle/>
          <a:p>
            <a:pPr>
              <a:lnSpc>
                <a:spcPct val="115000"/>
              </a:lnSpc>
              <a:spcBef>
                <a:spcPts val="1500"/>
              </a:spcBef>
            </a:pPr>
            <a:r>
              <a:rPr lang="en-US" spc="75">
                <a:solidFill>
                  <a:srgbClr val="00427A"/>
                </a:solidFill>
                <a:hlinkClick r:id="rId2" action="ppaction://hlinksldjump"/>
              </a:rPr>
              <a:t>Amend an Enrollment – </a:t>
            </a:r>
            <a:r>
              <a:rPr lang="en-US" sz="3600" b="1">
                <a:solidFill>
                  <a:srgbClr val="00427A"/>
                </a:solidFill>
                <a:ea typeface="Times New Roman" panose="02020603050405020304" pitchFamily="18" charset="0"/>
                <a:hlinkClick r:id="rId2" action="ppaction://hlinksldjump"/>
              </a:rPr>
              <a:t>Credits and Tuition</a:t>
            </a:r>
            <a:br>
              <a:rPr lang="en-US" sz="3600" b="1" u="sng">
                <a:solidFill>
                  <a:srgbClr val="00427A"/>
                </a:solidFill>
                <a:ea typeface="Times New Roman" panose="02020603050405020304" pitchFamily="18" charset="0"/>
              </a:rPr>
            </a:br>
            <a:endParaRPr lang="en-US" b="1" spc="75">
              <a:solidFill>
                <a:srgbClr val="00427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71600"/>
            <a:ext cx="5715000" cy="4976054"/>
          </a:xfrm>
        </p:spPr>
        <p:txBody>
          <a:bodyPr/>
          <a:lstStyle/>
          <a:p>
            <a:pPr marL="514350" marR="0" indent="-514350">
              <a:lnSpc>
                <a:spcPct val="115000"/>
              </a:lnSpc>
              <a:spcBef>
                <a:spcPts val="1200"/>
              </a:spcBef>
              <a:spcAft>
                <a:spcPts val="1200"/>
              </a:spcAft>
              <a:buFont typeface="+mj-lt"/>
              <a:buAutoNum type="arabicPeriod" startAt="4"/>
            </a:pPr>
            <a:r>
              <a:rPr lang="en-US" sz="2800">
                <a:effectLst/>
                <a:ea typeface="MS Mincho" panose="02020609040205080304" pitchFamily="49" charset="-128"/>
              </a:rPr>
              <a:t>If the student is graduating or completing the program, select the “</a:t>
            </a:r>
            <a:r>
              <a:rPr lang="en-US" sz="2800" b="1">
                <a:effectLst/>
                <a:ea typeface="MS Mincho" panose="02020609040205080304" pitchFamily="49" charset="-128"/>
              </a:rPr>
              <a:t>Graduation/End of Term or Course</a:t>
            </a:r>
            <a:r>
              <a:rPr lang="en-US" sz="2800">
                <a:effectLst/>
                <a:ea typeface="MS Mincho" panose="02020609040205080304" pitchFamily="49" charset="-128"/>
              </a:rPr>
              <a:t>” checkbox. If the student is terminating their enrollment, select the “</a:t>
            </a:r>
            <a:r>
              <a:rPr lang="en-US" sz="2800" b="1">
                <a:effectLst/>
                <a:ea typeface="MS Mincho" panose="02020609040205080304" pitchFamily="49" charset="-128"/>
              </a:rPr>
              <a:t>Termination</a:t>
            </a:r>
            <a:r>
              <a:rPr lang="en-US" sz="2800">
                <a:effectLst/>
                <a:ea typeface="MS Mincho" panose="02020609040205080304" pitchFamily="49" charset="-128"/>
              </a:rPr>
              <a:t>” checkbox.</a:t>
            </a:r>
            <a:endParaRPr lang="en-US" sz="2400">
              <a:ea typeface="MS Mincho" panose="02020609040205080304" pitchFamily="49" charset="-128"/>
            </a:endParaRPr>
          </a:p>
          <a:p>
            <a:pPr marL="0" marR="0">
              <a:lnSpc>
                <a:spcPct val="115000"/>
              </a:lnSpc>
              <a:spcBef>
                <a:spcPts val="1200"/>
              </a:spcBef>
              <a:spcAft>
                <a:spcPts val="1200"/>
              </a:spcAft>
            </a:pPr>
            <a:r>
              <a:rPr lang="en-US" sz="1800" i="1">
                <a:effectLst/>
                <a:ea typeface="MS Mincho" panose="02020609040205080304" pitchFamily="49" charset="-128"/>
              </a:rPr>
              <a:t>Note: If the “Termination" checkbox is selected, all the pre-existing values under the “Credits and tuition” section zero out. </a:t>
            </a:r>
          </a:p>
          <a:p>
            <a:pPr marR="0">
              <a:lnSpc>
                <a:spcPct val="115000"/>
              </a:lnSpc>
              <a:spcBef>
                <a:spcPts val="1200"/>
              </a:spcBef>
              <a:spcAft>
                <a:spcPts val="1200"/>
              </a:spcAft>
            </a:pPr>
            <a:endParaRPr lang="en-US" sz="1800">
              <a:effectLst/>
              <a:ea typeface="Times New Roman" panose="02020603050405020304" pitchFamily="18" charset="0"/>
            </a:endParaRPr>
          </a:p>
          <a:p>
            <a:pPr marR="0">
              <a:lnSpc>
                <a:spcPct val="115000"/>
              </a:lnSpc>
              <a:spcBef>
                <a:spcPts val="1200"/>
              </a:spcBef>
              <a:spcAft>
                <a:spcPts val="1200"/>
              </a:spcAft>
            </a:pPr>
            <a:endParaRPr lang="en-US" sz="1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800">
              <a:effectLst/>
              <a:ea typeface="MS Mincho" panose="02020609040205080304" pitchFamily="49" charset="-128"/>
            </a:endParaRPr>
          </a:p>
        </p:txBody>
      </p:sp>
      <p:pic>
        <p:nvPicPr>
          <p:cNvPr id="5" name="Picture 4" descr="Credits and Tuition with the checkmark on Graduation/End of Term or Course checkbox.">
            <a:extLst>
              <a:ext uri="{FF2B5EF4-FFF2-40B4-BE49-F238E27FC236}">
                <a16:creationId xmlns:a16="http://schemas.microsoft.com/office/drawing/2014/main" id="{502760C0-5CFB-3357-D0FD-5179B0A24212}"/>
              </a:ext>
            </a:extLst>
          </p:cNvPr>
          <p:cNvPicPr>
            <a:picLocks noChangeAspect="1"/>
          </p:cNvPicPr>
          <p:nvPr/>
        </p:nvPicPr>
        <p:blipFill rotWithShape="1">
          <a:blip r:embed="rId3"/>
          <a:srcRect r="1213" b="3752"/>
          <a:stretch/>
        </p:blipFill>
        <p:spPr bwMode="auto">
          <a:xfrm>
            <a:off x="6415684" y="1457495"/>
            <a:ext cx="3823335" cy="3455670"/>
          </a:xfrm>
          <a:prstGeom prst="rect">
            <a:avLst/>
          </a:prstGeom>
          <a:ln>
            <a:solidFill>
              <a:schemeClr val="tx1"/>
            </a:solidFill>
          </a:ln>
          <a:extLst>
            <a:ext uri="{53640926-AAD7-44D8-BBD7-CCE9431645EC}">
              <a14:shadowObscured xmlns:a14="http://schemas.microsoft.com/office/drawing/2010/main"/>
            </a:ext>
          </a:extLst>
        </p:spPr>
      </p:pic>
      <p:sp>
        <p:nvSpPr>
          <p:cNvPr id="12" name="Rectangle 11">
            <a:extLst>
              <a:ext uri="{FF2B5EF4-FFF2-40B4-BE49-F238E27FC236}">
                <a16:creationId xmlns:a16="http://schemas.microsoft.com/office/drawing/2014/main" id="{4C1A7F5B-32C4-7FD7-2769-E4F10E8E6D2E}"/>
              </a:ext>
              <a:ext uri="{C183D7F6-B498-43B3-948B-1728B52AA6E4}">
                <adec:decorative xmlns:adec="http://schemas.microsoft.com/office/drawing/2017/decorative" val="1"/>
              </a:ext>
            </a:extLst>
          </p:cNvPr>
          <p:cNvSpPr/>
          <p:nvPr/>
        </p:nvSpPr>
        <p:spPr>
          <a:xfrm>
            <a:off x="6495583" y="1924969"/>
            <a:ext cx="1703284" cy="166189"/>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7" name="Picture 6" descr="Credits and Tuition with checkmark on Termination checkbox.">
            <a:extLst>
              <a:ext uri="{FF2B5EF4-FFF2-40B4-BE49-F238E27FC236}">
                <a16:creationId xmlns:a16="http://schemas.microsoft.com/office/drawing/2014/main" id="{40405B10-EFD0-10BA-BB05-C7B28998FF54}"/>
              </a:ext>
            </a:extLst>
          </p:cNvPr>
          <p:cNvPicPr>
            <a:picLocks noChangeAspect="1"/>
          </p:cNvPicPr>
          <p:nvPr/>
        </p:nvPicPr>
        <p:blipFill>
          <a:blip r:embed="rId4"/>
          <a:stretch>
            <a:fillRect/>
          </a:stretch>
        </p:blipFill>
        <p:spPr>
          <a:xfrm>
            <a:off x="8272865" y="3429000"/>
            <a:ext cx="3813226" cy="2938978"/>
          </a:xfrm>
          <a:prstGeom prst="rect">
            <a:avLst/>
          </a:prstGeom>
          <a:ln>
            <a:solidFill>
              <a:schemeClr val="tx1"/>
            </a:solidFill>
          </a:ln>
        </p:spPr>
      </p:pic>
      <p:sp>
        <p:nvSpPr>
          <p:cNvPr id="11" name="Rectangle 10">
            <a:extLst>
              <a:ext uri="{FF2B5EF4-FFF2-40B4-BE49-F238E27FC236}">
                <a16:creationId xmlns:a16="http://schemas.microsoft.com/office/drawing/2014/main" id="{922E921A-3351-40EB-5E71-0C578543BCFD}"/>
              </a:ext>
              <a:ext uri="{C183D7F6-B498-43B3-948B-1728B52AA6E4}">
                <adec:decorative xmlns:adec="http://schemas.microsoft.com/office/drawing/2017/decorative" val="1"/>
              </a:ext>
            </a:extLst>
          </p:cNvPr>
          <p:cNvSpPr/>
          <p:nvPr/>
        </p:nvSpPr>
        <p:spPr>
          <a:xfrm>
            <a:off x="8327352" y="4019765"/>
            <a:ext cx="829723" cy="23780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Rectangle: Rounded Corners 9" descr="Return to table of contents button.">
            <a:hlinkClick r:id="rId5"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B4A0D5F8-456A-9AE3-2EA3-1E33329B4474}"/>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C7D7EB"/>
          </a:solidFill>
          <a:ln w="28575">
            <a:solidFill>
              <a:srgbClr val="C7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748501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381000"/>
            <a:ext cx="10698332" cy="990600"/>
          </a:xfrm>
        </p:spPr>
        <p:txBody>
          <a:bodyPr/>
          <a:lstStyle/>
          <a:p>
            <a:pPr>
              <a:lnSpc>
                <a:spcPct val="115000"/>
              </a:lnSpc>
              <a:spcBef>
                <a:spcPts val="1500"/>
              </a:spcBef>
            </a:pPr>
            <a:r>
              <a:rPr lang="en-US" spc="75">
                <a:solidFill>
                  <a:srgbClr val="00427A"/>
                </a:solidFill>
                <a:hlinkClick r:id="rId2" action="ppaction://hlinksldjump"/>
              </a:rPr>
              <a:t>Amend an Enrollment – </a:t>
            </a:r>
            <a:r>
              <a:rPr lang="en-US" b="1">
                <a:solidFill>
                  <a:srgbClr val="00427A"/>
                </a:solidFill>
                <a:ea typeface="Times New Roman" panose="02020603050405020304" pitchFamily="18" charset="0"/>
                <a:hlinkClick r:id="rId2" action="ppaction://hlinksldjump"/>
              </a:rPr>
              <a:t>Amendment information</a:t>
            </a:r>
            <a:br>
              <a:rPr lang="en-US" b="1" u="sng">
                <a:solidFill>
                  <a:srgbClr val="00427A"/>
                </a:solidFill>
                <a:ea typeface="Times New Roman" panose="02020603050405020304" pitchFamily="18" charset="0"/>
              </a:rPr>
            </a:br>
            <a:endParaRPr lang="en-US" b="1" spc="75">
              <a:solidFill>
                <a:srgbClr val="00427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323892"/>
            <a:ext cx="6114553" cy="4976054"/>
          </a:xfrm>
        </p:spPr>
        <p:txBody>
          <a:bodyPr/>
          <a:lstStyle/>
          <a:p>
            <a:pPr marL="457200" marR="0" indent="-457200">
              <a:lnSpc>
                <a:spcPct val="115000"/>
              </a:lnSpc>
              <a:spcBef>
                <a:spcPts val="1200"/>
              </a:spcBef>
              <a:spcAft>
                <a:spcPts val="1200"/>
              </a:spcAft>
              <a:buFont typeface="+mj-lt"/>
              <a:buAutoNum type="arabicPeriod" startAt="5"/>
            </a:pPr>
            <a:r>
              <a:rPr lang="en-US" sz="2800">
                <a:effectLst/>
                <a:ea typeface="MS Mincho" panose="02020609040205080304" pitchFamily="49" charset="-128"/>
              </a:rPr>
              <a:t>For both graduation/end of term or course or termination, it is required to fill out the “</a:t>
            </a:r>
            <a:r>
              <a:rPr lang="en-US" sz="2800" b="1">
                <a:effectLst/>
                <a:ea typeface="MS Mincho" panose="02020609040205080304" pitchFamily="49" charset="-128"/>
              </a:rPr>
              <a:t>Amendment information</a:t>
            </a:r>
            <a:r>
              <a:rPr lang="en-US" sz="2800">
                <a:effectLst/>
                <a:ea typeface="MS Mincho" panose="02020609040205080304" pitchFamily="49" charset="-128"/>
              </a:rPr>
              <a:t>” section. Depending on which box is selected, the amendment reasons </a:t>
            </a:r>
            <a:r>
              <a:rPr lang="en-US" sz="2800">
                <a:ea typeface="MS Mincho" panose="02020609040205080304" pitchFamily="49" charset="-128"/>
              </a:rPr>
              <a:t>tailor based on </a:t>
            </a:r>
            <a:r>
              <a:rPr lang="en-US" sz="2800">
                <a:effectLst/>
                <a:ea typeface="MS Mincho" panose="02020609040205080304" pitchFamily="49" charset="-128"/>
              </a:rPr>
              <a:t>selection. </a:t>
            </a:r>
          </a:p>
          <a:p>
            <a:pPr marR="0" lvl="0">
              <a:lnSpc>
                <a:spcPct val="115000"/>
              </a:lnSpc>
              <a:spcAft>
                <a:spcPts val="600"/>
              </a:spcAft>
            </a:pPr>
            <a:r>
              <a:rPr lang="en-US" sz="1600" i="1">
                <a:effectLst/>
                <a:ea typeface="MS Mincho" panose="02020609040205080304" pitchFamily="49" charset="-128"/>
              </a:rPr>
              <a:t>Note: </a:t>
            </a:r>
          </a:p>
          <a:p>
            <a:pPr marL="285750" marR="0" lvl="0" indent="-285750">
              <a:lnSpc>
                <a:spcPct val="115000"/>
              </a:lnSpc>
              <a:spcAft>
                <a:spcPts val="600"/>
              </a:spcAft>
              <a:buFont typeface="Arial" panose="020B0604020202020204" pitchFamily="34" charset="0"/>
              <a:buChar char="•"/>
            </a:pPr>
            <a:r>
              <a:rPr lang="en-US" sz="1600" i="1">
                <a:effectLst/>
                <a:ea typeface="MS Mincho" panose="02020609040205080304" pitchFamily="49" charset="-128"/>
              </a:rPr>
              <a:t>Be mindful of the amendment reason selected. Certain amendment reasons automatically populate the amendment effective date, whereas others need to be manually entered.</a:t>
            </a:r>
          </a:p>
          <a:p>
            <a:pPr marL="285750" marR="0" lvl="0" indent="-285750">
              <a:lnSpc>
                <a:spcPct val="115000"/>
              </a:lnSpc>
              <a:spcAft>
                <a:spcPts val="600"/>
              </a:spcAft>
              <a:buFont typeface="Arial" panose="020B0604020202020204" pitchFamily="34" charset="0"/>
              <a:buChar char="•"/>
            </a:pPr>
            <a:r>
              <a:rPr lang="en-US" sz="1600" i="1">
                <a:effectLst/>
                <a:ea typeface="MS Mincho" panose="02020609040205080304" pitchFamily="49" charset="-128"/>
              </a:rPr>
              <a:t>When submitting an amendment </a:t>
            </a:r>
            <a:r>
              <a:rPr lang="en-US" sz="1600" i="1">
                <a:ea typeface="MS Mincho" panose="02020609040205080304" pitchFamily="49" charset="-128"/>
              </a:rPr>
              <a:t>of </a:t>
            </a:r>
            <a:r>
              <a:rPr lang="en-US" sz="1600" i="1">
                <a:effectLst/>
                <a:ea typeface="MS Mincho" panose="02020609040205080304" pitchFamily="49" charset="-128"/>
              </a:rPr>
              <a:t>increase or reduction in hours does not match the amendment reason an error message displays .</a:t>
            </a:r>
            <a:endParaRPr lang="en-US" sz="1600">
              <a:effectLst/>
              <a:ea typeface="MS Mincho" panose="02020609040205080304" pitchFamily="49" charset="-128"/>
            </a:endParaRPr>
          </a:p>
          <a:p>
            <a:pPr marR="0">
              <a:lnSpc>
                <a:spcPct val="115000"/>
              </a:lnSpc>
              <a:spcBef>
                <a:spcPts val="1200"/>
              </a:spcBef>
              <a:spcAft>
                <a:spcPts val="1200"/>
              </a:spcAft>
            </a:pPr>
            <a:endParaRPr lang="en-US" sz="1600">
              <a:effectLst/>
              <a:ea typeface="Times New Roman" panose="02020603050405020304" pitchFamily="18" charset="0"/>
            </a:endParaRPr>
          </a:p>
          <a:p>
            <a:pPr marR="0">
              <a:lnSpc>
                <a:spcPct val="115000"/>
              </a:lnSpc>
              <a:spcBef>
                <a:spcPts val="1200"/>
              </a:spcBef>
              <a:spcAft>
                <a:spcPts val="1200"/>
              </a:spcAft>
            </a:pPr>
            <a:endParaRPr lang="en-US" sz="16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6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6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600">
              <a:effectLst/>
              <a:ea typeface="MS Mincho" panose="02020609040205080304" pitchFamily="49" charset="-128"/>
            </a:endParaRPr>
          </a:p>
        </p:txBody>
      </p:sp>
      <p:sp>
        <p:nvSpPr>
          <p:cNvPr id="8" name="TextBox 7">
            <a:extLst>
              <a:ext uri="{FF2B5EF4-FFF2-40B4-BE49-F238E27FC236}">
                <a16:creationId xmlns:a16="http://schemas.microsoft.com/office/drawing/2014/main" id="{ABB556E7-0C7E-E412-6BF1-BA04F14FBB75}"/>
              </a:ext>
            </a:extLst>
          </p:cNvPr>
          <p:cNvSpPr txBox="1"/>
          <p:nvPr/>
        </p:nvSpPr>
        <p:spPr>
          <a:xfrm>
            <a:off x="7772039" y="1439158"/>
            <a:ext cx="2259519" cy="177554"/>
          </a:xfrm>
          <a:prstGeom prst="rect">
            <a:avLst/>
          </a:prstGeom>
          <a:noFill/>
        </p:spPr>
        <p:txBody>
          <a:bodyPr wrap="square" lIns="0" tIns="0" rIns="0" bIns="0" rtlCol="0">
            <a:noAutofit/>
          </a:bodyPr>
          <a:lstStyle/>
          <a:p>
            <a:pPr marL="0" marR="0" lvl="0" indent="0" algn="ctr" defTabSz="2286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Termination</a:t>
            </a:r>
          </a:p>
        </p:txBody>
      </p:sp>
      <p:pic>
        <p:nvPicPr>
          <p:cNvPr id="3" name="Picture 2" descr="Amendment information listing the Amendment reasons.">
            <a:extLst>
              <a:ext uri="{FF2B5EF4-FFF2-40B4-BE49-F238E27FC236}">
                <a16:creationId xmlns:a16="http://schemas.microsoft.com/office/drawing/2014/main" id="{33FEFCB9-3D98-FE35-8064-75F2C4E9416A}"/>
              </a:ext>
            </a:extLst>
          </p:cNvPr>
          <p:cNvPicPr>
            <a:picLocks noChangeAspect="1"/>
          </p:cNvPicPr>
          <p:nvPr/>
        </p:nvPicPr>
        <p:blipFill>
          <a:blip r:embed="rId3"/>
          <a:stretch>
            <a:fillRect/>
          </a:stretch>
        </p:blipFill>
        <p:spPr>
          <a:xfrm>
            <a:off x="6861888" y="1751698"/>
            <a:ext cx="4079820" cy="2136240"/>
          </a:xfrm>
          <a:prstGeom prst="rect">
            <a:avLst/>
          </a:prstGeom>
          <a:ln>
            <a:solidFill>
              <a:schemeClr val="tx1"/>
            </a:solidFill>
          </a:ln>
        </p:spPr>
      </p:pic>
      <p:sp>
        <p:nvSpPr>
          <p:cNvPr id="9" name="TextBox 8">
            <a:extLst>
              <a:ext uri="{FF2B5EF4-FFF2-40B4-BE49-F238E27FC236}">
                <a16:creationId xmlns:a16="http://schemas.microsoft.com/office/drawing/2014/main" id="{8C8A1A83-EDFE-4F4D-9B6F-359F54A7B55C}"/>
              </a:ext>
            </a:extLst>
          </p:cNvPr>
          <p:cNvSpPr txBox="1"/>
          <p:nvPr/>
        </p:nvSpPr>
        <p:spPr>
          <a:xfrm>
            <a:off x="7259799" y="4022925"/>
            <a:ext cx="3283998" cy="281275"/>
          </a:xfrm>
          <a:prstGeom prst="rect">
            <a:avLst/>
          </a:prstGeom>
          <a:noFill/>
        </p:spPr>
        <p:txBody>
          <a:bodyPr wrap="square" lIns="0" tIns="0" rIns="0" bIns="0" rtlCol="0">
            <a:noAutofit/>
          </a:bodyPr>
          <a:lstStyle/>
          <a:p>
            <a:pPr marL="0" marR="0" lvl="0" indent="0" algn="ctr" defTabSz="2286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Graduation/End of Term or Course</a:t>
            </a:r>
          </a:p>
        </p:txBody>
      </p:sp>
      <p:pic>
        <p:nvPicPr>
          <p:cNvPr id="7" name="Picture 6" descr="Screenshot of the amendment information page with the end of term or course highlights from the amendment reason dropdown options.">
            <a:extLst>
              <a:ext uri="{FF2B5EF4-FFF2-40B4-BE49-F238E27FC236}">
                <a16:creationId xmlns:a16="http://schemas.microsoft.com/office/drawing/2014/main" id="{FB3A2319-9C06-5DAB-9369-05E1E828B51D}"/>
              </a:ext>
            </a:extLst>
          </p:cNvPr>
          <p:cNvPicPr>
            <a:picLocks noChangeAspect="1"/>
          </p:cNvPicPr>
          <p:nvPr/>
        </p:nvPicPr>
        <p:blipFill>
          <a:blip r:embed="rId4"/>
          <a:stretch>
            <a:fillRect/>
          </a:stretch>
        </p:blipFill>
        <p:spPr>
          <a:xfrm>
            <a:off x="6495553" y="4407669"/>
            <a:ext cx="4812490" cy="1737511"/>
          </a:xfrm>
          <a:prstGeom prst="rect">
            <a:avLst/>
          </a:prstGeom>
          <a:ln>
            <a:solidFill>
              <a:schemeClr val="tx1"/>
            </a:solidFill>
          </a:ln>
        </p:spPr>
      </p:pic>
      <p:sp>
        <p:nvSpPr>
          <p:cNvPr id="10" name="Rectangle: Rounded Corners 9" descr="Return to table of contents button.">
            <a:hlinkClick r:id="rId5"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1BE0A9A6-700C-608D-256A-C2FF7FBDDCB6}"/>
              </a:ext>
              <a:ext uri="{C183D7F6-B498-43B3-948B-1728B52AA6E4}">
                <adec:decorative xmlns:adec="http://schemas.microsoft.com/office/drawing/2017/decorative" val="1"/>
              </a:ext>
            </a:extLst>
          </p:cNvPr>
          <p:cNvSpPr/>
          <p:nvPr/>
        </p:nvSpPr>
        <p:spPr>
          <a:xfrm>
            <a:off x="6688218" y="5118804"/>
            <a:ext cx="3152775" cy="300038"/>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F68C23CD-D9A6-DA46-D33B-84094736DC42}"/>
              </a:ext>
              <a:ext uri="{C183D7F6-B498-43B3-948B-1728B52AA6E4}">
                <adec:decorative xmlns:adec="http://schemas.microsoft.com/office/drawing/2017/decorative" val="1"/>
              </a:ext>
            </a:extLst>
          </p:cNvPr>
          <p:cNvSpPr/>
          <p:nvPr/>
        </p:nvSpPr>
        <p:spPr>
          <a:xfrm>
            <a:off x="6932152" y="2387056"/>
            <a:ext cx="2726718" cy="23567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BFFCAA32-7566-77F7-CA72-0373BF4B2A5F}"/>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C7D7EB"/>
          </a:solidFill>
          <a:ln w="28575">
            <a:solidFill>
              <a:srgbClr val="C7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1393019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357850"/>
            <a:ext cx="10698332" cy="990600"/>
          </a:xfrm>
        </p:spPr>
        <p:txBody>
          <a:bodyPr/>
          <a:lstStyle/>
          <a:p>
            <a:pPr>
              <a:lnSpc>
                <a:spcPct val="100000"/>
              </a:lnSpc>
              <a:spcBef>
                <a:spcPts val="1500"/>
              </a:spcBef>
            </a:pP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Amend an Enrollment – </a:t>
            </a:r>
            <a:r>
              <a:rPr lang="en-US" sz="3600" b="1">
                <a:solidFill>
                  <a:srgbClr val="0E7BBA"/>
                </a:solidFill>
                <a:latin typeface="Calibri"/>
                <a:ea typeface="Times New Roman" panose="02020603050405020304" pitchFamily="18" charset="0"/>
                <a:cs typeface="Calibri"/>
                <a:hlinkClick r:id="rId2" action="ppaction://hlinksldjump">
                  <a:extLst>
                    <a:ext uri="{A12FA001-AC4F-418D-AE19-62706E023703}">
                      <ahyp:hlinkClr xmlns:ahyp="http://schemas.microsoft.com/office/drawing/2018/hyperlinkcolor" val="tx"/>
                    </a:ext>
                  </a:extLst>
                </a:hlinkClick>
              </a:rPr>
              <a:t>Amendment information</a:t>
            </a:r>
            <a:r>
              <a:rPr lang="en-US">
                <a:solidFill>
                  <a:srgbClr val="0E7BBA"/>
                </a:solidFill>
                <a:latin typeface="Calibri"/>
                <a:ea typeface="Times New Roman" panose="02020603050405020304" pitchFamily="18" charset="0"/>
                <a:cs typeface="Calibri"/>
                <a:hlinkClick r:id="rId2" action="ppaction://hlinksldjump">
                  <a:extLst>
                    <a:ext uri="{A12FA001-AC4F-418D-AE19-62706E023703}">
                      <ahyp:hlinkClr xmlns:ahyp="http://schemas.microsoft.com/office/drawing/2018/hyperlinkcolor" val="tx"/>
                    </a:ext>
                  </a:extLst>
                </a:hlinkClick>
              </a:rPr>
              <a:t> Cont'd</a:t>
            </a:r>
            <a:br>
              <a:rPr lang="en-US" sz="3600" b="1" u="sng">
                <a:solidFill>
                  <a:srgbClr val="0E7BBA"/>
                </a:solidFill>
                <a:ea typeface="Times New Roman" panose="02020603050405020304" pitchFamily="18" charset="0"/>
              </a:rPr>
            </a:br>
            <a:endParaRPr lang="en-US" b="1" spc="75">
              <a:solidFill>
                <a:srgbClr val="0E7BB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8" y="1371600"/>
            <a:ext cx="7067765" cy="4976054"/>
          </a:xfrm>
        </p:spPr>
        <p:txBody>
          <a:bodyPr/>
          <a:lstStyle/>
          <a:p>
            <a:pPr marL="457200" marR="0" indent="-457200">
              <a:lnSpc>
                <a:spcPct val="115000"/>
              </a:lnSpc>
              <a:spcBef>
                <a:spcPts val="1200"/>
              </a:spcBef>
              <a:spcAft>
                <a:spcPts val="1200"/>
              </a:spcAft>
              <a:buFont typeface="+mj-lt"/>
              <a:buAutoNum type="arabicPeriod" startAt="6"/>
            </a:pPr>
            <a:r>
              <a:rPr lang="en-US" sz="2800">
                <a:effectLst/>
                <a:ea typeface="MS Mincho" panose="02020609040205080304" pitchFamily="49" charset="-128"/>
              </a:rPr>
              <a:t>If “</a:t>
            </a:r>
            <a:r>
              <a:rPr lang="en-US" sz="2800" b="1">
                <a:effectLst/>
                <a:ea typeface="MS Mincho" panose="02020609040205080304" pitchFamily="49" charset="-128"/>
              </a:rPr>
              <a:t>Other</a:t>
            </a:r>
            <a:r>
              <a:rPr lang="en-US" sz="2800">
                <a:effectLst/>
                <a:ea typeface="MS Mincho" panose="02020609040205080304" pitchFamily="49" charset="-128"/>
              </a:rPr>
              <a:t>” is selected, it is required to manually input the amendment effective date as well as a VBA or Custom Remark to explain the amendment reason. </a:t>
            </a:r>
          </a:p>
          <a:p>
            <a:pPr marR="0">
              <a:spcBef>
                <a:spcPts val="600"/>
              </a:spcBef>
              <a:spcAft>
                <a:spcPts val="1200"/>
              </a:spcAft>
            </a:pPr>
            <a:r>
              <a:rPr lang="en-US" i="1">
                <a:ea typeface="MS Mincho" panose="02020609040205080304" pitchFamily="49" charset="-128"/>
              </a:rPr>
              <a:t>Note: </a:t>
            </a:r>
          </a:p>
          <a:p>
            <a:pPr marL="342900" marR="0" indent="-342900">
              <a:spcBef>
                <a:spcPts val="600"/>
              </a:spcBef>
              <a:spcAft>
                <a:spcPts val="0"/>
              </a:spcAft>
              <a:buFont typeface="Arial" panose="020B0604020202020204" pitchFamily="34" charset="0"/>
              <a:buChar char="•"/>
            </a:pPr>
            <a:r>
              <a:rPr lang="en-US" sz="2000" i="1">
                <a:effectLst/>
                <a:ea typeface="MS Mincho" panose="02020609040205080304" pitchFamily="49" charset="-128"/>
              </a:rPr>
              <a:t>EM auto-generates a remark noting an amendment was made when a SCO enters any change to a begin date, end date, or tuition and fees.</a:t>
            </a:r>
          </a:p>
          <a:p>
            <a:pPr marL="342900" indent="-342900">
              <a:spcBef>
                <a:spcPts val="600"/>
              </a:spcBef>
              <a:spcAft>
                <a:spcPts val="0"/>
              </a:spcAft>
              <a:buFont typeface="Arial" panose="020B0604020202020204" pitchFamily="34" charset="0"/>
              <a:buChar char="•"/>
            </a:pPr>
            <a:r>
              <a:rPr lang="en-US" sz="2000" i="1">
                <a:effectLst/>
                <a:ea typeface="Times New Roman" panose="02020603050405020304" pitchFamily="18" charset="0"/>
              </a:rPr>
              <a:t>Mitigating Circumstances do not always appear and are only required when the “</a:t>
            </a:r>
            <a:r>
              <a:rPr lang="en-US" sz="2000" b="1" i="1">
                <a:effectLst/>
                <a:ea typeface="Times New Roman" panose="02020603050405020304" pitchFamily="18" charset="0"/>
              </a:rPr>
              <a:t>Withdraw after drop period - non-punitive grades assigned (Typical Termination</a:t>
            </a:r>
            <a:r>
              <a:rPr lang="en-US" sz="2000" i="1">
                <a:effectLst/>
                <a:ea typeface="Times New Roman" panose="02020603050405020304" pitchFamily="18" charset="0"/>
              </a:rPr>
              <a:t>)” amendment reason is selected.</a:t>
            </a:r>
            <a:endParaRPr lang="en-US" sz="2000" b="1" u="sng">
              <a:solidFill>
                <a:srgbClr val="00427A"/>
              </a:solidFill>
              <a:effectLst/>
              <a:ea typeface="Times New Roman" panose="02020603050405020304" pitchFamily="18" charset="0"/>
            </a:endParaRPr>
          </a:p>
          <a:p>
            <a:pPr marR="0">
              <a:lnSpc>
                <a:spcPct val="115000"/>
              </a:lnSpc>
              <a:spcBef>
                <a:spcPts val="1200"/>
              </a:spcBef>
              <a:spcAft>
                <a:spcPts val="1200"/>
              </a:spcAft>
            </a:pPr>
            <a:endParaRPr lang="en-US" i="1">
              <a:effectLst/>
              <a:ea typeface="MS Mincho" panose="02020609040205080304" pitchFamily="49" charset="-128"/>
            </a:endParaRPr>
          </a:p>
          <a:p>
            <a:pPr marR="0">
              <a:lnSpc>
                <a:spcPct val="115000"/>
              </a:lnSpc>
              <a:spcBef>
                <a:spcPts val="1200"/>
              </a:spcBef>
              <a:spcAft>
                <a:spcPts val="1200"/>
              </a:spcAft>
            </a:pPr>
            <a:endParaRPr lang="en-US" sz="2800">
              <a:effectLst/>
              <a:ea typeface="MS Mincho" panose="02020609040205080304" pitchFamily="49" charset="-128"/>
            </a:endParaRPr>
          </a:p>
          <a:p>
            <a:pPr marL="0" marR="0">
              <a:lnSpc>
                <a:spcPct val="115000"/>
              </a:lnSpc>
              <a:spcBef>
                <a:spcPts val="1200"/>
              </a:spcBef>
              <a:spcAft>
                <a:spcPts val="1200"/>
              </a:spcAft>
            </a:pPr>
            <a:endParaRPr lang="en-US" sz="1800">
              <a:effectLst/>
              <a:ea typeface="Times New Roman" panose="02020603050405020304" pitchFamily="18" charset="0"/>
            </a:endParaRPr>
          </a:p>
          <a:p>
            <a:pPr marR="0">
              <a:lnSpc>
                <a:spcPct val="115000"/>
              </a:lnSpc>
              <a:spcBef>
                <a:spcPts val="1200"/>
              </a:spcBef>
              <a:spcAft>
                <a:spcPts val="1200"/>
              </a:spcAft>
            </a:pPr>
            <a:endParaRPr lang="en-US" sz="1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800">
              <a:effectLst/>
              <a:ea typeface="MS Mincho" panose="02020609040205080304" pitchFamily="49" charset="-128"/>
            </a:endParaRPr>
          </a:p>
        </p:txBody>
      </p:sp>
      <p:pic>
        <p:nvPicPr>
          <p:cNvPr id="5" name="Picture 4" descr="Screenshot of the Amendment Information section. Rectangle highlights the Amendment Reason field with Other being selected. The Amendment Effective Date then displays as a required field. ">
            <a:extLst>
              <a:ext uri="{FF2B5EF4-FFF2-40B4-BE49-F238E27FC236}">
                <a16:creationId xmlns:a16="http://schemas.microsoft.com/office/drawing/2014/main" id="{A087E8BA-E520-CA97-3030-32249B51E70A}"/>
              </a:ext>
            </a:extLst>
          </p:cNvPr>
          <p:cNvPicPr>
            <a:picLocks noChangeAspect="1"/>
          </p:cNvPicPr>
          <p:nvPr/>
        </p:nvPicPr>
        <p:blipFill>
          <a:blip r:embed="rId3"/>
          <a:stretch>
            <a:fillRect/>
          </a:stretch>
        </p:blipFill>
        <p:spPr>
          <a:xfrm>
            <a:off x="7524791" y="1629725"/>
            <a:ext cx="4495165" cy="3743325"/>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30BDE2B2-0CAB-8091-BC9D-18319CAF9D3F}"/>
              </a:ext>
              <a:ext uri="{C183D7F6-B498-43B3-948B-1728B52AA6E4}">
                <adec:decorative xmlns:adec="http://schemas.microsoft.com/office/drawing/2017/decorative" val="1"/>
              </a:ext>
            </a:extLst>
          </p:cNvPr>
          <p:cNvSpPr/>
          <p:nvPr/>
        </p:nvSpPr>
        <p:spPr>
          <a:xfrm>
            <a:off x="7524791" y="2135336"/>
            <a:ext cx="3152775" cy="60007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8F241558-C39A-B51E-B553-E9DB99B18AC3}"/>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C7D7EB"/>
          </a:solidFill>
          <a:ln w="28575">
            <a:solidFill>
              <a:srgbClr val="C7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062333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D1C4083-26C2-DA40-BFA6-7019E26A26F3}"/>
              </a:ext>
            </a:extLst>
          </p:cNvPr>
          <p:cNvSpPr txBox="1">
            <a:spLocks noGrp="1"/>
          </p:cNvSpPr>
          <p:nvPr>
            <p:ph type="title" idx="4294967295"/>
          </p:nvPr>
        </p:nvSpPr>
        <p:spPr>
          <a:xfrm>
            <a:off x="128337" y="-783483"/>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E6E6E6"/>
                </a:solidFill>
                <a:effectLst/>
                <a:uLnTx/>
                <a:uFillTx/>
                <a:latin typeface="Calibri"/>
                <a:ea typeface="+mj-ea"/>
                <a:cs typeface="Calibri"/>
                <a:hlinkClick r:id="rId2" action="ppaction://hlinksldjump">
                  <a:extLst>
                    <a:ext uri="{A12FA001-AC4F-418D-AE19-62706E023703}">
                      <ahyp:hlinkClr xmlns:ahyp="http://schemas.microsoft.com/office/drawing/2018/hyperlinkcolor" val="tx"/>
                    </a:ext>
                  </a:extLst>
                </a:hlinkClick>
              </a:rPr>
              <a:t>NCD Amend an Enrollment – Notes</a:t>
            </a:r>
            <a:endParaRPr kumimoji="0" lang="en-US" sz="3600" b="1" i="0" u="none" strike="noStrike" kern="1200" cap="none" spc="75" normalizeH="0" baseline="0" noProof="0">
              <a:ln>
                <a:noFill/>
              </a:ln>
              <a:solidFill>
                <a:srgbClr val="E6E6E6"/>
              </a:solidFill>
              <a:effectLst/>
              <a:uLnTx/>
              <a:uFillTx/>
              <a:latin typeface="Calibri" panose="020F0502020204030204" pitchFamily="34" charset="0"/>
              <a:ea typeface="+mj-ea"/>
              <a:cs typeface="Calibri" panose="020F0502020204030204" pitchFamily="34" charset="0"/>
            </a:endParaRPr>
          </a:p>
        </p:txBody>
      </p:sp>
      <p:sp>
        <p:nvSpPr>
          <p:cNvPr id="2" name="Title 1">
            <a:extLst>
              <a:ext uri="{FF2B5EF4-FFF2-40B4-BE49-F238E27FC236}">
                <a16:creationId xmlns:a16="http://schemas.microsoft.com/office/drawing/2014/main" id="{93D9BE22-3430-26E6-437D-4F62E67405E1}"/>
              </a:ext>
            </a:extLst>
          </p:cNvPr>
          <p:cNvSpPr>
            <a:spLocks/>
          </p:cNvSpPr>
          <p:nvPr/>
        </p:nvSpPr>
        <p:spPr>
          <a:xfrm>
            <a:off x="381000" y="38100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E7BBA"/>
                </a:solidFill>
                <a:effectLst/>
                <a:uLnTx/>
                <a:uFillTx/>
                <a:latin typeface="Calibri"/>
                <a:ea typeface="+mj-ea"/>
                <a:cs typeface="Calibri"/>
                <a:hlinkClick r:id="rId2" action="ppaction://hlinksldjump">
                  <a:extLst>
                    <a:ext uri="{A12FA001-AC4F-418D-AE19-62706E023703}">
                      <ahyp:hlinkClr xmlns:ahyp="http://schemas.microsoft.com/office/drawing/2018/hyperlinkcolor" val="tx"/>
                    </a:ext>
                  </a:extLst>
                </a:hlinkClick>
              </a:rPr>
              <a:t>Amend an Enrollment – Notes</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355724"/>
            <a:ext cx="6689651" cy="4906480"/>
          </a:xfrm>
        </p:spPr>
        <p:txBody>
          <a:bodyPr/>
          <a:lstStyle/>
          <a:p>
            <a:pPr marL="457200" marR="0" indent="-457200">
              <a:spcBef>
                <a:spcPts val="600"/>
              </a:spcBef>
              <a:spcAft>
                <a:spcPts val="0"/>
              </a:spcAft>
              <a:buFont typeface="+mj-lt"/>
              <a:buAutoNum type="arabicPeriod" startAt="7"/>
            </a:pPr>
            <a:r>
              <a:rPr lang="en-US">
                <a:effectLst/>
                <a:ea typeface="MS Mincho" panose="02020609040205080304" pitchFamily="49" charset="-128"/>
              </a:rPr>
              <a:t>After inputting all required values for the enrollment and any optional notes, submit the amendment or save the amendment as a draft by selecting the “</a:t>
            </a:r>
            <a:r>
              <a:rPr lang="en-US" b="1">
                <a:effectLst/>
                <a:ea typeface="MS Mincho" panose="02020609040205080304" pitchFamily="49" charset="-128"/>
              </a:rPr>
              <a:t>Submit amendment</a:t>
            </a:r>
            <a:r>
              <a:rPr lang="en-US">
                <a:effectLst/>
                <a:ea typeface="MS Mincho" panose="02020609040205080304" pitchFamily="49" charset="-128"/>
              </a:rPr>
              <a:t>” button or “</a:t>
            </a:r>
            <a:r>
              <a:rPr lang="en-US" b="1">
                <a:effectLst/>
                <a:ea typeface="MS Mincho" panose="02020609040205080304" pitchFamily="49" charset="-128"/>
              </a:rPr>
              <a:t>Save as draft</a:t>
            </a:r>
            <a:r>
              <a:rPr lang="en-US">
                <a:effectLst/>
                <a:ea typeface="MS Mincho" panose="02020609040205080304" pitchFamily="49" charset="-128"/>
              </a:rPr>
              <a:t>” button. Once an amendment is submitted, the status of the amendment displays, just like the enrollment status.</a:t>
            </a:r>
          </a:p>
          <a:p>
            <a:pPr>
              <a:spcBef>
                <a:spcPts val="600"/>
              </a:spcBef>
              <a:spcAft>
                <a:spcPts val="0"/>
              </a:spcAft>
            </a:pPr>
            <a:r>
              <a:rPr lang="en-US" sz="1600" i="1">
                <a:effectLst/>
                <a:ea typeface="MS Mincho" panose="02020609040205080304" pitchFamily="49" charset="-128"/>
              </a:rPr>
              <a:t>Note: </a:t>
            </a:r>
          </a:p>
          <a:p>
            <a:pPr marL="285750" indent="-285750">
              <a:spcBef>
                <a:spcPts val="600"/>
              </a:spcBef>
              <a:spcAft>
                <a:spcPts val="0"/>
              </a:spcAft>
              <a:buFont typeface="Arial" panose="020B0604020202020204" pitchFamily="34" charset="0"/>
              <a:buChar char="•"/>
            </a:pPr>
            <a:r>
              <a:rPr lang="en-US" sz="1600" i="1">
                <a:ea typeface="MS Mincho" panose="02020609040205080304" pitchFamily="49" charset="-128"/>
              </a:rPr>
              <a:t>If you are submitting an amendment for the second 1010 enrollment verification, you also have the option to submit a no-change amendment, if there is no change to the submitted enrollment. To do so, simply scroll to the bottom and select the “</a:t>
            </a:r>
            <a:r>
              <a:rPr lang="en-US" sz="1600" b="1" i="1">
                <a:ea typeface="MS Mincho" panose="02020609040205080304" pitchFamily="49" charset="-128"/>
              </a:rPr>
              <a:t>Submit amendment</a:t>
            </a:r>
            <a:r>
              <a:rPr lang="en-US" sz="1600" i="1">
                <a:ea typeface="MS Mincho" panose="02020609040205080304" pitchFamily="49" charset="-128"/>
              </a:rPr>
              <a:t>” button or save the amendment as a draft by selecting the “</a:t>
            </a:r>
            <a:r>
              <a:rPr lang="en-US" sz="1600" b="1" i="1">
                <a:ea typeface="MS Mincho" panose="02020609040205080304" pitchFamily="49" charset="-128"/>
              </a:rPr>
              <a:t>Save as draft</a:t>
            </a:r>
            <a:r>
              <a:rPr lang="en-US" sz="1600" i="1">
                <a:ea typeface="MS Mincho" panose="02020609040205080304" pitchFamily="49" charset="-128"/>
              </a:rPr>
              <a:t>” button. Once an amendment is submitted, the status of the amendment displays, just like the enrollment status.  For more information on the second 1010 enrollment verification, review </a:t>
            </a:r>
            <a:r>
              <a:rPr lang="en-US" sz="1600" i="1">
                <a:ea typeface="MS Mincho" panose="02020609040205080304" pitchFamily="49" charset="-128"/>
                <a:hlinkClick r:id="rId3"/>
              </a:rPr>
              <a:t>Section 1010</a:t>
            </a:r>
            <a:r>
              <a:rPr lang="en-US" sz="1600" i="1">
                <a:ea typeface="MS Mincho" panose="02020609040205080304" pitchFamily="49" charset="-128"/>
              </a:rPr>
              <a:t>.</a:t>
            </a:r>
          </a:p>
          <a:p>
            <a:pPr marL="285750" indent="-285750">
              <a:spcBef>
                <a:spcPts val="600"/>
              </a:spcBef>
              <a:spcAft>
                <a:spcPts val="0"/>
              </a:spcAft>
              <a:buFont typeface="Arial" panose="020B0604020202020204" pitchFamily="34" charset="0"/>
              <a:buChar char="•"/>
            </a:pPr>
            <a:r>
              <a:rPr lang="en-US" sz="1600" i="1">
                <a:effectLst/>
                <a:ea typeface="MS Mincho" panose="02020609040205080304" pitchFamily="49" charset="-128"/>
              </a:rPr>
              <a:t>If notes are added, these n</a:t>
            </a:r>
            <a:r>
              <a:rPr lang="en-US" sz="1600" i="1">
                <a:solidFill>
                  <a:srgbClr val="333333"/>
                </a:solidFill>
                <a:effectLst/>
                <a:ea typeface="Arial" panose="020B0604020202020204" pitchFamily="34" charset="0"/>
              </a:rPr>
              <a:t>otes</a:t>
            </a:r>
            <a:r>
              <a:rPr lang="en-US" sz="1600" i="1">
                <a:effectLst/>
                <a:ea typeface="MS Mincho" panose="02020609040205080304" pitchFamily="49" charset="-128"/>
              </a:rPr>
              <a:t> are viewable to anyone with EM access who need to view information about a student’s enrollment. They are not sent to VA for processing purposes.</a:t>
            </a:r>
          </a:p>
          <a:p>
            <a:pPr marL="342900" marR="0" indent="-342900">
              <a:lnSpc>
                <a:spcPct val="115000"/>
              </a:lnSpc>
              <a:spcBef>
                <a:spcPts val="1200"/>
              </a:spcBef>
              <a:spcAft>
                <a:spcPts val="1200"/>
              </a:spcAft>
              <a:buAutoNum type="arabicPeriod" startAt="5"/>
            </a:pPr>
            <a:endParaRPr lang="en-US" sz="1800">
              <a:effectLst/>
              <a:ea typeface="Times New Roman" panose="02020603050405020304" pitchFamily="18" charset="0"/>
            </a:endParaRPr>
          </a:p>
          <a:p>
            <a:pPr marR="0">
              <a:lnSpc>
                <a:spcPct val="115000"/>
              </a:lnSpc>
              <a:spcBef>
                <a:spcPts val="1200"/>
              </a:spcBef>
              <a:spcAft>
                <a:spcPts val="1200"/>
              </a:spcAft>
            </a:pPr>
            <a:endParaRPr lang="en-US" sz="1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800">
              <a:effectLst/>
              <a:ea typeface="MS Mincho" panose="02020609040205080304" pitchFamily="49" charset="-128"/>
            </a:endParaRPr>
          </a:p>
        </p:txBody>
      </p:sp>
      <p:pic>
        <p:nvPicPr>
          <p:cNvPr id="3" name="Picture 2" descr="Screenshot of the Notes (optional) section. Rectangle highlights the Submit Amendment, Save as Draft and Discard Edits button.">
            <a:extLst>
              <a:ext uri="{FF2B5EF4-FFF2-40B4-BE49-F238E27FC236}">
                <a16:creationId xmlns:a16="http://schemas.microsoft.com/office/drawing/2014/main" id="{06C66992-9E69-037D-DB29-4931E3AC4606}"/>
              </a:ext>
            </a:extLst>
          </p:cNvPr>
          <p:cNvPicPr>
            <a:picLocks noChangeAspect="1"/>
          </p:cNvPicPr>
          <p:nvPr/>
        </p:nvPicPr>
        <p:blipFill>
          <a:blip r:embed="rId4"/>
          <a:stretch>
            <a:fillRect/>
          </a:stretch>
        </p:blipFill>
        <p:spPr>
          <a:xfrm>
            <a:off x="7182294" y="1585694"/>
            <a:ext cx="4888230" cy="4326890"/>
          </a:xfrm>
          <a:prstGeom prst="rect">
            <a:avLst/>
          </a:prstGeom>
          <a:ln>
            <a:solidFill>
              <a:schemeClr val="tx1"/>
            </a:solidFill>
          </a:ln>
        </p:spPr>
      </p:pic>
      <p:sp>
        <p:nvSpPr>
          <p:cNvPr id="10" name="Rectangle: Rounded Corners 9" descr="Return to table of contents button.">
            <a:hlinkClick r:id="rId5"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A5733200-2BAA-163E-2B3A-BD8ECEF6235C}"/>
              </a:ext>
              <a:ext uri="{C183D7F6-B498-43B3-948B-1728B52AA6E4}">
                <adec:decorative xmlns:adec="http://schemas.microsoft.com/office/drawing/2017/decorative" val="1"/>
              </a:ext>
            </a:extLst>
          </p:cNvPr>
          <p:cNvSpPr/>
          <p:nvPr/>
        </p:nvSpPr>
        <p:spPr>
          <a:xfrm>
            <a:off x="7365563" y="5485324"/>
            <a:ext cx="2381977" cy="35052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4B69DB78-A511-5C03-3CBE-067788535141}"/>
              </a:ext>
              <a:ext uri="{C183D7F6-B498-43B3-948B-1728B52AA6E4}">
                <adec:decorative xmlns:adec="http://schemas.microsoft.com/office/drawing/2017/decorative" val="1"/>
              </a:ext>
            </a:extLst>
          </p:cNvPr>
          <p:cNvSpPr/>
          <p:nvPr/>
        </p:nvSpPr>
        <p:spPr>
          <a:xfrm>
            <a:off x="10822450" y="5470378"/>
            <a:ext cx="1049655" cy="33718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889D85D-88E2-4267-2445-F8AC35735525}"/>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C7D7EB"/>
          </a:solidFill>
          <a:ln w="28575">
            <a:solidFill>
              <a:srgbClr val="C7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023519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381000"/>
            <a:ext cx="10698332" cy="990600"/>
          </a:xfrm>
        </p:spPr>
        <p:txBody>
          <a:bodyPr/>
          <a:lstStyle/>
          <a:p>
            <a:pPr>
              <a:lnSpc>
                <a:spcPct val="115000"/>
              </a:lnSpc>
              <a:spcBef>
                <a:spcPts val="1500"/>
              </a:spcBef>
            </a:pP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Amend an Enrollment Cont’d 2</a:t>
            </a:r>
            <a:endParaRPr lang="en-US" b="1" spc="75">
              <a:solidFill>
                <a:srgbClr val="0E7BB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53724"/>
            <a:ext cx="5715000" cy="4976054"/>
          </a:xfrm>
        </p:spPr>
        <p:txBody>
          <a:bodyPr/>
          <a:lstStyle/>
          <a:p>
            <a:pPr marR="0">
              <a:lnSpc>
                <a:spcPct val="115000"/>
              </a:lnSpc>
              <a:spcBef>
                <a:spcPts val="1200"/>
              </a:spcBef>
              <a:spcAft>
                <a:spcPts val="1200"/>
              </a:spcAft>
            </a:pPr>
            <a:r>
              <a:rPr lang="en-US" sz="2800">
                <a:effectLst/>
                <a:ea typeface="MS Mincho" panose="02020609040205080304" pitchFamily="49" charset="-128"/>
              </a:rPr>
              <a:t>Once an amendment is submitted, a success banner appears noting that the amendment has been added. </a:t>
            </a:r>
            <a:endParaRPr lang="en-US" sz="2800">
              <a:effectLst/>
              <a:ea typeface="Times New Roman" panose="02020603050405020304" pitchFamily="18" charset="0"/>
            </a:endParaRPr>
          </a:p>
          <a:p>
            <a:pPr marL="514350" marR="0" indent="-514350">
              <a:lnSpc>
                <a:spcPct val="115000"/>
              </a:lnSpc>
              <a:spcBef>
                <a:spcPts val="1200"/>
              </a:spcBef>
              <a:spcAft>
                <a:spcPts val="1200"/>
              </a:spcAft>
              <a:buFont typeface="+mj-lt"/>
              <a:buAutoNum type="arabicPeriod" startAt="8"/>
            </a:pPr>
            <a:endParaRPr lang="en-US" sz="2800" b="1" u="sng">
              <a:solidFill>
                <a:srgbClr val="00427A"/>
              </a:solidFill>
              <a:effectLst/>
              <a:ea typeface="Times New Roman" panose="02020603050405020304" pitchFamily="18" charset="0"/>
            </a:endParaRPr>
          </a:p>
          <a:p>
            <a:pPr marL="514350" marR="0" indent="-514350">
              <a:lnSpc>
                <a:spcPct val="115000"/>
              </a:lnSpc>
              <a:spcBef>
                <a:spcPts val="1200"/>
              </a:spcBef>
              <a:spcAft>
                <a:spcPts val="1200"/>
              </a:spcAft>
              <a:buFont typeface="+mj-lt"/>
              <a:buAutoNum type="arabicPeriod" startAt="8"/>
            </a:pPr>
            <a:endParaRPr lang="en-US" sz="2800" b="1" u="sng">
              <a:solidFill>
                <a:srgbClr val="00427A"/>
              </a:solidFill>
              <a:effectLst/>
              <a:ea typeface="Times New Roman" panose="02020603050405020304" pitchFamily="18" charset="0"/>
            </a:endParaRPr>
          </a:p>
          <a:p>
            <a:pPr marL="514350" marR="0" indent="-514350">
              <a:lnSpc>
                <a:spcPct val="115000"/>
              </a:lnSpc>
              <a:spcBef>
                <a:spcPts val="1200"/>
              </a:spcBef>
              <a:spcAft>
                <a:spcPts val="1200"/>
              </a:spcAft>
              <a:buFont typeface="+mj-lt"/>
              <a:buAutoNum type="arabicPeriod" startAt="8"/>
            </a:pPr>
            <a:endParaRPr lang="en-US" sz="2800" b="1" u="sng">
              <a:solidFill>
                <a:srgbClr val="00427A"/>
              </a:solidFill>
              <a:effectLst/>
              <a:ea typeface="Times New Roman" panose="02020603050405020304" pitchFamily="18" charset="0"/>
            </a:endParaRPr>
          </a:p>
          <a:p>
            <a:pPr marL="514350" marR="0" indent="-514350">
              <a:lnSpc>
                <a:spcPct val="115000"/>
              </a:lnSpc>
              <a:spcBef>
                <a:spcPts val="1200"/>
              </a:spcBef>
              <a:spcAft>
                <a:spcPts val="1200"/>
              </a:spcAft>
              <a:buFont typeface="+mj-lt"/>
              <a:buAutoNum type="arabicPeriod" startAt="8"/>
            </a:pPr>
            <a:endParaRPr lang="en-US" sz="2800">
              <a:effectLst/>
              <a:ea typeface="MS Mincho" panose="02020609040205080304" pitchFamily="49" charset="-128"/>
            </a:endParaRPr>
          </a:p>
        </p:txBody>
      </p:sp>
      <p:pic>
        <p:nvPicPr>
          <p:cNvPr id="5" name="Picture 4" descr="Screenshot displaying the success banner that appears after an amendment has been added.">
            <a:extLst>
              <a:ext uri="{FF2B5EF4-FFF2-40B4-BE49-F238E27FC236}">
                <a16:creationId xmlns:a16="http://schemas.microsoft.com/office/drawing/2014/main" id="{857C5B4F-BAEE-5CCF-C958-AAAED10BCA6F}"/>
              </a:ext>
            </a:extLst>
          </p:cNvPr>
          <p:cNvPicPr>
            <a:picLocks noChangeAspect="1"/>
          </p:cNvPicPr>
          <p:nvPr/>
        </p:nvPicPr>
        <p:blipFill>
          <a:blip r:embed="rId3"/>
          <a:stretch>
            <a:fillRect/>
          </a:stretch>
        </p:blipFill>
        <p:spPr>
          <a:xfrm>
            <a:off x="5029199" y="3573200"/>
            <a:ext cx="6885620" cy="941034"/>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6E6A636E-8077-D0BF-4D33-86233888F61A}"/>
              </a:ext>
              <a:ext uri="{C183D7F6-B498-43B3-948B-1728B52AA6E4}">
                <adec:decorative xmlns:adec="http://schemas.microsoft.com/office/drawing/2017/decorative" val="1"/>
              </a:ext>
            </a:extLst>
          </p:cNvPr>
          <p:cNvSpPr/>
          <p:nvPr/>
        </p:nvSpPr>
        <p:spPr>
          <a:xfrm>
            <a:off x="5029199" y="3573200"/>
            <a:ext cx="6885620" cy="941034"/>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3FDBB0F2-9161-6FD3-B252-74C7955C3729}"/>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C7D7EB"/>
          </a:solidFill>
          <a:ln w="28575">
            <a:solidFill>
              <a:srgbClr val="C7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782889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381000"/>
            <a:ext cx="10698332" cy="990600"/>
          </a:xfrm>
        </p:spPr>
        <p:txBody>
          <a:bodyPr/>
          <a:lstStyle/>
          <a:p>
            <a:pPr>
              <a:lnSpc>
                <a:spcPct val="115000"/>
              </a:lnSpc>
              <a:spcBef>
                <a:spcPts val="1500"/>
              </a:spcBef>
            </a:pPr>
            <a:r>
              <a:rPr lang="en-US" spc="75">
                <a:solidFill>
                  <a:srgbClr val="00427A"/>
                </a:solidFill>
                <a:latin typeface="Calibri"/>
                <a:cs typeface="Calibri"/>
                <a:hlinkClick r:id="rId2" action="ppaction://hlinksldjump"/>
              </a:rPr>
              <a:t>Amend an Enrollment Cont'd 3</a:t>
            </a:r>
            <a:endParaRPr lang="en-US" b="1" spc="75">
              <a:solidFill>
                <a:srgbClr val="00427A"/>
              </a:solidFill>
              <a:effectLst/>
              <a:hlinkClick r:id="rId2"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71600"/>
            <a:ext cx="4717774" cy="4976054"/>
          </a:xfrm>
        </p:spPr>
        <p:txBody>
          <a:bodyPr/>
          <a:lstStyle/>
          <a:p>
            <a:pPr marR="0" lvl="0">
              <a:lnSpc>
                <a:spcPct val="115000"/>
              </a:lnSpc>
              <a:spcBef>
                <a:spcPts val="1200"/>
              </a:spcBef>
              <a:spcAft>
                <a:spcPts val="1200"/>
              </a:spcAft>
              <a:buSzPct val="100000"/>
            </a:pPr>
            <a:r>
              <a:rPr lang="en-US" sz="2800">
                <a:effectLst/>
                <a:ea typeface="MS Mincho" panose="02020609040205080304" pitchFamily="49" charset="-128"/>
              </a:rPr>
              <a:t>The status of the amendment appears on the “</a:t>
            </a:r>
            <a:r>
              <a:rPr lang="en-US" sz="2800" b="1">
                <a:effectLst/>
                <a:ea typeface="MS Mincho" panose="02020609040205080304" pitchFamily="49" charset="-128"/>
              </a:rPr>
              <a:t>Enrollments</a:t>
            </a:r>
            <a:r>
              <a:rPr lang="en-US" sz="2800">
                <a:effectLst/>
                <a:ea typeface="MS Mincho" panose="02020609040205080304" pitchFamily="49" charset="-128"/>
              </a:rPr>
              <a:t>” tab of the </a:t>
            </a:r>
            <a:r>
              <a:rPr lang="en-US" sz="2800">
                <a:ea typeface="MS Mincho" panose="02020609040205080304" pitchFamily="49" charset="-128"/>
              </a:rPr>
              <a:t>s</a:t>
            </a:r>
            <a:r>
              <a:rPr lang="en-US" sz="2800">
                <a:effectLst/>
                <a:ea typeface="MS Mincho" panose="02020609040205080304" pitchFamily="49" charset="-128"/>
              </a:rPr>
              <a:t>tudent profile. </a:t>
            </a:r>
          </a:p>
          <a:p>
            <a:pPr marR="0">
              <a:lnSpc>
                <a:spcPct val="115000"/>
              </a:lnSpc>
              <a:spcBef>
                <a:spcPts val="1200"/>
              </a:spcBef>
              <a:spcAft>
                <a:spcPts val="1200"/>
              </a:spcAft>
            </a:pPr>
            <a:endParaRPr lang="en-US" sz="2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800">
              <a:effectLst/>
              <a:ea typeface="MS Mincho" panose="02020609040205080304" pitchFamily="49" charset="-128"/>
            </a:endParaRPr>
          </a:p>
        </p:txBody>
      </p:sp>
      <p:pic>
        <p:nvPicPr>
          <p:cNvPr id="3" name="Picture 2" descr="Ashley Brown's Enrollments Tab detailing the Amendment submitted.">
            <a:extLst>
              <a:ext uri="{FF2B5EF4-FFF2-40B4-BE49-F238E27FC236}">
                <a16:creationId xmlns:a16="http://schemas.microsoft.com/office/drawing/2014/main" id="{100539DE-D042-8C75-7BD0-639500BE06E7}"/>
              </a:ext>
            </a:extLst>
          </p:cNvPr>
          <p:cNvPicPr>
            <a:picLocks noChangeAspect="1"/>
          </p:cNvPicPr>
          <p:nvPr/>
        </p:nvPicPr>
        <p:blipFill>
          <a:blip r:embed="rId3"/>
          <a:stretch>
            <a:fillRect/>
          </a:stretch>
        </p:blipFill>
        <p:spPr>
          <a:xfrm>
            <a:off x="5264150" y="1500946"/>
            <a:ext cx="6546850" cy="4394835"/>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6E6A636E-8077-D0BF-4D33-86233888F61A}"/>
              </a:ext>
              <a:ext uri="{C183D7F6-B498-43B3-948B-1728B52AA6E4}">
                <adec:decorative xmlns:adec="http://schemas.microsoft.com/office/drawing/2017/decorative" val="1"/>
              </a:ext>
            </a:extLst>
          </p:cNvPr>
          <p:cNvSpPr/>
          <p:nvPr/>
        </p:nvSpPr>
        <p:spPr>
          <a:xfrm>
            <a:off x="5441500" y="4531607"/>
            <a:ext cx="4296792" cy="1252934"/>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B268C359-24C9-3C45-3897-C26BC109A5D4}"/>
              </a:ext>
              <a:ext uri="{C183D7F6-B498-43B3-948B-1728B52AA6E4}">
                <adec:decorative xmlns:adec="http://schemas.microsoft.com/office/drawing/2017/decorative" val="1"/>
              </a:ext>
            </a:extLst>
          </p:cNvPr>
          <p:cNvSpPr/>
          <p:nvPr/>
        </p:nvSpPr>
        <p:spPr>
          <a:xfrm>
            <a:off x="5441500" y="3743324"/>
            <a:ext cx="1260629" cy="194661"/>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E0228BB7-0AB9-C45F-5F0D-381C82574A7B}"/>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C7D7EB"/>
          </a:solidFill>
          <a:ln w="28575">
            <a:solidFill>
              <a:srgbClr val="C7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196395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381000"/>
            <a:ext cx="10698332" cy="990600"/>
          </a:xfrm>
        </p:spPr>
        <p:txBody>
          <a:bodyPr/>
          <a:lstStyle/>
          <a:p>
            <a:pPr>
              <a:lnSpc>
                <a:spcPct val="115000"/>
              </a:lnSpc>
              <a:spcBef>
                <a:spcPts val="1500"/>
              </a:spcBef>
            </a:pPr>
            <a:r>
              <a:rPr lang="en-US" spc="75">
                <a:solidFill>
                  <a:srgbClr val="00427A"/>
                </a:solidFill>
                <a:hlinkClick r:id="rId2" action="ppaction://hlinksldjump"/>
              </a:rPr>
              <a:t>Amend an Enrollment</a:t>
            </a:r>
            <a:br>
              <a:rPr lang="en-US" sz="3600" b="1" u="sng">
                <a:solidFill>
                  <a:srgbClr val="00427A"/>
                </a:solidFill>
                <a:ea typeface="Times New Roman" panose="02020603050405020304" pitchFamily="18" charset="0"/>
              </a:rPr>
            </a:br>
            <a:endParaRPr lang="en-US" b="1" spc="75">
              <a:solidFill>
                <a:srgbClr val="00427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8" y="1332115"/>
            <a:ext cx="6780703" cy="4940030"/>
          </a:xfrm>
        </p:spPr>
        <p:txBody>
          <a:bodyPr/>
          <a:lstStyle/>
          <a:p>
            <a:pPr marR="0" lvl="0" fontAlgn="base">
              <a:lnSpc>
                <a:spcPct val="115000"/>
              </a:lnSpc>
              <a:spcBef>
                <a:spcPts val="0"/>
              </a:spcBef>
              <a:spcAft>
                <a:spcPts val="0"/>
              </a:spcAft>
              <a:buSzPct val="100000"/>
            </a:pPr>
            <a:r>
              <a:rPr lang="en-US" sz="2400">
                <a:effectLst/>
                <a:ea typeface="Times New Roman" panose="02020603050405020304" pitchFamily="18" charset="0"/>
              </a:rPr>
              <a:t>If the amendment terminates the enrollment, no further changes can be made. If the enrollment was terminated by mistake, the enrollment needs to be recreated to amend it further. When recertifying a terminated enrollment for a CH33 certification </a:t>
            </a:r>
            <a:r>
              <a:rPr lang="en-US" sz="2400">
                <a:effectLst/>
                <a:ea typeface="MS Mincho" panose="02020609040205080304" pitchFamily="49" charset="-128"/>
              </a:rPr>
              <a:t>SCOs </a:t>
            </a:r>
            <a:r>
              <a:rPr lang="en-US" sz="2400">
                <a:effectLst/>
                <a:ea typeface="Times New Roman" panose="02020603050405020304" pitchFamily="18" charset="0"/>
              </a:rPr>
              <a:t>must add the following remark "</a:t>
            </a:r>
            <a:r>
              <a:rPr lang="en-US" sz="2400" b="1">
                <a:effectLst/>
                <a:ea typeface="Times New Roman" panose="02020603050405020304" pitchFamily="18" charset="0"/>
              </a:rPr>
              <a:t>correcting previously terminated enrollment. Notice of Change in Student Status to follow</a:t>
            </a:r>
            <a:r>
              <a:rPr lang="en-US" sz="2400">
                <a:effectLst/>
                <a:ea typeface="Times New Roman" panose="02020603050405020304" pitchFamily="18" charset="0"/>
              </a:rPr>
              <a:t>” on the recertification so T&amp;F are not released to the school again. They then have to resubmit any amendments and/or corrections and then re-terminate the term.</a:t>
            </a:r>
            <a:endParaRPr lang="en-US" sz="1800">
              <a:effectLst/>
              <a:ea typeface="MS Mincho" panose="02020609040205080304" pitchFamily="49" charset="-128"/>
            </a:endParaRPr>
          </a:p>
          <a:p>
            <a:pPr marR="0">
              <a:lnSpc>
                <a:spcPct val="115000"/>
              </a:lnSpc>
              <a:spcBef>
                <a:spcPts val="1200"/>
              </a:spcBef>
              <a:spcAft>
                <a:spcPts val="1200"/>
              </a:spcAft>
            </a:pPr>
            <a:endParaRPr lang="en-US" sz="16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6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6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600">
              <a:effectLst/>
              <a:ea typeface="MS Mincho" panose="02020609040205080304" pitchFamily="49" charset="-128"/>
            </a:endParaRPr>
          </a:p>
        </p:txBody>
      </p:sp>
      <p:pic>
        <p:nvPicPr>
          <p:cNvPr id="5" name="Picture 4" descr="Image of the terminated enrollment. The &quot;Amend&quot; button is no longer visible. ">
            <a:extLst>
              <a:ext uri="{FF2B5EF4-FFF2-40B4-BE49-F238E27FC236}">
                <a16:creationId xmlns:a16="http://schemas.microsoft.com/office/drawing/2014/main" id="{5940B729-10BF-54A2-58C9-F4A4F10562DB}"/>
              </a:ext>
            </a:extLst>
          </p:cNvPr>
          <p:cNvPicPr>
            <a:picLocks noChangeAspect="1"/>
          </p:cNvPicPr>
          <p:nvPr/>
        </p:nvPicPr>
        <p:blipFill rotWithShape="1">
          <a:blip r:embed="rId3"/>
          <a:srcRect t="17785" r="5870"/>
          <a:stretch/>
        </p:blipFill>
        <p:spPr bwMode="auto">
          <a:xfrm>
            <a:off x="7161701" y="1967672"/>
            <a:ext cx="5030299" cy="3083232"/>
          </a:xfrm>
          <a:prstGeom prst="rect">
            <a:avLst/>
          </a:prstGeom>
          <a:ln>
            <a:solidFill>
              <a:schemeClr val="tx1"/>
            </a:solidFill>
          </a:ln>
          <a:extLst>
            <a:ext uri="{53640926-AAD7-44D8-BBD7-CCE9431645EC}">
              <a14:shadowObscured xmlns:a14="http://schemas.microsoft.com/office/drawing/2010/main"/>
            </a:ext>
          </a:extLst>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565CA7F6-0568-5A43-ACB8-C7D36378AECE}"/>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C7D7EB"/>
          </a:solidFill>
          <a:ln w="28575">
            <a:solidFill>
              <a:srgbClr val="C7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580710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75A1CD0-4592-F9BD-C08A-888290F8B819}"/>
              </a:ext>
            </a:extLst>
          </p:cNvPr>
          <p:cNvSpPr txBox="1">
            <a:spLocks noGrp="1"/>
          </p:cNvSpPr>
          <p:nvPr>
            <p:ph type="title" idx="4294967295"/>
          </p:nvPr>
        </p:nvSpPr>
        <p:spPr>
          <a:xfrm>
            <a:off x="-33337" y="-538182"/>
            <a:ext cx="7202557" cy="53818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400" b="1" i="0" u="none" strike="noStrike" kern="1200" cap="none" spc="75" normalizeH="0" baseline="0" noProof="0">
                <a:ln>
                  <a:noFill/>
                </a:ln>
                <a:solidFill>
                  <a:srgbClr val="E6E6E6"/>
                </a:solidFill>
                <a:effectLst/>
                <a:uLnTx/>
                <a:uFillTx/>
                <a:latin typeface="Calibri" panose="020F0502020204030204" pitchFamily="34" charset="0"/>
                <a:ea typeface="+mj-ea"/>
                <a:cs typeface="Calibri" panose="020F0502020204030204" pitchFamily="34" charset="0"/>
              </a:rPr>
              <a:t>NCD End of Section. </a:t>
            </a:r>
            <a:endParaRPr kumimoji="0" lang="en-US" sz="11500" b="0" i="0" u="none" strike="noStrike" kern="1200" cap="none" spc="0" normalizeH="0" baseline="0" noProof="0">
              <a:ln>
                <a:noFill/>
              </a:ln>
              <a:solidFill>
                <a:srgbClr val="E6E6E6"/>
              </a:solidFill>
              <a:effectLst/>
              <a:uLnTx/>
              <a:uFillTx/>
              <a:latin typeface="Calibri" panose="020F0502020204030204" pitchFamily="34" charset="0"/>
              <a:ea typeface="+mj-ea"/>
              <a:cs typeface="Calibri" panose="020F0502020204030204" pitchFamily="34" charset="0"/>
              <a:hlinkClick r:id="rId2" action="ppaction://hlinksldjump">
                <a:extLst>
                  <a:ext uri="{A12FA001-AC4F-418D-AE19-62706E023703}">
                    <ahyp:hlinkClr xmlns:ahyp="http://schemas.microsoft.com/office/drawing/2018/hyperlinkcolor" val="tx"/>
                  </a:ext>
                </a:extLst>
              </a:hlinkClick>
            </a:endParaRPr>
          </a:p>
        </p:txBody>
      </p:sp>
      <p:sp>
        <p:nvSpPr>
          <p:cNvPr id="5" name="Title 1">
            <a:extLst>
              <a:ext uri="{FF2B5EF4-FFF2-40B4-BE49-F238E27FC236}">
                <a16:creationId xmlns:a16="http://schemas.microsoft.com/office/drawing/2014/main" id="{E658AB5A-3030-4A1D-A2B0-DE415CC46026}"/>
              </a:ext>
            </a:extLst>
          </p:cNvPr>
          <p:cNvSpPr txBox="1">
            <a:spLocks/>
          </p:cNvSpPr>
          <p:nvPr/>
        </p:nvSpPr>
        <p:spPr>
          <a:xfrm>
            <a:off x="609600" y="1242390"/>
            <a:ext cx="7202557" cy="227274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400" b="1" i="0" u="none" strike="noStrike" kern="1200" cap="none" spc="75" normalizeH="0" baseline="0" noProof="0">
                <a:ln>
                  <a:noFill/>
                </a:ln>
                <a:solidFill>
                  <a:schemeClr val="accent2"/>
                </a:solidFill>
                <a:effectLst/>
                <a:uLnTx/>
                <a:uFillTx/>
                <a:latin typeface="Calibri" panose="020F0502020204030204" pitchFamily="34" charset="0"/>
                <a:ea typeface="+mj-ea"/>
                <a:cs typeface="Calibri" panose="020F0502020204030204" pitchFamily="34" charset="0"/>
              </a:rPr>
              <a:t>Congratulations! </a:t>
            </a:r>
          </a:p>
          <a:p>
            <a:pPr marL="0" marR="0" lvl="0" indent="0" algn="l" defTabSz="914400" rtl="0" eaLnBrk="1" fontAlgn="auto" latinLnBrk="0" hangingPunct="1">
              <a:lnSpc>
                <a:spcPct val="80000"/>
              </a:lnSpc>
              <a:spcBef>
                <a:spcPct val="0"/>
              </a:spcBef>
              <a:spcAft>
                <a:spcPts val="0"/>
              </a:spcAft>
              <a:buClrTx/>
              <a:buSzTx/>
              <a:buFontTx/>
              <a:buNone/>
              <a:tabLst/>
              <a:defRPr/>
            </a:pPr>
            <a:endParaRPr kumimoji="0" lang="en-US" sz="4400" b="1" i="0" u="none" strike="noStrike" kern="1200" cap="none" spc="75" normalizeH="0" baseline="0" noProof="0">
              <a:ln>
                <a:noFill/>
              </a:ln>
              <a:solidFill>
                <a:schemeClr val="accent2"/>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400" b="0" i="0" u="none" strike="noStrike" kern="1200" cap="none" spc="75" normalizeH="0" baseline="0" noProof="0">
                <a:ln>
                  <a:noFill/>
                </a:ln>
                <a:solidFill>
                  <a:schemeClr val="accent2"/>
                </a:solidFill>
                <a:effectLst/>
                <a:uLnTx/>
                <a:uFillTx/>
                <a:latin typeface="Calibri" panose="020F0502020204030204" pitchFamily="34" charset="0"/>
                <a:ea typeface="+mj-ea"/>
                <a:cs typeface="Calibri" panose="020F0502020204030204" pitchFamily="34" charset="0"/>
              </a:rPr>
              <a:t>This is the end of the instructions for the selected facility type.</a:t>
            </a:r>
            <a:endParaRPr kumimoji="0" lang="en-US" sz="11500" b="0" i="0" u="none" strike="noStrike" kern="1200" cap="none" spc="0" normalizeH="0" baseline="0" noProof="0">
              <a:ln>
                <a:noFill/>
              </a:ln>
              <a:solidFill>
                <a:schemeClr val="accent2"/>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2" name="Title 1">
            <a:extLst>
              <a:ext uri="{FF2B5EF4-FFF2-40B4-BE49-F238E27FC236}">
                <a16:creationId xmlns:a16="http://schemas.microsoft.com/office/drawing/2014/main" id="{4BC59007-1E39-85B8-06E2-82BA3773D56E}"/>
              </a:ext>
            </a:extLst>
          </p:cNvPr>
          <p:cNvSpPr>
            <a:spLocks/>
          </p:cNvSpPr>
          <p:nvPr/>
        </p:nvSpPr>
        <p:spPr>
          <a:xfrm>
            <a:off x="609600" y="4740966"/>
            <a:ext cx="8842513" cy="105023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none" spc="75" normalizeH="0" baseline="0" noProof="0">
                <a:ln>
                  <a:noFill/>
                </a:ln>
                <a:solidFill>
                  <a:schemeClr val="accent2"/>
                </a:solidFill>
                <a:effectLst/>
                <a:uLnTx/>
                <a:uFillTx/>
                <a:latin typeface="Calibri" panose="020F0502020204030204" pitchFamily="34" charset="0"/>
                <a:ea typeface="+mj-ea"/>
                <a:cs typeface="Calibri" panose="020F0502020204030204" pitchFamily="34" charset="0"/>
                <a:hlinkClick r:id="rId3" action="ppaction://hlinksldjump"/>
              </a:rPr>
              <a:t>Select here to navigate to the Helpful resources section.</a:t>
            </a:r>
            <a:endParaRPr kumimoji="0" lang="en-US" sz="9600" b="1" i="0" u="none" strike="noStrike" kern="1200" cap="none" spc="0" normalizeH="0" baseline="0" noProof="0">
              <a:ln>
                <a:noFill/>
              </a:ln>
              <a:solidFill>
                <a:schemeClr val="accent2"/>
              </a:solidFill>
              <a:effectLst/>
              <a:uLnTx/>
              <a:uFillTx/>
              <a:latin typeface="Calibri" panose="020F0502020204030204" pitchFamily="34" charset="0"/>
              <a:ea typeface="+mj-ea"/>
              <a:cs typeface="Calibri" panose="020F0502020204030204" pitchFamily="34" charset="0"/>
              <a:hlinkClick r:id="rId3" action="ppaction://hlinksldjump"/>
            </a:endParaRPr>
          </a:p>
        </p:txBody>
      </p:sp>
      <p:sp>
        <p:nvSpPr>
          <p:cNvPr id="4" name="Rectangle 3">
            <a:extLst>
              <a:ext uri="{FF2B5EF4-FFF2-40B4-BE49-F238E27FC236}">
                <a16:creationId xmlns:a16="http://schemas.microsoft.com/office/drawing/2014/main" id="{88E41BDB-698E-9D79-F83A-F65D7B958D14}"/>
              </a:ext>
              <a:ext uri="{C183D7F6-B498-43B3-948B-1728B52AA6E4}">
                <adec:decorative xmlns:adec="http://schemas.microsoft.com/office/drawing/2017/decorative" val="1"/>
              </a:ext>
            </a:extLst>
          </p:cNvPr>
          <p:cNvSpPr/>
          <p:nvPr/>
        </p:nvSpPr>
        <p:spPr>
          <a:xfrm>
            <a:off x="-33337" y="0"/>
            <a:ext cx="161674" cy="6858000"/>
          </a:xfrm>
          <a:prstGeom prst="rect">
            <a:avLst/>
          </a:prstGeom>
          <a:solidFill>
            <a:srgbClr val="C7D7EB"/>
          </a:solidFill>
          <a:ln w="28575">
            <a:solidFill>
              <a:srgbClr val="C7D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07621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9007-1E39-85B8-06E2-82BA3773D56E}"/>
              </a:ext>
            </a:extLst>
          </p:cNvPr>
          <p:cNvSpPr>
            <a:spLocks noGrp="1"/>
          </p:cNvSpPr>
          <p:nvPr>
            <p:ph type="title"/>
          </p:nvPr>
        </p:nvSpPr>
        <p:spPr/>
        <p:txBody>
          <a:bodyPr/>
          <a:lstStyle/>
          <a:p>
            <a:r>
              <a:rPr lang="en-US" sz="4000" cap="all" spc="75">
                <a:latin typeface="Myriad Pro" panose="020B0703030403020204" pitchFamily="34" charset="0"/>
              </a:rPr>
              <a:t>On-the-Job Training / Apprenticeship</a:t>
            </a:r>
            <a:endParaRPr lang="en-US" sz="9600">
              <a:latin typeface="Myriad Pro" panose="020B0703030403020204" pitchFamily="34" charset="0"/>
            </a:endParaRPr>
          </a:p>
        </p:txBody>
      </p:sp>
      <p:sp>
        <p:nvSpPr>
          <p:cNvPr id="5" name="Rectangle 4">
            <a:extLst>
              <a:ext uri="{FF2B5EF4-FFF2-40B4-BE49-F238E27FC236}">
                <a16:creationId xmlns:a16="http://schemas.microsoft.com/office/drawing/2014/main" id="{92BFE211-AEF4-9826-F616-C49C1CCB5085}"/>
              </a:ext>
              <a:ext uri="{C183D7F6-B498-43B3-948B-1728B52AA6E4}">
                <adec:decorative xmlns:adec="http://schemas.microsoft.com/office/drawing/2017/decorative" val="1"/>
              </a:ext>
            </a:extLst>
          </p:cNvPr>
          <p:cNvSpPr/>
          <p:nvPr/>
        </p:nvSpPr>
        <p:spPr>
          <a:xfrm>
            <a:off x="-33337" y="0"/>
            <a:ext cx="818345" cy="6883400"/>
          </a:xfrm>
          <a:prstGeom prst="rect">
            <a:avLst/>
          </a:prstGeom>
          <a:solidFill>
            <a:srgbClr val="64C6B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126579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51793"/>
            <a:ext cx="10698332" cy="990600"/>
          </a:xfrm>
        </p:spPr>
        <p:txBody>
          <a:bodyPr/>
          <a:lstStyle/>
          <a:p>
            <a:pPr marL="0" marR="0" indent="0">
              <a:lnSpc>
                <a:spcPct val="115000"/>
              </a:lnSpc>
              <a:spcBef>
                <a:spcPts val="1500"/>
              </a:spcBef>
              <a:spcAft>
                <a:spcPts val="0"/>
              </a:spcAft>
            </a:pPr>
            <a:r>
              <a:rPr lang="en-US" spc="75">
                <a:solidFill>
                  <a:srgbClr val="00427A"/>
                </a:solidFill>
                <a:hlinkClick r:id="rId2" action="ppaction://hlinksldjump"/>
              </a:rPr>
              <a:t>OJT/APP — Table of Contents</a:t>
            </a:r>
            <a:endParaRPr lang="en-US" b="1" spc="75">
              <a:solidFill>
                <a:srgbClr val="00427A"/>
              </a:solidFill>
              <a:effectLst/>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381000" y="1349854"/>
            <a:ext cx="10961857" cy="4778869"/>
          </a:xfrm>
        </p:spPr>
        <p:txBody>
          <a:bodyPr/>
          <a:lstStyle/>
          <a:p>
            <a:pPr marR="0">
              <a:lnSpc>
                <a:spcPct val="115000"/>
              </a:lnSpc>
              <a:spcBef>
                <a:spcPts val="500"/>
              </a:spcBef>
              <a:spcAft>
                <a:spcPts val="1000"/>
              </a:spcAft>
            </a:pPr>
            <a:r>
              <a:rPr lang="en-US" sz="2800">
                <a:ea typeface="MS Mincho" panose="02020609040205080304" pitchFamily="49" charset="-128"/>
              </a:rPr>
              <a:t>Select the hyperlinked text or navigate to the corresponding page number</a:t>
            </a:r>
            <a:r>
              <a:rPr lang="en-US" sz="2800">
                <a:effectLst/>
                <a:ea typeface="MS Mincho" panose="02020609040205080304" pitchFamily="49" charset="-128"/>
              </a:rPr>
              <a:t>:</a:t>
            </a:r>
          </a:p>
          <a:p>
            <a:pPr marL="685800" lvl="1" indent="-457200">
              <a:lnSpc>
                <a:spcPct val="115000"/>
              </a:lnSpc>
              <a:spcBef>
                <a:spcPts val="500"/>
              </a:spcBef>
              <a:spcAft>
                <a:spcPts val="1000"/>
              </a:spcAft>
            </a:pPr>
            <a:r>
              <a:rPr lang="en-US" sz="2800">
                <a:ea typeface="MS Mincho" panose="02020609040205080304" pitchFamily="49" charset="-128"/>
                <a:hlinkClick r:id="rId3" action="ppaction://hlinksldjump"/>
              </a:rPr>
              <a:t>Add and Submit an Enrollment</a:t>
            </a:r>
            <a:r>
              <a:rPr lang="en-US" sz="2800">
                <a:ea typeface="MS Mincho" panose="02020609040205080304" pitchFamily="49" charset="-128"/>
              </a:rPr>
              <a:t> – Navigate to page 219</a:t>
            </a:r>
          </a:p>
          <a:p>
            <a:pPr marL="685800" lvl="1" indent="-457200">
              <a:lnSpc>
                <a:spcPct val="115000"/>
              </a:lnSpc>
              <a:spcBef>
                <a:spcPts val="500"/>
              </a:spcBef>
              <a:spcAft>
                <a:spcPts val="1000"/>
              </a:spcAft>
            </a:pPr>
            <a:r>
              <a:rPr lang="en-US" sz="2800">
                <a:ea typeface="MS Mincho" panose="02020609040205080304" pitchFamily="49" charset="-128"/>
                <a:hlinkClick r:id="rId4" action="ppaction://hlinksldjump"/>
              </a:rPr>
              <a:t>Amend an Enrollment</a:t>
            </a:r>
            <a:r>
              <a:rPr lang="en-US" sz="2800">
                <a:ea typeface="MS Mincho" panose="02020609040205080304" pitchFamily="49" charset="-128"/>
              </a:rPr>
              <a:t> – Navigate to page 229</a:t>
            </a:r>
            <a:endParaRPr lang="en-US" sz="2800">
              <a:effectLst/>
              <a:ea typeface="MS Mincho" panose="02020609040205080304" pitchFamily="49" charset="-128"/>
            </a:endParaRPr>
          </a:p>
          <a:p>
            <a:pPr marL="685800" lvl="1" indent="-457200">
              <a:lnSpc>
                <a:spcPct val="115000"/>
              </a:lnSpc>
              <a:spcBef>
                <a:spcPts val="500"/>
              </a:spcBef>
              <a:spcAft>
                <a:spcPts val="1000"/>
              </a:spcAft>
            </a:pPr>
            <a:r>
              <a:rPr lang="en-US" sz="2800">
                <a:ea typeface="MS Mincho" panose="02020609040205080304" pitchFamily="49" charset="-128"/>
                <a:hlinkClick r:id="rId5" action="ppaction://hlinksldjump"/>
              </a:rPr>
              <a:t>Add and Monthly Certification</a:t>
            </a:r>
            <a:r>
              <a:rPr lang="en-US" sz="2800">
                <a:ea typeface="MS Mincho" panose="02020609040205080304" pitchFamily="49" charset="-128"/>
              </a:rPr>
              <a:t> – Navigate to page 236</a:t>
            </a:r>
            <a:endParaRPr lang="en-US" sz="2800">
              <a:effectLst/>
              <a:ea typeface="MS Mincho" panose="02020609040205080304" pitchFamily="49" charset="-128"/>
            </a:endParaRPr>
          </a:p>
          <a:p>
            <a:pPr marL="685800" lvl="1" indent="-457200">
              <a:lnSpc>
                <a:spcPct val="115000"/>
              </a:lnSpc>
              <a:spcBef>
                <a:spcPts val="500"/>
              </a:spcBef>
              <a:spcAft>
                <a:spcPts val="1000"/>
              </a:spcAft>
            </a:pPr>
            <a:r>
              <a:rPr lang="en-US" sz="2800">
                <a:ea typeface="MS Mincho" panose="02020609040205080304" pitchFamily="49" charset="-128"/>
                <a:hlinkClick r:id="rId6" action="ppaction://hlinksldjump"/>
              </a:rPr>
              <a:t>Terminate an Enrollment</a:t>
            </a:r>
            <a:r>
              <a:rPr lang="en-US" sz="2800">
                <a:ea typeface="MS Mincho" panose="02020609040205080304" pitchFamily="49" charset="-128"/>
              </a:rPr>
              <a:t> – Navigate to page 243</a:t>
            </a:r>
          </a:p>
          <a:p>
            <a:pPr marL="0" marR="0">
              <a:lnSpc>
                <a:spcPct val="115000"/>
              </a:lnSpc>
              <a:spcBef>
                <a:spcPts val="500"/>
              </a:spcBef>
              <a:spcAft>
                <a:spcPts val="1000"/>
              </a:spcAft>
            </a:pPr>
            <a:endParaRPr lang="en-US" sz="2800">
              <a:effectLst/>
              <a:ea typeface="MS Mincho" panose="02020609040205080304" pitchFamily="49" charset="-128"/>
            </a:endParaRPr>
          </a:p>
          <a:p>
            <a:pPr marL="0" marR="0">
              <a:lnSpc>
                <a:spcPct val="115000"/>
              </a:lnSpc>
              <a:spcBef>
                <a:spcPts val="500"/>
              </a:spcBef>
              <a:spcAft>
                <a:spcPts val="1000"/>
              </a:spcAft>
            </a:pPr>
            <a:endParaRPr lang="en-US" sz="2800">
              <a:effectLst/>
              <a:ea typeface="MS Mincho" panose="02020609040205080304" pitchFamily="49" charset="-128"/>
            </a:endParaRPr>
          </a:p>
          <a:p>
            <a:pPr marR="0" lvl="0" fontAlgn="base">
              <a:lnSpc>
                <a:spcPct val="115000"/>
              </a:lnSpc>
              <a:spcBef>
                <a:spcPts val="0"/>
              </a:spcBef>
              <a:spcAft>
                <a:spcPts val="0"/>
              </a:spcAft>
              <a:buSzPts val="1000"/>
            </a:pPr>
            <a:endParaRPr lang="en-US" sz="4000">
              <a:effectLst/>
              <a:ea typeface="MS Mincho" panose="02020609040205080304" pitchFamily="49" charset="-128"/>
            </a:endParaRPr>
          </a:p>
        </p:txBody>
      </p:sp>
      <p:sp>
        <p:nvSpPr>
          <p:cNvPr id="5" name="Rectangle: Rounded Corners 4" descr="Return to table of contents button.">
            <a:hlinkClick r:id="rId7"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7"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62464801-6188-BA72-37F8-A7B618C9EED5}"/>
              </a:ext>
              <a:ext uri="{C183D7F6-B498-43B3-948B-1728B52AA6E4}">
                <adec:decorative xmlns:adec="http://schemas.microsoft.com/office/drawing/2017/decorative" val="1"/>
              </a:ext>
            </a:extLst>
          </p:cNvPr>
          <p:cNvSpPr/>
          <p:nvPr/>
        </p:nvSpPr>
        <p:spPr>
          <a:xfrm>
            <a:off x="-33337" y="-3836"/>
            <a:ext cx="161674" cy="6858000"/>
          </a:xfrm>
          <a:prstGeom prst="rect">
            <a:avLst/>
          </a:prstGeom>
          <a:solidFill>
            <a:srgbClr val="64C6B7"/>
          </a:solidFill>
          <a:ln w="28575">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398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381000"/>
            <a:ext cx="10287002" cy="990600"/>
          </a:xfrm>
        </p:spPr>
        <p:txBody>
          <a:bodyPr/>
          <a:lstStyle/>
          <a:p>
            <a:r>
              <a:rPr lang="en-US" b="1" spc="75">
                <a:solidFill>
                  <a:srgbClr val="00427A"/>
                </a:solidFill>
                <a:effectLst/>
                <a:latin typeface="Calibri"/>
                <a:cs typeface="Calibri"/>
                <a:hlinkClick r:id="rId2" action="ppaction://hlinksldjump"/>
              </a:rPr>
              <a:t>Create a Login.gov Account Cont’d</a:t>
            </a:r>
            <a:endParaRPr lang="en-US" sz="6000">
              <a:hlinkClick r:id="rId2" action="ppaction://hlinksldjump"/>
            </a:endParaRPr>
          </a:p>
        </p:txBody>
      </p:sp>
      <p:sp>
        <p:nvSpPr>
          <p:cNvPr id="3" name="Content Placeholder 2">
            <a:extLst>
              <a:ext uri="{FF2B5EF4-FFF2-40B4-BE49-F238E27FC236}">
                <a16:creationId xmlns:a16="http://schemas.microsoft.com/office/drawing/2014/main" id="{2FE295F2-9E5A-74A5-9BD4-FF2BB3720B20}"/>
              </a:ext>
            </a:extLst>
          </p:cNvPr>
          <p:cNvSpPr>
            <a:spLocks noGrp="1"/>
          </p:cNvSpPr>
          <p:nvPr>
            <p:ph sz="quarter" idx="10"/>
          </p:nvPr>
        </p:nvSpPr>
        <p:spPr>
          <a:xfrm>
            <a:off x="381001" y="1409701"/>
            <a:ext cx="5048250" cy="4940300"/>
          </a:xfrm>
        </p:spPr>
        <p:txBody>
          <a:bodyPr/>
          <a:lstStyle/>
          <a:p>
            <a:pPr marL="514350" indent="-514350">
              <a:buFont typeface="+mj-lt"/>
              <a:buAutoNum type="arabicPeriod" startAt="2"/>
            </a:pPr>
            <a:r>
              <a:rPr lang="en-US" sz="2800">
                <a:effectLst/>
                <a:latin typeface="Calibri"/>
                <a:ea typeface="MS Mincho" panose="02020609040205080304" pitchFamily="49" charset="-128"/>
                <a:cs typeface="Calibri"/>
              </a:rPr>
              <a:t>S</a:t>
            </a:r>
            <a:r>
              <a:rPr lang="en-US" sz="2800">
                <a:effectLst/>
                <a:ea typeface="MS Mincho" panose="02020609040205080304" pitchFamily="49" charset="-128"/>
              </a:rPr>
              <a:t>elect “</a:t>
            </a:r>
            <a:r>
              <a:rPr lang="en-US" sz="2800" b="1">
                <a:effectLst/>
                <a:ea typeface="MS Mincho" panose="02020609040205080304" pitchFamily="49" charset="-128"/>
              </a:rPr>
              <a:t>Sign in with</a:t>
            </a:r>
            <a:r>
              <a:rPr lang="en-US" sz="2800">
                <a:effectLst/>
                <a:ea typeface="MS Mincho" panose="02020609040205080304" pitchFamily="49" charset="-128"/>
              </a:rPr>
              <a:t> </a:t>
            </a:r>
            <a:r>
              <a:rPr lang="en-US" sz="2800" b="1" err="1">
                <a:effectLst/>
                <a:ea typeface="MS Mincho" panose="02020609040205080304" pitchFamily="49" charset="-128"/>
              </a:rPr>
              <a:t>Login.gov</a:t>
            </a:r>
            <a:r>
              <a:rPr lang="en-US" sz="2800">
                <a:effectLst/>
                <a:ea typeface="MS Mincho" panose="02020609040205080304" pitchFamily="49" charset="-128"/>
              </a:rPr>
              <a:t>” after navigating </a:t>
            </a:r>
            <a:r>
              <a:rPr lang="en-US" sz="2800">
                <a:effectLst/>
                <a:latin typeface="Calibri"/>
                <a:ea typeface="MS Mincho"/>
                <a:cs typeface="Calibri"/>
              </a:rPr>
              <a:t>to the </a:t>
            </a:r>
            <a:r>
              <a:rPr lang="en-US" sz="2800" u="sng">
                <a:solidFill>
                  <a:srgbClr val="0000FF"/>
                </a:solidFill>
                <a:effectLst/>
                <a:latin typeface="Calibri"/>
                <a:ea typeface="MS Mincho"/>
                <a:cs typeface="Calibri"/>
                <a:hlinkClick r:id="rId3"/>
              </a:rPr>
              <a:t>VA Education Platform sign-in page</a:t>
            </a:r>
            <a:r>
              <a:rPr lang="en-US" sz="2800">
                <a:effectLst/>
                <a:latin typeface="Calibri"/>
                <a:ea typeface="MS Mincho"/>
                <a:cs typeface="Calibri"/>
              </a:rPr>
              <a:t> and selecting “</a:t>
            </a:r>
            <a:r>
              <a:rPr lang="en-US" sz="2800" b="1" err="1">
                <a:effectLst/>
                <a:latin typeface="Calibri"/>
                <a:ea typeface="MS Mincho"/>
                <a:cs typeface="Calibri"/>
              </a:rPr>
              <a:t>SSOe</a:t>
            </a:r>
            <a:r>
              <a:rPr lang="en-US" sz="2800">
                <a:effectLst/>
                <a:latin typeface="Calibri"/>
                <a:ea typeface="MS Mincho"/>
                <a:cs typeface="Calibri"/>
              </a:rPr>
              <a:t>”. </a:t>
            </a:r>
            <a:endParaRPr lang="en-US" sz="2800">
              <a:effectLst/>
              <a:ea typeface="MS Mincho" panose="02020609040205080304" pitchFamily="49" charset="-128"/>
            </a:endParaRPr>
          </a:p>
          <a:p>
            <a:pPr marL="514350" indent="-514350">
              <a:buFont typeface="+mj-lt"/>
              <a:buAutoNum type="arabicPeriod" startAt="2"/>
            </a:pPr>
            <a:endParaRPr lang="en-US" sz="3200"/>
          </a:p>
        </p:txBody>
      </p:sp>
      <p:sp>
        <p:nvSpPr>
          <p:cNvPr id="6" name="Rectangle: Rounded Corners 5" descr="Return to table of contents button.">
            <a:hlinkClick r:id="rId4" action="ppaction://hlinksldjump"/>
            <a:extLst>
              <a:ext uri="{FF2B5EF4-FFF2-40B4-BE49-F238E27FC236}">
                <a16:creationId xmlns:a16="http://schemas.microsoft.com/office/drawing/2014/main" id="{0DCD6369-0A42-E90D-D12F-561245F8982C}"/>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pic>
        <p:nvPicPr>
          <p:cNvPr id="10" name="Picture 9" descr="Screenshot of SSOe options for login, which include Sign in with Id.me or Login.gov. There is a highlight box over these two options.">
            <a:extLst>
              <a:ext uri="{FF2B5EF4-FFF2-40B4-BE49-F238E27FC236}">
                <a16:creationId xmlns:a16="http://schemas.microsoft.com/office/drawing/2014/main" id="{F6ECA39F-3FBF-B452-EC60-3B954E6D8084}"/>
              </a:ext>
            </a:extLst>
          </p:cNvPr>
          <p:cNvPicPr>
            <a:picLocks noChangeAspect="1"/>
          </p:cNvPicPr>
          <p:nvPr/>
        </p:nvPicPr>
        <p:blipFill rotWithShape="1">
          <a:blip r:embed="rId5">
            <a:extLst>
              <a:ext uri="{28A0092B-C50C-407E-A947-70E740481C1C}">
                <a14:useLocalDpi xmlns:a14="http://schemas.microsoft.com/office/drawing/2010/main" val="0"/>
              </a:ext>
            </a:extLst>
          </a:blip>
          <a:srcRect l="9093" r="10812" b="89091"/>
          <a:stretch/>
        </p:blipFill>
        <p:spPr bwMode="auto">
          <a:xfrm>
            <a:off x="5528014" y="1906540"/>
            <a:ext cx="6217882" cy="561952"/>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4D75DA05-2A1E-049F-6424-10E7002A2366}"/>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9093" t="24764" r="10812" b="29231"/>
          <a:stretch/>
        </p:blipFill>
        <p:spPr bwMode="auto">
          <a:xfrm>
            <a:off x="5528014" y="2475210"/>
            <a:ext cx="6217882" cy="2364737"/>
          </a:xfrm>
          <a:prstGeom prst="rect">
            <a:avLst/>
          </a:prstGeom>
          <a:noFill/>
          <a:ln>
            <a:noFill/>
          </a:ln>
          <a:extLst>
            <a:ext uri="{53640926-AAD7-44D8-BBD7-CCE9431645EC}">
              <a14:shadowObscured xmlns:a14="http://schemas.microsoft.com/office/drawing/2010/main"/>
            </a:ext>
          </a:extLst>
        </p:spPr>
      </p:pic>
      <p:sp>
        <p:nvSpPr>
          <p:cNvPr id="12" name="Rectangle 11">
            <a:extLst>
              <a:ext uri="{FF2B5EF4-FFF2-40B4-BE49-F238E27FC236}">
                <a16:creationId xmlns:a16="http://schemas.microsoft.com/office/drawing/2014/main" id="{C2E69462-00C1-7569-5D27-051646926E39}"/>
              </a:ext>
              <a:ext uri="{C183D7F6-B498-43B3-948B-1728B52AA6E4}">
                <adec:decorative xmlns:adec="http://schemas.microsoft.com/office/drawing/2017/decorative" val="1"/>
              </a:ext>
            </a:extLst>
          </p:cNvPr>
          <p:cNvSpPr/>
          <p:nvPr/>
        </p:nvSpPr>
        <p:spPr>
          <a:xfrm>
            <a:off x="7583403" y="3465096"/>
            <a:ext cx="1961147" cy="385009"/>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410498685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9093E-B579-95FB-EE45-3968268495C3}"/>
              </a:ext>
            </a:extLst>
          </p:cNvPr>
          <p:cNvSpPr txBox="1">
            <a:spLocks noGrp="1"/>
          </p:cNvSpPr>
          <p:nvPr>
            <p:ph type="title" idx="4294967295"/>
          </p:nvPr>
        </p:nvSpPr>
        <p:spPr>
          <a:xfrm>
            <a:off x="-90090" y="-946543"/>
            <a:ext cx="11502728" cy="7150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all" spc="75" normalizeH="0" baseline="0" noProof="0">
                <a:ln>
                  <a:noFill/>
                </a:ln>
                <a:solidFill>
                  <a:srgbClr val="E6E6E6"/>
                </a:solidFill>
                <a:effectLst/>
                <a:uLnTx/>
                <a:uFillTx/>
                <a:latin typeface="Myriad Pro" panose="020B0703030403020204" pitchFamily="34" charset="0"/>
                <a:ea typeface="+mj-ea"/>
                <a:cs typeface="Calibri" panose="020F0502020204030204" pitchFamily="34" charset="0"/>
              </a:rPr>
              <a:t>OJT/APP Add and Submit an Enrollment</a:t>
            </a:r>
            <a:endParaRPr kumimoji="0" lang="en-US" sz="9600" b="1" i="0" u="none" strike="noStrike" kern="1200" cap="none" spc="0" normalizeH="0" baseline="0" noProof="0">
              <a:ln>
                <a:noFill/>
              </a:ln>
              <a:solidFill>
                <a:srgbClr val="E6E6E6"/>
              </a:solidFill>
              <a:effectLst/>
              <a:uLnTx/>
              <a:uFillTx/>
              <a:latin typeface="Myriad Pro" panose="020B0703030403020204" pitchFamily="34" charset="0"/>
              <a:ea typeface="+mj-ea"/>
              <a:cs typeface="Calibri" panose="020F0502020204030204" pitchFamily="34" charset="0"/>
            </a:endParaRPr>
          </a:p>
        </p:txBody>
      </p:sp>
      <p:sp>
        <p:nvSpPr>
          <p:cNvPr id="4" name="Title 1">
            <a:extLst>
              <a:ext uri="{FF2B5EF4-FFF2-40B4-BE49-F238E27FC236}">
                <a16:creationId xmlns:a16="http://schemas.microsoft.com/office/drawing/2014/main" id="{4581FD55-7752-CDD6-1442-4A4A30FA5993}"/>
              </a:ext>
            </a:extLst>
          </p:cNvPr>
          <p:cNvSpPr txBox="1">
            <a:spLocks/>
          </p:cNvSpPr>
          <p:nvPr/>
        </p:nvSpPr>
        <p:spPr>
          <a:xfrm>
            <a:off x="2639606" y="2813293"/>
            <a:ext cx="8656320" cy="18208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all" spc="75" normalizeH="0" baseline="0" noProof="0">
                <a:ln>
                  <a:noFill/>
                </a:ln>
                <a:solidFill>
                  <a:schemeClr val="tx1"/>
                </a:solidFill>
                <a:effectLst/>
                <a:uLnTx/>
                <a:uFillTx/>
                <a:latin typeface="Myriad Pro" panose="020B0703030403020204" pitchFamily="34" charset="0"/>
                <a:ea typeface="+mj-ea"/>
                <a:cs typeface="Calibri" panose="020F0502020204030204" pitchFamily="34" charset="0"/>
              </a:rPr>
              <a:t>Add and Submit an Enrollment</a:t>
            </a:r>
            <a:endParaRPr kumimoji="0" lang="en-US" sz="9600" b="1" i="0" u="none" strike="noStrike" kern="1200" cap="none" spc="0" normalizeH="0" baseline="0" noProof="0">
              <a:ln>
                <a:noFill/>
              </a:ln>
              <a:solidFill>
                <a:schemeClr val="tx1"/>
              </a:solidFill>
              <a:effectLst/>
              <a:uLnTx/>
              <a:uFillTx/>
              <a:latin typeface="Myriad Pro" panose="020B0703030403020204" pitchFamily="34" charset="0"/>
              <a:ea typeface="+mj-ea"/>
              <a:cs typeface="Calibri" panose="020F0502020204030204" pitchFamily="34" charset="0"/>
            </a:endParaRPr>
          </a:p>
        </p:txBody>
      </p:sp>
    </p:spTree>
    <p:extLst>
      <p:ext uri="{BB962C8B-B14F-4D97-AF65-F5344CB8AC3E}">
        <p14:creationId xmlns:p14="http://schemas.microsoft.com/office/powerpoint/2010/main" val="272490055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381000"/>
            <a:ext cx="10698332" cy="990600"/>
          </a:xfrm>
        </p:spPr>
        <p:txBody>
          <a:bodyPr/>
          <a:lstStyle/>
          <a:p>
            <a:pPr>
              <a:lnSpc>
                <a:spcPct val="115000"/>
              </a:lnSpc>
              <a:spcBef>
                <a:spcPts val="1500"/>
              </a:spcBef>
            </a:pP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Add and Submit an Enrollment Cont'd</a:t>
            </a:r>
            <a:endParaRPr lang="en-US" b="1" spc="75">
              <a:solidFill>
                <a:srgbClr val="0E7BB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41243" y="1331845"/>
            <a:ext cx="4316482" cy="4940300"/>
          </a:xfrm>
        </p:spPr>
        <p:txBody>
          <a:bodyPr/>
          <a:lstStyle/>
          <a:p>
            <a:pPr marL="514350" marR="0" lvl="0" indent="-514350">
              <a:lnSpc>
                <a:spcPct val="115000"/>
              </a:lnSpc>
              <a:spcBef>
                <a:spcPts val="0"/>
              </a:spcBef>
              <a:spcAft>
                <a:spcPts val="0"/>
              </a:spcAft>
              <a:buSzPct val="100000"/>
              <a:buFont typeface="+mj-lt"/>
              <a:buAutoNum type="arabicPeriod"/>
            </a:pPr>
            <a:r>
              <a:rPr lang="en-US" sz="2800">
                <a:effectLst/>
                <a:ea typeface="MS Mincho" panose="02020609040205080304" pitchFamily="49" charset="-128"/>
              </a:rPr>
              <a:t>Select the “</a:t>
            </a:r>
            <a:r>
              <a:rPr lang="en-US" sz="2800" b="1">
                <a:effectLst/>
                <a:ea typeface="MS Mincho" panose="02020609040205080304" pitchFamily="49" charset="-128"/>
              </a:rPr>
              <a:t>Students</a:t>
            </a:r>
            <a:r>
              <a:rPr lang="en-US" sz="2800">
                <a:effectLst/>
                <a:ea typeface="MS Mincho" panose="02020609040205080304" pitchFamily="49" charset="-128"/>
              </a:rPr>
              <a:t>” button in the Dashboard menu to navigate to the trainee’s profile that you would like to add an enrollment to. </a:t>
            </a:r>
          </a:p>
        </p:txBody>
      </p:sp>
      <p:pic>
        <p:nvPicPr>
          <p:cNvPr id="5" name="Picture 4">
            <a:extLst>
              <a:ext uri="{FF2B5EF4-FFF2-40B4-BE49-F238E27FC236}">
                <a16:creationId xmlns:a16="http://schemas.microsoft.com/office/drawing/2014/main" id="{97E813A4-8633-4755-3358-576AA35B3C3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4142" y="2275663"/>
            <a:ext cx="7163401" cy="1352800"/>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BCCC540D-DCCD-4B5A-1415-E79837248C33}"/>
              </a:ext>
              <a:ext uri="{C183D7F6-B498-43B3-948B-1728B52AA6E4}">
                <adec:decorative xmlns:adec="http://schemas.microsoft.com/office/drawing/2017/decorative" val="1"/>
              </a:ext>
            </a:extLst>
          </p:cNvPr>
          <p:cNvSpPr/>
          <p:nvPr/>
        </p:nvSpPr>
        <p:spPr>
          <a:xfrm>
            <a:off x="6344586" y="2854954"/>
            <a:ext cx="713465" cy="237663"/>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91D56F2-A898-6687-4D68-FD767D88DA32}"/>
              </a:ext>
              <a:ext uri="{C183D7F6-B498-43B3-948B-1728B52AA6E4}">
                <adec:decorative xmlns:adec="http://schemas.microsoft.com/office/drawing/2017/decorative" val="1"/>
              </a:ext>
            </a:extLst>
          </p:cNvPr>
          <p:cNvSpPr/>
          <p:nvPr/>
        </p:nvSpPr>
        <p:spPr>
          <a:xfrm>
            <a:off x="-33337" y="-3836"/>
            <a:ext cx="161674" cy="6858000"/>
          </a:xfrm>
          <a:prstGeom prst="rect">
            <a:avLst/>
          </a:prstGeom>
          <a:solidFill>
            <a:srgbClr val="64C6B7"/>
          </a:solidFill>
          <a:ln w="28575">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922896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381000"/>
            <a:ext cx="10698332" cy="990600"/>
          </a:xfrm>
        </p:spPr>
        <p:txBody>
          <a:bodyPr/>
          <a:lstStyle/>
          <a:p>
            <a:pPr>
              <a:lnSpc>
                <a:spcPct val="115000"/>
              </a:lnSpc>
              <a:spcBef>
                <a:spcPts val="1500"/>
              </a:spcBef>
            </a:pPr>
            <a:r>
              <a:rPr lang="en-US" spc="75">
                <a:solidFill>
                  <a:srgbClr val="00427A"/>
                </a:solidFill>
                <a:latin typeface="Calibri"/>
                <a:cs typeface="Calibri"/>
                <a:hlinkClick r:id="rId2" action="ppaction://hlinksldjump"/>
              </a:rPr>
              <a:t>Add and Submit an Enrollment Cont’d 1</a:t>
            </a:r>
            <a:endParaRPr lang="en-US" b="1" spc="75">
              <a:solidFill>
                <a:srgbClr val="00427A"/>
              </a:solidFill>
              <a:effectLst/>
              <a:hlinkClick r:id="rId2"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71601"/>
            <a:ext cx="4930022" cy="4940300"/>
          </a:xfrm>
        </p:spPr>
        <p:txBody>
          <a:bodyPr/>
          <a:lstStyle/>
          <a:p>
            <a:pPr marL="342900" marR="0" lvl="0" indent="-342900">
              <a:lnSpc>
                <a:spcPct val="115000"/>
              </a:lnSpc>
              <a:spcBef>
                <a:spcPts val="0"/>
              </a:spcBef>
              <a:spcAft>
                <a:spcPts val="0"/>
              </a:spcAft>
              <a:buSzPct val="100000"/>
              <a:buFont typeface="+mj-lt"/>
              <a:buAutoNum type="arabicPeriod" startAt="2"/>
            </a:pPr>
            <a:r>
              <a:rPr lang="en-US" sz="2400">
                <a:effectLst/>
                <a:ea typeface="MS Mincho" panose="02020609040205080304" pitchFamily="49" charset="-128"/>
              </a:rPr>
              <a:t>If the trainee has already been associated with your education or training institution, they populate under the “</a:t>
            </a:r>
            <a:r>
              <a:rPr lang="en-US" sz="2400" b="1">
                <a:effectLst/>
                <a:ea typeface="MS Mincho" panose="02020609040205080304" pitchFamily="49" charset="-128"/>
              </a:rPr>
              <a:t>Search Results</a:t>
            </a:r>
            <a:r>
              <a:rPr lang="en-US" sz="2400">
                <a:effectLst/>
                <a:ea typeface="MS Mincho" panose="02020609040205080304" pitchFamily="49" charset="-128"/>
              </a:rPr>
              <a:t>” tab. Select the correc</a:t>
            </a:r>
            <a:r>
              <a:rPr lang="en-US" sz="2400">
                <a:ea typeface="MS Mincho" panose="02020609040205080304" pitchFamily="49" charset="-128"/>
              </a:rPr>
              <a:t>t trainee </a:t>
            </a:r>
            <a:r>
              <a:rPr lang="en-US" sz="2400">
                <a:effectLst/>
                <a:ea typeface="MS Mincho" panose="02020609040205080304" pitchFamily="49" charset="-128"/>
              </a:rPr>
              <a:t>and then select the “</a:t>
            </a:r>
            <a:r>
              <a:rPr lang="en-US" sz="2400" b="1">
                <a:effectLst/>
                <a:ea typeface="MS Mincho" panose="02020609040205080304" pitchFamily="49" charset="-128"/>
              </a:rPr>
              <a:t>Go to profile</a:t>
            </a:r>
            <a:r>
              <a:rPr lang="en-US" sz="2400">
                <a:effectLst/>
                <a:ea typeface="MS Mincho" panose="02020609040205080304" pitchFamily="49" charset="-128"/>
              </a:rPr>
              <a:t>” button on the right-side pane. </a:t>
            </a:r>
          </a:p>
          <a:p>
            <a:pPr marR="0" lvl="0">
              <a:lnSpc>
                <a:spcPct val="115000"/>
              </a:lnSpc>
              <a:spcBef>
                <a:spcPts val="0"/>
              </a:spcBef>
              <a:spcAft>
                <a:spcPts val="0"/>
              </a:spcAft>
              <a:buSzPts val="1000"/>
            </a:pPr>
            <a:endParaRPr lang="en-US" sz="1800">
              <a:effectLst/>
              <a:ea typeface="MS Mincho" panose="02020609040205080304" pitchFamily="49" charset="-128"/>
            </a:endParaRPr>
          </a:p>
          <a:p>
            <a:pPr>
              <a:lnSpc>
                <a:spcPct val="115000"/>
              </a:lnSpc>
              <a:spcAft>
                <a:spcPts val="0"/>
              </a:spcAft>
              <a:buSzPts val="1000"/>
            </a:pPr>
            <a:r>
              <a:rPr lang="en-US" sz="1600" i="1">
                <a:effectLst/>
                <a:ea typeface="MS Mincho" panose="02020609040205080304" pitchFamily="49" charset="-128"/>
              </a:rPr>
              <a:t>Note: If the trainee has not been enrolled at your facility, you need to utilize the “Search all students” function to find the trainee, add their program information, then you can add to their enrollment. If the trainee is not searchable after using both search methods, you need to follow the steps to create a new student profile. </a:t>
            </a:r>
            <a:endParaRPr lang="en-US" sz="1800">
              <a:effectLst/>
              <a:ea typeface="MS Mincho" panose="02020609040205080304" pitchFamily="49" charset="-128"/>
            </a:endParaRPr>
          </a:p>
        </p:txBody>
      </p:sp>
      <p:pic>
        <p:nvPicPr>
          <p:cNvPr id="8" name="Picture 7" descr="Search Results screenshot where you can select the individual you are looking for and Go to profile button.">
            <a:extLst>
              <a:ext uri="{FF2B5EF4-FFF2-40B4-BE49-F238E27FC236}">
                <a16:creationId xmlns:a16="http://schemas.microsoft.com/office/drawing/2014/main" id="{7B4FADF7-7A87-0CEF-0886-0215F9A082D9}"/>
              </a:ext>
            </a:extLst>
          </p:cNvPr>
          <p:cNvPicPr>
            <a:picLocks noChangeAspect="1"/>
          </p:cNvPicPr>
          <p:nvPr/>
        </p:nvPicPr>
        <p:blipFill>
          <a:blip r:embed="rId3"/>
          <a:stretch>
            <a:fillRect/>
          </a:stretch>
        </p:blipFill>
        <p:spPr>
          <a:xfrm>
            <a:off x="5348788" y="1948070"/>
            <a:ext cx="6743442" cy="3974258"/>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9528830A-4781-8A45-02CD-D4130131CB6A}"/>
              </a:ext>
              <a:ext uri="{C183D7F6-B498-43B3-948B-1728B52AA6E4}">
                <adec:decorative xmlns:adec="http://schemas.microsoft.com/office/drawing/2017/decorative" val="1"/>
              </a:ext>
            </a:extLst>
          </p:cNvPr>
          <p:cNvSpPr/>
          <p:nvPr/>
        </p:nvSpPr>
        <p:spPr>
          <a:xfrm>
            <a:off x="9328231" y="3841751"/>
            <a:ext cx="748649" cy="226823"/>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695350AC-5384-6318-B0E9-58D1AECFF969}"/>
              </a:ext>
              <a:ext uri="{C183D7F6-B498-43B3-948B-1728B52AA6E4}">
                <adec:decorative xmlns:adec="http://schemas.microsoft.com/office/drawing/2017/decorative" val="1"/>
              </a:ext>
            </a:extLst>
          </p:cNvPr>
          <p:cNvSpPr/>
          <p:nvPr/>
        </p:nvSpPr>
        <p:spPr>
          <a:xfrm>
            <a:off x="5431727" y="3575256"/>
            <a:ext cx="3768950" cy="226823"/>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A77AB64D-F3BF-052B-4B75-343EB7EB433F}"/>
              </a:ext>
              <a:ext uri="{C183D7F6-B498-43B3-948B-1728B52AA6E4}">
                <adec:decorative xmlns:adec="http://schemas.microsoft.com/office/drawing/2017/decorative" val="1"/>
              </a:ext>
            </a:extLst>
          </p:cNvPr>
          <p:cNvSpPr/>
          <p:nvPr/>
        </p:nvSpPr>
        <p:spPr>
          <a:xfrm>
            <a:off x="5448792" y="2281092"/>
            <a:ext cx="2349857" cy="226823"/>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3686F801-8919-7EE7-D24A-086355D534E5}"/>
              </a:ext>
              <a:ext uri="{C183D7F6-B498-43B3-948B-1728B52AA6E4}">
                <adec:decorative xmlns:adec="http://schemas.microsoft.com/office/drawing/2017/decorative" val="1"/>
              </a:ext>
            </a:extLst>
          </p:cNvPr>
          <p:cNvSpPr/>
          <p:nvPr/>
        </p:nvSpPr>
        <p:spPr>
          <a:xfrm>
            <a:off x="-33337" y="-3836"/>
            <a:ext cx="161674" cy="6858000"/>
          </a:xfrm>
          <a:prstGeom prst="rect">
            <a:avLst/>
          </a:prstGeom>
          <a:solidFill>
            <a:srgbClr val="64C6B7"/>
          </a:solidFill>
          <a:ln w="28575">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7396246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3245B7-D762-4298-BC0A-F44D51A80D33}"/>
              </a:ext>
            </a:extLst>
          </p:cNvPr>
          <p:cNvSpPr txBox="1">
            <a:spLocks noGrp="1"/>
          </p:cNvSpPr>
          <p:nvPr>
            <p:ph type="title" idx="4294967295"/>
          </p:nvPr>
        </p:nvSpPr>
        <p:spPr>
          <a:xfrm>
            <a:off x="47500" y="-652133"/>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E6E6E6"/>
                </a:solidFill>
                <a:effectLst/>
                <a:uLnTx/>
                <a:uFillTx/>
                <a:latin typeface="Calibri"/>
                <a:ea typeface="+mj-ea"/>
                <a:cs typeface="Calibri"/>
                <a:hlinkClick r:id="rId2" action="ppaction://hlinksldjump">
                  <a:extLst>
                    <a:ext uri="{A12FA001-AC4F-418D-AE19-62706E023703}">
                      <ahyp:hlinkClr xmlns:ahyp="http://schemas.microsoft.com/office/drawing/2018/hyperlinkcolor" val="tx"/>
                    </a:ext>
                  </a:extLst>
                </a:hlinkClick>
              </a:rPr>
              <a:t>OJT/APP Add and Submit an Enrollment Cont’d 2</a:t>
            </a:r>
            <a:endParaRPr kumimoji="0" lang="en-US" sz="3600" b="1" i="0" u="none" strike="noStrike" kern="1200" cap="none" spc="75" normalizeH="0" baseline="0" noProof="0">
              <a:ln>
                <a:noFill/>
              </a:ln>
              <a:solidFill>
                <a:srgbClr val="E6E6E6"/>
              </a:solidFill>
              <a:effectLst/>
              <a:uLnTx/>
              <a:uFillTx/>
              <a:latin typeface="Calibri" panose="020F0502020204030204" pitchFamily="34" charset="0"/>
              <a:ea typeface="+mj-ea"/>
              <a:cs typeface="Calibri" panose="020F0502020204030204" pitchFamily="34" charset="0"/>
            </a:endParaRPr>
          </a:p>
        </p:txBody>
      </p:sp>
      <p:sp>
        <p:nvSpPr>
          <p:cNvPr id="2" name="Title 1">
            <a:extLst>
              <a:ext uri="{FF2B5EF4-FFF2-40B4-BE49-F238E27FC236}">
                <a16:creationId xmlns:a16="http://schemas.microsoft.com/office/drawing/2014/main" id="{93D9BE22-3430-26E6-437D-4F62E67405E1}"/>
              </a:ext>
            </a:extLst>
          </p:cNvPr>
          <p:cNvSpPr>
            <a:spLocks/>
          </p:cNvSpPr>
          <p:nvPr/>
        </p:nvSpPr>
        <p:spPr>
          <a:xfrm>
            <a:off x="381000" y="38100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a:ea typeface="+mj-ea"/>
                <a:cs typeface="Calibri"/>
                <a:hlinkClick r:id="rId2" action="ppaction://hlinksldjump"/>
              </a:rPr>
              <a:t>Add and Submit an Enrollment Cont’d 2</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71601"/>
            <a:ext cx="4812437" cy="4940300"/>
          </a:xfrm>
        </p:spPr>
        <p:txBody>
          <a:bodyPr/>
          <a:lstStyle/>
          <a:p>
            <a:pPr marL="457200" marR="0" lvl="0" indent="-457200">
              <a:lnSpc>
                <a:spcPct val="115000"/>
              </a:lnSpc>
              <a:spcBef>
                <a:spcPts val="0"/>
              </a:spcBef>
              <a:spcAft>
                <a:spcPts val="0"/>
              </a:spcAft>
              <a:buSzPct val="100000"/>
              <a:buFont typeface="+mj-lt"/>
              <a:buAutoNum type="arabicPeriod" startAt="3"/>
            </a:pPr>
            <a:r>
              <a:rPr lang="en-US" sz="2800">
                <a:effectLst/>
                <a:ea typeface="MS Mincho" panose="02020609040205080304" pitchFamily="49" charset="-128"/>
              </a:rPr>
              <a:t>Once you are on the trainee’s profile, select the “</a:t>
            </a:r>
            <a:r>
              <a:rPr lang="en-US" sz="2800" b="1">
                <a:effectLst/>
                <a:ea typeface="MS Mincho" panose="02020609040205080304" pitchFamily="49" charset="-128"/>
              </a:rPr>
              <a:t>Add enrollment</a:t>
            </a:r>
            <a:r>
              <a:rPr lang="en-US" sz="2800">
                <a:effectLst/>
                <a:ea typeface="MS Mincho" panose="02020609040205080304" pitchFamily="49" charset="-128"/>
              </a:rPr>
              <a:t>” button to begin adding an enrollment.</a:t>
            </a:r>
          </a:p>
          <a:p>
            <a:pPr marR="0" lvl="0">
              <a:lnSpc>
                <a:spcPct val="115000"/>
              </a:lnSpc>
              <a:spcBef>
                <a:spcPts val="0"/>
              </a:spcBef>
              <a:spcAft>
                <a:spcPts val="0"/>
              </a:spcAft>
              <a:buSzPts val="1000"/>
            </a:pPr>
            <a:endParaRPr lang="en-US" sz="2400">
              <a:effectLst/>
              <a:ea typeface="MS Mincho" panose="02020609040205080304" pitchFamily="49" charset="-128"/>
            </a:endParaRPr>
          </a:p>
          <a:p>
            <a:pPr marR="0" lvl="0">
              <a:lnSpc>
                <a:spcPct val="115000"/>
              </a:lnSpc>
              <a:spcBef>
                <a:spcPts val="0"/>
              </a:spcBef>
              <a:spcAft>
                <a:spcPts val="0"/>
              </a:spcAft>
              <a:buSzPts val="1000"/>
            </a:pPr>
            <a:endParaRPr lang="en-US" sz="2400">
              <a:ea typeface="MS Mincho" panose="02020609040205080304" pitchFamily="49" charset="-128"/>
            </a:endParaRPr>
          </a:p>
          <a:p>
            <a:pPr marR="0" lvl="0">
              <a:lnSpc>
                <a:spcPct val="115000"/>
              </a:lnSpc>
              <a:spcBef>
                <a:spcPts val="0"/>
              </a:spcBef>
              <a:spcAft>
                <a:spcPts val="0"/>
              </a:spcAft>
              <a:buSzPts val="1000"/>
            </a:pPr>
            <a:endParaRPr lang="en-US" sz="2400">
              <a:effectLst/>
              <a:ea typeface="MS Mincho" panose="02020609040205080304" pitchFamily="49" charset="-128"/>
            </a:endParaRPr>
          </a:p>
          <a:p>
            <a:pPr marR="0" lvl="0">
              <a:lnSpc>
                <a:spcPct val="115000"/>
              </a:lnSpc>
              <a:spcBef>
                <a:spcPts val="0"/>
              </a:spcBef>
              <a:spcAft>
                <a:spcPts val="0"/>
              </a:spcAft>
              <a:buSzPts val="1000"/>
            </a:pPr>
            <a:r>
              <a:rPr lang="en-US" i="1">
                <a:effectLst/>
                <a:ea typeface="MS Mincho" panose="02020609040205080304" pitchFamily="49" charset="-128"/>
              </a:rPr>
              <a:t>Note: A message is being displayed to make SCOs aware this student does not have any enrollments added to their profile.</a:t>
            </a:r>
          </a:p>
          <a:p>
            <a:pPr marR="0" lvl="0">
              <a:lnSpc>
                <a:spcPct val="115000"/>
              </a:lnSpc>
              <a:spcBef>
                <a:spcPts val="0"/>
              </a:spcBef>
              <a:spcAft>
                <a:spcPts val="0"/>
              </a:spcAft>
              <a:buSzPts val="1000"/>
            </a:pPr>
            <a:endParaRPr lang="en-US" sz="2400">
              <a:effectLst/>
              <a:ea typeface="MS Mincho" panose="02020609040205080304" pitchFamily="49" charset="-128"/>
            </a:endParaRPr>
          </a:p>
        </p:txBody>
      </p:sp>
      <p:pic>
        <p:nvPicPr>
          <p:cNvPr id="3" name="Picture 2" descr="Daniel Johnson Enrollments tab screenshot where you can select Add enrollment.">
            <a:extLst>
              <a:ext uri="{FF2B5EF4-FFF2-40B4-BE49-F238E27FC236}">
                <a16:creationId xmlns:a16="http://schemas.microsoft.com/office/drawing/2014/main" id="{538B0536-94CF-7D9F-5E8F-ACDC843B9C55}"/>
              </a:ext>
            </a:extLst>
          </p:cNvPr>
          <p:cNvPicPr>
            <a:picLocks noChangeAspect="1"/>
          </p:cNvPicPr>
          <p:nvPr/>
        </p:nvPicPr>
        <p:blipFill>
          <a:blip r:embed="rId3"/>
          <a:stretch>
            <a:fillRect/>
          </a:stretch>
        </p:blipFill>
        <p:spPr>
          <a:xfrm>
            <a:off x="5278906" y="1582821"/>
            <a:ext cx="6837680" cy="4254500"/>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B1FB0D6E-B2D4-2671-E896-B5152D4895D7}"/>
              </a:ext>
              <a:ext uri="{C183D7F6-B498-43B3-948B-1728B52AA6E4}">
                <adec:decorative xmlns:adec="http://schemas.microsoft.com/office/drawing/2017/decorative" val="1"/>
              </a:ext>
            </a:extLst>
          </p:cNvPr>
          <p:cNvSpPr/>
          <p:nvPr/>
        </p:nvSpPr>
        <p:spPr>
          <a:xfrm>
            <a:off x="9120301" y="2707195"/>
            <a:ext cx="904875" cy="27813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CFEC4047-40B3-0D62-8613-7668B300B244}"/>
              </a:ext>
              <a:ext uri="{C183D7F6-B498-43B3-948B-1728B52AA6E4}">
                <adec:decorative xmlns:adec="http://schemas.microsoft.com/office/drawing/2017/decorative" val="1"/>
              </a:ext>
            </a:extLst>
          </p:cNvPr>
          <p:cNvSpPr/>
          <p:nvPr/>
        </p:nvSpPr>
        <p:spPr>
          <a:xfrm>
            <a:off x="-33337" y="-3836"/>
            <a:ext cx="161674" cy="6858000"/>
          </a:xfrm>
          <a:prstGeom prst="rect">
            <a:avLst/>
          </a:prstGeom>
          <a:solidFill>
            <a:srgbClr val="64C6B7"/>
          </a:solidFill>
          <a:ln w="28575">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680911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381000"/>
            <a:ext cx="10698332" cy="990600"/>
          </a:xfrm>
        </p:spPr>
        <p:txBody>
          <a:bodyPr/>
          <a:lstStyle/>
          <a:p>
            <a:pPr>
              <a:lnSpc>
                <a:spcPct val="115000"/>
              </a:lnSpc>
              <a:spcBef>
                <a:spcPts val="1500"/>
              </a:spcBef>
            </a:pPr>
            <a:r>
              <a:rPr lang="en-US" spc="75">
                <a:solidFill>
                  <a:srgbClr val="00427A"/>
                </a:solidFill>
                <a:latin typeface="Calibri"/>
                <a:cs typeface="Calibri"/>
                <a:hlinkClick r:id="rId2" action="ppaction://hlinksldjump"/>
              </a:rPr>
              <a:t>Add and Submit an Enrollment Cont’d 3</a:t>
            </a:r>
            <a:endParaRPr lang="en-US" b="1" spc="75">
              <a:solidFill>
                <a:srgbClr val="00427A"/>
              </a:solidFill>
              <a:effectLst/>
              <a:hlinkClick r:id="rId2"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71600"/>
            <a:ext cx="10423124" cy="4940300"/>
          </a:xfrm>
        </p:spPr>
        <p:txBody>
          <a:bodyPr/>
          <a:lstStyle/>
          <a:p>
            <a:pPr marR="0" lvl="0">
              <a:lnSpc>
                <a:spcPct val="115000"/>
              </a:lnSpc>
              <a:spcBef>
                <a:spcPts val="0"/>
              </a:spcBef>
              <a:spcAft>
                <a:spcPts val="600"/>
              </a:spcAft>
              <a:buSzPct val="100000"/>
            </a:pPr>
            <a:r>
              <a:rPr lang="en-US" sz="2800">
                <a:effectLst/>
                <a:ea typeface="MS Mincho" panose="02020609040205080304" pitchFamily="49" charset="-128"/>
              </a:rPr>
              <a:t>Input all required information in each unique section:</a:t>
            </a:r>
          </a:p>
          <a:p>
            <a:pPr marL="914400" lvl="2" indent="-457200">
              <a:lnSpc>
                <a:spcPct val="115000"/>
              </a:lnSpc>
              <a:spcAft>
                <a:spcPts val="600"/>
              </a:spcAft>
              <a:buSzPct val="100000"/>
              <a:buFont typeface="Arial" panose="020B0604020202020204" pitchFamily="34" charset="0"/>
              <a:buChar char="•"/>
            </a:pPr>
            <a:r>
              <a:rPr lang="en-US" sz="2800" b="1">
                <a:ea typeface="MS Mincho" panose="02020609040205080304" pitchFamily="49" charset="-128"/>
              </a:rPr>
              <a:t>“Enrollment Information” </a:t>
            </a:r>
          </a:p>
          <a:p>
            <a:pPr marL="914400" lvl="2" indent="-457200">
              <a:lnSpc>
                <a:spcPct val="115000"/>
              </a:lnSpc>
              <a:spcAft>
                <a:spcPts val="600"/>
              </a:spcAft>
              <a:buSzPct val="100000"/>
              <a:buFont typeface="Arial" panose="020B0604020202020204" pitchFamily="34" charset="0"/>
              <a:buChar char="•"/>
            </a:pPr>
            <a:r>
              <a:rPr lang="en-US" sz="2800" b="1">
                <a:ea typeface="MS Mincho" panose="02020609040205080304" pitchFamily="49" charset="-128"/>
              </a:rPr>
              <a:t>“Hours and Time”</a:t>
            </a:r>
          </a:p>
          <a:p>
            <a:pPr marL="914400" lvl="2" indent="-457200">
              <a:lnSpc>
                <a:spcPct val="115000"/>
              </a:lnSpc>
              <a:spcAft>
                <a:spcPts val="600"/>
              </a:spcAft>
              <a:buSzPct val="100000"/>
              <a:buFont typeface="Arial" panose="020B0604020202020204" pitchFamily="34" charset="0"/>
              <a:buChar char="•"/>
            </a:pPr>
            <a:r>
              <a:rPr lang="en-US" sz="2800" b="1">
                <a:ea typeface="MS Mincho" panose="02020609040205080304" pitchFamily="49" charset="-128"/>
              </a:rPr>
              <a:t>“Remarks and Notes”</a:t>
            </a:r>
            <a:endParaRPr lang="en-US" sz="2800" b="1">
              <a:effectLst/>
              <a:ea typeface="MS Mincho" panose="02020609040205080304" pitchFamily="49" charset="-128"/>
            </a:endParaRPr>
          </a:p>
        </p:txBody>
      </p:sp>
      <p:sp>
        <p:nvSpPr>
          <p:cNvPr id="10" name="Rectangle: Rounded Corners 9" descr="Return to table of contents button.">
            <a:hlinkClick r:id="rId3"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3"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2E3D6744-ABF0-241C-1DDC-0A3737B5C9A3}"/>
              </a:ext>
              <a:ext uri="{C183D7F6-B498-43B3-948B-1728B52AA6E4}">
                <adec:decorative xmlns:adec="http://schemas.microsoft.com/office/drawing/2017/decorative" val="1"/>
              </a:ext>
            </a:extLst>
          </p:cNvPr>
          <p:cNvSpPr/>
          <p:nvPr/>
        </p:nvSpPr>
        <p:spPr>
          <a:xfrm>
            <a:off x="-33337" y="-3836"/>
            <a:ext cx="161674" cy="6858000"/>
          </a:xfrm>
          <a:prstGeom prst="rect">
            <a:avLst/>
          </a:prstGeom>
          <a:solidFill>
            <a:srgbClr val="64C6B7"/>
          </a:solidFill>
          <a:ln w="28575">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731544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0999" y="381000"/>
            <a:ext cx="10879183" cy="990600"/>
          </a:xfrm>
        </p:spPr>
        <p:txBody>
          <a:bodyPr/>
          <a:lstStyle/>
          <a:p>
            <a:pPr>
              <a:spcBef>
                <a:spcPts val="1500"/>
              </a:spcBef>
            </a:pPr>
            <a:r>
              <a:rPr lang="en-US" spc="75">
                <a:solidFill>
                  <a:srgbClr val="00427A"/>
                </a:solidFill>
                <a:hlinkClick r:id="rId3" action="ppaction://hlinksldjump"/>
              </a:rPr>
              <a:t>Add and Submit an Enrollment – </a:t>
            </a:r>
            <a:r>
              <a:rPr lang="en-US" sz="3600" b="1">
                <a:solidFill>
                  <a:srgbClr val="00427A"/>
                </a:solidFill>
                <a:effectLst/>
                <a:ea typeface="Times New Roman" panose="02020603050405020304" pitchFamily="18" charset="0"/>
                <a:hlinkClick r:id="rId3" action="ppaction://hlinksldjump"/>
              </a:rPr>
              <a:t>Enrollment Information </a:t>
            </a:r>
            <a:br>
              <a:rPr lang="en-US" sz="3600" b="1" u="sng">
                <a:solidFill>
                  <a:srgbClr val="00427A"/>
                </a:solidFill>
                <a:effectLst/>
                <a:ea typeface="Times New Roman" panose="02020603050405020304" pitchFamily="18" charset="0"/>
              </a:rPr>
            </a:br>
            <a:endParaRPr lang="en-US" b="1" spc="75">
              <a:solidFill>
                <a:srgbClr val="00427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405010"/>
            <a:ext cx="7096126" cy="4964731"/>
          </a:xfrm>
        </p:spPr>
        <p:txBody>
          <a:bodyPr/>
          <a:lstStyle/>
          <a:p>
            <a:pPr marL="342900" marR="0" indent="-342900">
              <a:lnSpc>
                <a:spcPct val="115000"/>
              </a:lnSpc>
              <a:spcBef>
                <a:spcPts val="1200"/>
              </a:spcBef>
              <a:spcAft>
                <a:spcPts val="1200"/>
              </a:spcAft>
              <a:buFont typeface="+mj-lt"/>
              <a:buAutoNum type="arabicPeriod"/>
            </a:pPr>
            <a:r>
              <a:rPr lang="en-US">
                <a:effectLst/>
                <a:ea typeface="Times New Roman" panose="02020603050405020304" pitchFamily="18" charset="0"/>
              </a:rPr>
              <a:t>Input the trainee’s enrollment information.</a:t>
            </a:r>
          </a:p>
          <a:p>
            <a:pPr marL="283464" lvl="5" indent="-274320">
              <a:lnSpc>
                <a:spcPct val="115000"/>
              </a:lnSpc>
              <a:spcAft>
                <a:spcPts val="0"/>
              </a:spcAft>
              <a:buFont typeface="Arial" panose="020B0604020202020204" pitchFamily="34" charset="0"/>
              <a:buChar char="•"/>
            </a:pPr>
            <a:r>
              <a:rPr lang="en-US" sz="2000" b="1"/>
              <a:t>“Training facility”</a:t>
            </a:r>
            <a:r>
              <a:rPr lang="en-US" sz="2000"/>
              <a:t> – This dropdown contains all the facilities the student has been enrolled in.</a:t>
            </a:r>
          </a:p>
          <a:p>
            <a:pPr marL="283464" lvl="5" indent="-274320">
              <a:lnSpc>
                <a:spcPct val="115000"/>
              </a:lnSpc>
              <a:spcAft>
                <a:spcPts val="0"/>
              </a:spcAft>
              <a:buSzPct val="100000"/>
              <a:buFont typeface="Arial" panose="020B0604020202020204" pitchFamily="34" charset="0"/>
              <a:buChar char="•"/>
              <a:defRPr/>
            </a:pPr>
            <a:r>
              <a:rPr lang="en-US" sz="2000" b="1"/>
              <a:t>“Enrollment name” </a:t>
            </a:r>
            <a:r>
              <a:rPr lang="en-US" sz="2000"/>
              <a:t>– You can select the preset enrollment that you created earlier to pre-fill in the begin and end dates.</a:t>
            </a:r>
          </a:p>
          <a:p>
            <a:pPr marL="283464" lvl="5" indent="-274320">
              <a:lnSpc>
                <a:spcPct val="115000"/>
              </a:lnSpc>
              <a:spcAft>
                <a:spcPts val="0"/>
              </a:spcAft>
              <a:buSzPct val="100000"/>
              <a:buFont typeface="Arial" panose="020B0604020202020204" pitchFamily="34" charset="0"/>
              <a:buChar char="•"/>
              <a:defRPr/>
            </a:pPr>
            <a:r>
              <a:rPr lang="en-US" sz="2000" b="1"/>
              <a:t>“Begin date”</a:t>
            </a:r>
          </a:p>
          <a:p>
            <a:pPr marL="283464" lvl="5" indent="-274320">
              <a:lnSpc>
                <a:spcPct val="115000"/>
              </a:lnSpc>
              <a:spcAft>
                <a:spcPts val="0"/>
              </a:spcAft>
              <a:buSzPct val="100000"/>
              <a:buFont typeface="Arial" panose="020B0604020202020204" pitchFamily="34" charset="0"/>
              <a:buChar char="•"/>
              <a:defRPr/>
            </a:pPr>
            <a:r>
              <a:rPr lang="en-US" sz="2000" b="1"/>
              <a:t>“End date”</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endParaRPr>
          </a:p>
          <a:p>
            <a:pPr marL="0" marR="0" lvl="0" indent="0" algn="l" defTabSz="228600" rtl="0" eaLnBrk="1" fontAlgn="auto" latinLnBrk="0" hangingPunct="1">
              <a:lnSpc>
                <a:spcPct val="115000"/>
              </a:lnSpc>
              <a:spcBef>
                <a:spcPts val="0"/>
              </a:spcBef>
              <a:spcAft>
                <a:spcPts val="0"/>
              </a:spcAft>
              <a:buClrTx/>
              <a:buSzPts val="1000"/>
              <a:buFont typeface="Arial" panose="020B0604020202020204" pitchFamily="34" charset="0"/>
              <a:buNone/>
              <a:tabLst/>
              <a:defRPr/>
            </a:pPr>
            <a:r>
              <a:rPr lang="en-US" sz="1400" i="1"/>
              <a:t>Note: </a:t>
            </a:r>
          </a:p>
          <a:p>
            <a:pPr marL="285750" marR="0" lvl="0" indent="-285750" algn="l" defTabSz="228600" rtl="0" eaLnBrk="1" fontAlgn="auto" latinLnBrk="0" hangingPunct="1">
              <a:lnSpc>
                <a:spcPct val="115000"/>
              </a:lnSpc>
              <a:spcBef>
                <a:spcPts val="0"/>
              </a:spcBef>
              <a:spcAft>
                <a:spcPts val="0"/>
              </a:spcAft>
              <a:buClrTx/>
              <a:buSzPct val="100000"/>
              <a:buFont typeface="Arial" panose="020B0604020202020204" pitchFamily="34" charset="0"/>
              <a:buChar char="•"/>
              <a:tabLst/>
              <a:defRPr/>
            </a:pPr>
            <a:r>
              <a:rPr lang="en-US" sz="1400" i="1"/>
              <a:t>If you have access to certify for more than one facility, all facilities are visible in the “Training facility” dropdown. </a:t>
            </a:r>
          </a:p>
          <a:p>
            <a:pPr marL="285750" indent="-285750">
              <a:lnSpc>
                <a:spcPct val="115000"/>
              </a:lnSpc>
              <a:spcAft>
                <a:spcPts val="0"/>
              </a:spcAft>
              <a:buSzPct val="100000"/>
              <a:buFont typeface="Arial" panose="020B0604020202020204" pitchFamily="34" charset="0"/>
              <a:buChar char="•"/>
              <a:defRPr/>
            </a:pPr>
            <a:r>
              <a:rPr lang="en-US" sz="1400" i="1"/>
              <a:t>Apprenticeships:  Enrollments are usually longer than 4 years. A warning message displays if the enrollment is longer than 2,920 days (8 years) from the begin date. SCOs can proceed to submit an enrollment even when this warning message is displayed. </a:t>
            </a:r>
          </a:p>
          <a:p>
            <a:pPr marL="285750" marR="0" lvl="0" indent="-285750" algn="l" defTabSz="228600" rtl="0" eaLnBrk="1" fontAlgn="auto" latinLnBrk="0" hangingPunct="1">
              <a:lnSpc>
                <a:spcPct val="115000"/>
              </a:lnSpc>
              <a:spcBef>
                <a:spcPts val="0"/>
              </a:spcBef>
              <a:spcAft>
                <a:spcPts val="0"/>
              </a:spcAft>
              <a:buClrTx/>
              <a:buSzPct val="100000"/>
              <a:buFont typeface="Arial" panose="020B0604020202020204" pitchFamily="34" charset="0"/>
              <a:buChar char="•"/>
              <a:tabLst/>
              <a:defRPr/>
            </a:pPr>
            <a:r>
              <a:rPr lang="en-US" sz="1400" i="1"/>
              <a:t>OJT: A warning message displays if the length of the enrollment period exceeds 780 days (26 months). SCOs can proceed to submit an enrollment even when this warning message is displayed. </a:t>
            </a:r>
          </a:p>
          <a:p>
            <a:pPr marL="0" marR="0">
              <a:lnSpc>
                <a:spcPct val="115000"/>
              </a:lnSpc>
              <a:spcBef>
                <a:spcPts val="1200"/>
              </a:spcBef>
              <a:spcAft>
                <a:spcPts val="1200"/>
              </a:spcAft>
            </a:pPr>
            <a:endParaRPr lang="en-US" sz="1800" b="1" u="sng">
              <a:effectLst/>
              <a:ea typeface="Times New Roman" panose="02020603050405020304" pitchFamily="18" charset="0"/>
            </a:endParaRPr>
          </a:p>
          <a:p>
            <a:pPr marL="0" marR="0">
              <a:lnSpc>
                <a:spcPct val="115000"/>
              </a:lnSpc>
              <a:spcBef>
                <a:spcPts val="1200"/>
              </a:spcBef>
              <a:spcAft>
                <a:spcPts val="1200"/>
              </a:spcAft>
            </a:pPr>
            <a:endParaRPr lang="en-US" sz="1800">
              <a:effectLst/>
              <a:ea typeface="MS Mincho" panose="02020609040205080304" pitchFamily="49" charset="-128"/>
            </a:endParaRPr>
          </a:p>
        </p:txBody>
      </p:sp>
      <p:pic>
        <p:nvPicPr>
          <p:cNvPr id="4" name="Picture 3" descr="Add Apprenticeship enrollment screenshot with Enrollment information section and Training facility, Enrollment name, Begin date, and End date selection boxes.">
            <a:extLst>
              <a:ext uri="{FF2B5EF4-FFF2-40B4-BE49-F238E27FC236}">
                <a16:creationId xmlns:a16="http://schemas.microsoft.com/office/drawing/2014/main" id="{F53FC732-DE20-8D33-AD20-C694943910B0}"/>
              </a:ext>
            </a:extLst>
          </p:cNvPr>
          <p:cNvPicPr>
            <a:picLocks noChangeAspect="1"/>
          </p:cNvPicPr>
          <p:nvPr/>
        </p:nvPicPr>
        <p:blipFill rotWithShape="1">
          <a:blip r:embed="rId4"/>
          <a:srcRect r="7275"/>
          <a:stretch/>
        </p:blipFill>
        <p:spPr>
          <a:xfrm>
            <a:off x="7562612" y="1476375"/>
            <a:ext cx="4543663" cy="4203576"/>
          </a:xfrm>
          <a:prstGeom prst="rect">
            <a:avLst/>
          </a:prstGeom>
          <a:ln>
            <a:solidFill>
              <a:schemeClr val="tx1"/>
            </a:solidFill>
          </a:ln>
        </p:spPr>
      </p:pic>
      <p:sp>
        <p:nvSpPr>
          <p:cNvPr id="7" name="Rectangle 6">
            <a:extLst>
              <a:ext uri="{FF2B5EF4-FFF2-40B4-BE49-F238E27FC236}">
                <a16:creationId xmlns:a16="http://schemas.microsoft.com/office/drawing/2014/main" id="{B6442AC7-7913-1BD5-6FEE-1F9E2E61290F}"/>
              </a:ext>
              <a:ext uri="{C183D7F6-B498-43B3-948B-1728B52AA6E4}">
                <adec:decorative xmlns:adec="http://schemas.microsoft.com/office/drawing/2017/decorative" val="1"/>
              </a:ext>
            </a:extLst>
          </p:cNvPr>
          <p:cNvSpPr/>
          <p:nvPr/>
        </p:nvSpPr>
        <p:spPr>
          <a:xfrm>
            <a:off x="7638812" y="2521857"/>
            <a:ext cx="3683467" cy="3016051"/>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Rectangle: Rounded Corners 9" descr="Return to table of contents button.">
            <a:hlinkClick r:id="rId5"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BAE59911-BB26-D0EB-0973-10A952B875BD}"/>
              </a:ext>
              <a:ext uri="{C183D7F6-B498-43B3-948B-1728B52AA6E4}">
                <adec:decorative xmlns:adec="http://schemas.microsoft.com/office/drawing/2017/decorative" val="1"/>
              </a:ext>
            </a:extLst>
          </p:cNvPr>
          <p:cNvSpPr/>
          <p:nvPr/>
        </p:nvSpPr>
        <p:spPr>
          <a:xfrm>
            <a:off x="-33337" y="-13775"/>
            <a:ext cx="161674" cy="6858000"/>
          </a:xfrm>
          <a:prstGeom prst="rect">
            <a:avLst/>
          </a:prstGeom>
          <a:solidFill>
            <a:srgbClr val="64C6B7"/>
          </a:solidFill>
          <a:ln w="28575">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48021189-555C-A956-BCE5-1ACA8C19CD46}"/>
              </a:ext>
            </a:extLst>
          </p:cNvPr>
          <p:cNvSpPr/>
          <p:nvPr/>
        </p:nvSpPr>
        <p:spPr>
          <a:xfrm>
            <a:off x="7740015" y="5246778"/>
            <a:ext cx="777240" cy="154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a:solidFill>
                  <a:schemeClr val="tx1">
                    <a:lumMod val="85000"/>
                    <a:lumOff val="15000"/>
                  </a:schemeClr>
                </a:solidFill>
                <a:latin typeface="Calibri" panose="020F0502020204030204" pitchFamily="34" charset="0"/>
                <a:cs typeface="Calibri" panose="020F0502020204030204" pitchFamily="34" charset="0"/>
              </a:rPr>
              <a:t>1/03/2027</a:t>
            </a:r>
          </a:p>
        </p:txBody>
      </p:sp>
    </p:spTree>
    <p:extLst>
      <p:ext uri="{BB962C8B-B14F-4D97-AF65-F5344CB8AC3E}">
        <p14:creationId xmlns:p14="http://schemas.microsoft.com/office/powerpoint/2010/main" val="10757366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381000"/>
            <a:ext cx="10213748" cy="990600"/>
          </a:xfrm>
        </p:spPr>
        <p:txBody>
          <a:bodyPr/>
          <a:lstStyle/>
          <a:p>
            <a:pPr>
              <a:spcBef>
                <a:spcPts val="1500"/>
              </a:spcBef>
            </a:pPr>
            <a:r>
              <a:rPr lang="en-US" spc="75">
                <a:solidFill>
                  <a:srgbClr val="00427A"/>
                </a:solidFill>
                <a:hlinkClick r:id="rId2" action="ppaction://hlinksldjump"/>
              </a:rPr>
              <a:t>Add and Submit an Enrollment – </a:t>
            </a:r>
            <a:r>
              <a:rPr lang="en-US" sz="3600" b="1">
                <a:solidFill>
                  <a:srgbClr val="00427A"/>
                </a:solidFill>
                <a:effectLst/>
                <a:ea typeface="Times New Roman" panose="02020603050405020304" pitchFamily="18" charset="0"/>
                <a:hlinkClick r:id="rId2" action="ppaction://hlinksldjump"/>
              </a:rPr>
              <a:t>Hours and Time</a:t>
            </a:r>
            <a:br>
              <a:rPr lang="en-US" sz="3600" b="1" u="sng">
                <a:solidFill>
                  <a:srgbClr val="00427A"/>
                </a:solidFill>
                <a:effectLst/>
                <a:ea typeface="Times New Roman" panose="02020603050405020304" pitchFamily="18" charset="0"/>
              </a:rPr>
            </a:br>
            <a:endParaRPr lang="en-US" b="1" spc="75">
              <a:solidFill>
                <a:srgbClr val="00427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333501"/>
            <a:ext cx="6677025" cy="5029200"/>
          </a:xfrm>
        </p:spPr>
        <p:txBody>
          <a:bodyPr vert="horz" lIns="0" tIns="0" rIns="0" bIns="0" rtlCol="0" anchor="t">
            <a:noAutofit/>
          </a:bodyPr>
          <a:lstStyle/>
          <a:p>
            <a:pPr marL="457200" indent="-457200">
              <a:lnSpc>
                <a:spcPct val="115000"/>
              </a:lnSpc>
              <a:spcAft>
                <a:spcPts val="0"/>
              </a:spcAft>
              <a:buFont typeface="+mj-lt"/>
              <a:buAutoNum type="arabicPeriod" startAt="2"/>
            </a:pPr>
            <a:r>
              <a:rPr lang="en-US" sz="2100">
                <a:effectLst/>
                <a:latin typeface="Calibri"/>
                <a:ea typeface="Times New Roman" panose="02020603050405020304" pitchFamily="18" charset="0"/>
                <a:cs typeface="Calibri"/>
              </a:rPr>
              <a:t>Navigate to the “</a:t>
            </a:r>
            <a:r>
              <a:rPr lang="en-US" sz="2100" b="1">
                <a:effectLst/>
                <a:latin typeface="Calibri"/>
                <a:ea typeface="Times New Roman" panose="02020603050405020304" pitchFamily="18" charset="0"/>
                <a:cs typeface="Calibri"/>
              </a:rPr>
              <a:t>Hours and Time</a:t>
            </a:r>
            <a:r>
              <a:rPr lang="en-US" sz="2100">
                <a:effectLst/>
                <a:latin typeface="Calibri"/>
                <a:ea typeface="Times New Roman" panose="02020603050405020304" pitchFamily="18" charset="0"/>
                <a:cs typeface="Calibri"/>
              </a:rPr>
              <a:t>” section and input the following information:</a:t>
            </a:r>
            <a:r>
              <a:rPr lang="en-US" sz="2100">
                <a:latin typeface="Calibri"/>
                <a:ea typeface="Times New Roman" panose="02020603050405020304" pitchFamily="18" charset="0"/>
                <a:cs typeface="Calibri"/>
              </a:rPr>
              <a:t> </a:t>
            </a:r>
            <a:endParaRPr lang="en-US" sz="2100">
              <a:effectLst/>
              <a:ea typeface="Times New Roman" panose="02020603050405020304" pitchFamily="18" charset="0"/>
            </a:endParaRPr>
          </a:p>
          <a:p>
            <a:pPr marL="800100" lvl="2" indent="-342900">
              <a:lnSpc>
                <a:spcPct val="115000"/>
              </a:lnSpc>
              <a:spcAft>
                <a:spcPts val="0"/>
              </a:spcAft>
              <a:buFont typeface="Arial" panose="020B0604020202020204" pitchFamily="34" charset="0"/>
              <a:buChar char="•"/>
            </a:pPr>
            <a:r>
              <a:rPr lang="en-US" sz="2100" b="1">
                <a:effectLst/>
                <a:latin typeface="Calibri"/>
                <a:ea typeface="Times New Roman" panose="02020603050405020304" pitchFamily="18" charset="0"/>
                <a:cs typeface="Calibri"/>
              </a:rPr>
              <a:t>“Trainee’s hours per week” </a:t>
            </a:r>
            <a:r>
              <a:rPr lang="en-US" sz="2100">
                <a:effectLst/>
                <a:latin typeface="Calibri"/>
                <a:ea typeface="Times New Roman" panose="02020603050405020304" pitchFamily="18" charset="0"/>
                <a:cs typeface="Calibri"/>
              </a:rPr>
              <a:t>– Number of hours that the trainee is </a:t>
            </a:r>
            <a:r>
              <a:rPr lang="en-US" sz="2100">
                <a:latin typeface="Calibri"/>
                <a:ea typeface="Times New Roman" panose="02020603050405020304" pitchFamily="18" charset="0"/>
                <a:cs typeface="Calibri"/>
              </a:rPr>
              <a:t>regularly employed</a:t>
            </a:r>
            <a:r>
              <a:rPr lang="en-US" sz="2100">
                <a:effectLst/>
                <a:latin typeface="Calibri"/>
                <a:ea typeface="Times New Roman" panose="02020603050405020304" pitchFamily="18" charset="0"/>
                <a:cs typeface="Calibri"/>
              </a:rPr>
              <a:t> per week in the training program</a:t>
            </a:r>
          </a:p>
          <a:p>
            <a:pPr marL="800100" lvl="2" indent="-342900">
              <a:lnSpc>
                <a:spcPct val="115000"/>
              </a:lnSpc>
              <a:spcAft>
                <a:spcPts val="0"/>
              </a:spcAft>
              <a:buFont typeface="Arial" panose="020B0604020202020204" pitchFamily="34" charset="0"/>
              <a:buChar char="•"/>
            </a:pPr>
            <a:r>
              <a:rPr lang="en-US" sz="2100" b="1">
                <a:effectLst/>
                <a:latin typeface="Calibri"/>
                <a:ea typeface="Times New Roman" panose="02020603050405020304" pitchFamily="18" charset="0"/>
                <a:cs typeface="Calibri"/>
              </a:rPr>
              <a:t>“Standard work hours per week” </a:t>
            </a:r>
            <a:r>
              <a:rPr lang="en-US" sz="2100">
                <a:effectLst/>
                <a:latin typeface="Calibri"/>
                <a:ea typeface="Times New Roman" panose="02020603050405020304" pitchFamily="18" charset="0"/>
                <a:cs typeface="Calibri"/>
              </a:rPr>
              <a:t>– Number of hours that are considered the standard</a:t>
            </a:r>
            <a:r>
              <a:rPr lang="en-US" sz="2100">
                <a:latin typeface="Calibri"/>
                <a:ea typeface="Times New Roman" panose="02020603050405020304" pitchFamily="18" charset="0"/>
                <a:cs typeface="Calibri"/>
              </a:rPr>
              <a:t> </a:t>
            </a:r>
            <a:r>
              <a:rPr lang="en-US" sz="2100">
                <a:effectLst/>
                <a:latin typeface="Calibri"/>
                <a:ea typeface="Times New Roman" panose="02020603050405020304" pitchFamily="18" charset="0"/>
                <a:cs typeface="Calibri"/>
              </a:rPr>
              <a:t> hours in</a:t>
            </a:r>
            <a:r>
              <a:rPr lang="en-US" sz="2100">
                <a:latin typeface="Calibri"/>
                <a:ea typeface="Times New Roman" panose="02020603050405020304" pitchFamily="18" charset="0"/>
                <a:cs typeface="Calibri"/>
              </a:rPr>
              <a:t> the </a:t>
            </a:r>
            <a:r>
              <a:rPr lang="en-US" sz="2100">
                <a:effectLst/>
                <a:latin typeface="Calibri"/>
                <a:ea typeface="Times New Roman" panose="02020603050405020304" pitchFamily="18" charset="0"/>
                <a:cs typeface="Calibri"/>
              </a:rPr>
              <a:t>work week</a:t>
            </a:r>
            <a:r>
              <a:rPr lang="en-US" sz="2100">
                <a:latin typeface="Calibri"/>
                <a:ea typeface="Times New Roman" panose="02020603050405020304" pitchFamily="18" charset="0"/>
                <a:cs typeface="Calibri"/>
              </a:rPr>
              <a:t> for this program</a:t>
            </a:r>
            <a:endParaRPr lang="en-US" sz="2100">
              <a:effectLst/>
              <a:latin typeface="Calibri"/>
              <a:ea typeface="Times New Roman" panose="02020603050405020304" pitchFamily="18" charset="0"/>
              <a:cs typeface="Calibri"/>
            </a:endParaRPr>
          </a:p>
          <a:p>
            <a:pPr marL="800100" lvl="2" indent="-342900">
              <a:lnSpc>
                <a:spcPct val="115000"/>
              </a:lnSpc>
              <a:spcAft>
                <a:spcPts val="0"/>
              </a:spcAft>
              <a:buFont typeface="Arial" panose="020B0604020202020204" pitchFamily="34" charset="0"/>
              <a:buChar char="•"/>
            </a:pPr>
            <a:r>
              <a:rPr lang="en-US" sz="2100" b="1">
                <a:effectLst/>
                <a:latin typeface="Calibri"/>
                <a:ea typeface="Times New Roman" panose="02020603050405020304" pitchFamily="18" charset="0"/>
                <a:cs typeface="Calibri"/>
              </a:rPr>
              <a:t>“Prior training time” </a:t>
            </a:r>
            <a:r>
              <a:rPr lang="en-US" sz="2100">
                <a:effectLst/>
                <a:latin typeface="Calibri"/>
                <a:ea typeface="Times New Roman" panose="02020603050405020304" pitchFamily="18" charset="0"/>
                <a:cs typeface="Calibri"/>
              </a:rPr>
              <a:t>– Prior hours the trainee has worked for a different employer (military or civilian) or if the trainee previously worked for this employer </a:t>
            </a:r>
            <a:r>
              <a:rPr lang="en-US" sz="2100"/>
              <a:t>and has returned to training</a:t>
            </a:r>
            <a:r>
              <a:rPr lang="en-US" sz="2100">
                <a:effectLst/>
                <a:latin typeface="Calibri"/>
                <a:ea typeface="Times New Roman" panose="02020603050405020304" pitchFamily="18" charset="0"/>
                <a:cs typeface="Calibri"/>
              </a:rPr>
              <a:t>. This would shorten the length of the trainee’s current training program.</a:t>
            </a:r>
            <a:endParaRPr kumimoji="0" lang="en-US" sz="2100" b="0" i="0" u="none" strike="noStrike" kern="1200" cap="none" spc="0" normalizeH="0" baseline="0" noProof="0">
              <a:ln>
                <a:noFill/>
              </a:ln>
              <a:solidFill>
                <a:srgbClr val="000000"/>
              </a:solidFill>
              <a:effectLst/>
              <a:uLnTx/>
              <a:uFillTx/>
              <a:latin typeface="Calibri"/>
              <a:ea typeface="MS Mincho" panose="02020609040205080304" pitchFamily="49" charset="-128"/>
              <a:cs typeface="Calibri"/>
            </a:endParaRPr>
          </a:p>
          <a:p>
            <a:pPr marL="0" marR="0">
              <a:lnSpc>
                <a:spcPct val="115000"/>
              </a:lnSpc>
              <a:spcBef>
                <a:spcPts val="1200"/>
              </a:spcBef>
              <a:spcAft>
                <a:spcPts val="1200"/>
              </a:spcAft>
            </a:pPr>
            <a:endParaRPr lang="en-US" sz="22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2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2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200">
              <a:effectLst/>
              <a:ea typeface="MS Mincho" panose="02020609040205080304" pitchFamily="49" charset="-128"/>
            </a:endParaRPr>
          </a:p>
        </p:txBody>
      </p:sp>
      <p:pic>
        <p:nvPicPr>
          <p:cNvPr id="3" name="Picture 2" descr="Hours and Time detailing Trainee's hours per week, Standard work hours per week and Prior training time.">
            <a:extLst>
              <a:ext uri="{FF2B5EF4-FFF2-40B4-BE49-F238E27FC236}">
                <a16:creationId xmlns:a16="http://schemas.microsoft.com/office/drawing/2014/main" id="{E73F64B1-CB7E-084E-7C46-C1CE52602BF1}"/>
              </a:ext>
            </a:extLst>
          </p:cNvPr>
          <p:cNvPicPr>
            <a:picLocks noChangeAspect="1"/>
          </p:cNvPicPr>
          <p:nvPr/>
        </p:nvPicPr>
        <p:blipFill rotWithShape="1">
          <a:blip r:embed="rId3"/>
          <a:srcRect r="8909"/>
          <a:stretch/>
        </p:blipFill>
        <p:spPr>
          <a:xfrm>
            <a:off x="7158247" y="2264334"/>
            <a:ext cx="4924161" cy="2808188"/>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B4163C95-7A8B-4765-FEE7-98FE6992CDFB}"/>
              </a:ext>
              <a:ext uri="{C183D7F6-B498-43B3-948B-1728B52AA6E4}">
                <adec:decorative xmlns:adec="http://schemas.microsoft.com/office/drawing/2017/decorative" val="1"/>
              </a:ext>
            </a:extLst>
          </p:cNvPr>
          <p:cNvSpPr/>
          <p:nvPr/>
        </p:nvSpPr>
        <p:spPr>
          <a:xfrm>
            <a:off x="7391900" y="2898048"/>
            <a:ext cx="3839845" cy="2054528"/>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317512DA-325B-E6B2-EB32-B75943F7C10A}"/>
              </a:ext>
              <a:ext uri="{C183D7F6-B498-43B3-948B-1728B52AA6E4}">
                <adec:decorative xmlns:adec="http://schemas.microsoft.com/office/drawing/2017/decorative" val="1"/>
              </a:ext>
            </a:extLst>
          </p:cNvPr>
          <p:cNvSpPr/>
          <p:nvPr/>
        </p:nvSpPr>
        <p:spPr>
          <a:xfrm>
            <a:off x="-33337" y="-3836"/>
            <a:ext cx="161674" cy="6858000"/>
          </a:xfrm>
          <a:prstGeom prst="rect">
            <a:avLst/>
          </a:prstGeom>
          <a:solidFill>
            <a:srgbClr val="64C6B7"/>
          </a:solidFill>
          <a:ln w="28575">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804630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shot of the Remarks section. ">
            <a:extLst>
              <a:ext uri="{FF2B5EF4-FFF2-40B4-BE49-F238E27FC236}">
                <a16:creationId xmlns:a16="http://schemas.microsoft.com/office/drawing/2014/main" id="{492E1EA6-FCA9-D41F-A010-4CF84BAC8ABD}"/>
              </a:ext>
            </a:extLst>
          </p:cNvPr>
          <p:cNvPicPr>
            <a:picLocks noChangeAspect="1"/>
          </p:cNvPicPr>
          <p:nvPr/>
        </p:nvPicPr>
        <p:blipFill rotWithShape="1">
          <a:blip r:embed="rId2"/>
          <a:srcRect r="24761"/>
          <a:stretch/>
        </p:blipFill>
        <p:spPr>
          <a:xfrm>
            <a:off x="7090785" y="1090035"/>
            <a:ext cx="3446530" cy="3130644"/>
          </a:xfrm>
          <a:prstGeom prst="rect">
            <a:avLst/>
          </a:prstGeom>
          <a:ln>
            <a:solidFill>
              <a:schemeClr val="tx1"/>
            </a:solidFill>
          </a:ln>
        </p:spPr>
      </p:pic>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381000"/>
            <a:ext cx="8852453" cy="990600"/>
          </a:xfrm>
        </p:spPr>
        <p:txBody>
          <a:bodyPr/>
          <a:lstStyle/>
          <a:p>
            <a:pPr>
              <a:spcBef>
                <a:spcPts val="1500"/>
              </a:spcBef>
            </a:pPr>
            <a:r>
              <a:rPr lang="en-US" spc="75">
                <a:solidFill>
                  <a:srgbClr val="00427A"/>
                </a:solidFill>
                <a:hlinkClick r:id="rId3" action="ppaction://hlinksldjump"/>
              </a:rPr>
              <a:t>Add and Submit an Enrollment – Remarks</a:t>
            </a:r>
            <a:br>
              <a:rPr lang="en-US" sz="3600" b="1" u="sng">
                <a:solidFill>
                  <a:srgbClr val="00427A"/>
                </a:solidFill>
                <a:effectLst/>
                <a:ea typeface="Times New Roman" panose="02020603050405020304" pitchFamily="18" charset="0"/>
              </a:rPr>
            </a:br>
            <a:endParaRPr lang="en-US" b="1" spc="75">
              <a:solidFill>
                <a:srgbClr val="00427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71600"/>
            <a:ext cx="6457122" cy="5105400"/>
          </a:xfrm>
        </p:spPr>
        <p:txBody>
          <a:bodyPr/>
          <a:lstStyle/>
          <a:p>
            <a:pPr marL="514350" marR="0" indent="-514350">
              <a:lnSpc>
                <a:spcPct val="115000"/>
              </a:lnSpc>
              <a:spcBef>
                <a:spcPts val="1200"/>
              </a:spcBef>
              <a:spcAft>
                <a:spcPts val="1200"/>
              </a:spcAft>
              <a:buFont typeface="+mj-lt"/>
              <a:buAutoNum type="arabicPeriod" startAt="3"/>
            </a:pPr>
            <a:r>
              <a:rPr lang="en-US" sz="2800">
                <a:effectLst/>
                <a:ea typeface="Times New Roman" panose="02020603050405020304" pitchFamily="18" charset="0"/>
              </a:rPr>
              <a:t>Before submitting the enrollment, select any relevant “</a:t>
            </a:r>
            <a:r>
              <a:rPr lang="en-US" sz="2800" b="1">
                <a:effectLst/>
                <a:ea typeface="Times New Roman" panose="02020603050405020304" pitchFamily="18" charset="0"/>
              </a:rPr>
              <a:t>VBA remarks</a:t>
            </a:r>
            <a:r>
              <a:rPr lang="en-US" sz="2800">
                <a:ea typeface="Times New Roman" panose="02020603050405020304" pitchFamily="18" charset="0"/>
              </a:rPr>
              <a:t>".</a:t>
            </a:r>
            <a:r>
              <a:rPr lang="en-US" sz="2800">
                <a:effectLst/>
                <a:ea typeface="Times New Roman" panose="02020603050405020304" pitchFamily="18" charset="0"/>
              </a:rPr>
              <a:t> Please only create “</a:t>
            </a:r>
            <a:r>
              <a:rPr lang="en-US" sz="2800" b="1">
                <a:effectLst/>
                <a:ea typeface="Times New Roman" panose="02020603050405020304" pitchFamily="18" charset="0"/>
              </a:rPr>
              <a:t>Custom remarks</a:t>
            </a:r>
            <a:r>
              <a:rPr lang="en-US" sz="2800">
                <a:effectLst/>
                <a:ea typeface="Times New Roman" panose="02020603050405020304" pitchFamily="18" charset="0"/>
              </a:rPr>
              <a:t>” when necessary as they slow down processing time. </a:t>
            </a:r>
          </a:p>
          <a:p>
            <a:pPr marR="0">
              <a:lnSpc>
                <a:spcPct val="115000"/>
              </a:lnSpc>
              <a:spcBef>
                <a:spcPts val="1200"/>
              </a:spcBef>
              <a:spcAft>
                <a:spcPts val="1200"/>
              </a:spcAft>
            </a:pPr>
            <a:r>
              <a:rPr lang="en-US" sz="1800" i="1">
                <a:effectLst/>
                <a:ea typeface="MS Mincho" panose="02020609040205080304" pitchFamily="49" charset="-128"/>
              </a:rPr>
              <a:t>Note: Feel free to add any notes for yourself or for SCOs at your facility. Notes are not be submitted to VA with the enrollment but can be reviewed by VA if necessary.</a:t>
            </a:r>
          </a:p>
          <a:p>
            <a:pPr marR="0">
              <a:lnSpc>
                <a:spcPct val="115000"/>
              </a:lnSpc>
              <a:spcBef>
                <a:spcPts val="1200"/>
              </a:spcBef>
              <a:spcAft>
                <a:spcPts val="1200"/>
              </a:spcAft>
            </a:pPr>
            <a:endParaRPr lang="en-US" sz="1800">
              <a:effectLst/>
              <a:ea typeface="Times New Roman" panose="02020603050405020304" pitchFamily="18" charset="0"/>
            </a:endParaRPr>
          </a:p>
          <a:p>
            <a:pPr marR="0">
              <a:lnSpc>
                <a:spcPct val="115000"/>
              </a:lnSpc>
              <a:spcBef>
                <a:spcPts val="1200"/>
              </a:spcBef>
              <a:spcAft>
                <a:spcPts val="1200"/>
              </a:spcAft>
            </a:pPr>
            <a:endParaRPr lang="en-US" sz="1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800">
              <a:effectLst/>
              <a:ea typeface="MS Mincho" panose="02020609040205080304" pitchFamily="49" charset="-128"/>
            </a:endParaRPr>
          </a:p>
        </p:txBody>
      </p:sp>
      <p:pic>
        <p:nvPicPr>
          <p:cNvPr id="5" name="Picture 4" descr="Screenshot of the Custom Remarks page. Rectangle highlights the add custom remarks option.">
            <a:extLst>
              <a:ext uri="{FF2B5EF4-FFF2-40B4-BE49-F238E27FC236}">
                <a16:creationId xmlns:a16="http://schemas.microsoft.com/office/drawing/2014/main" id="{E0D82476-D543-B73E-3CD4-44AA99712915}"/>
              </a:ext>
            </a:extLst>
          </p:cNvPr>
          <p:cNvPicPr>
            <a:picLocks noChangeAspect="1"/>
          </p:cNvPicPr>
          <p:nvPr/>
        </p:nvPicPr>
        <p:blipFill>
          <a:blip r:embed="rId4"/>
          <a:stretch>
            <a:fillRect/>
          </a:stretch>
        </p:blipFill>
        <p:spPr>
          <a:xfrm>
            <a:off x="7310484" y="4110755"/>
            <a:ext cx="4500516" cy="2094776"/>
          </a:xfrm>
          <a:prstGeom prst="rect">
            <a:avLst/>
          </a:prstGeom>
          <a:ln>
            <a:solidFill>
              <a:schemeClr val="tx1"/>
            </a:solidFill>
          </a:ln>
        </p:spPr>
      </p:pic>
      <p:sp>
        <p:nvSpPr>
          <p:cNvPr id="10" name="Rectangle: Rounded Corners 9" descr="Return to table of contents button.">
            <a:hlinkClick r:id="rId5"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BDA64D1E-69A5-857B-B1F8-5B02929807B6}"/>
              </a:ext>
              <a:ext uri="{C183D7F6-B498-43B3-948B-1728B52AA6E4}">
                <adec:decorative xmlns:adec="http://schemas.microsoft.com/office/drawing/2017/decorative" val="1"/>
              </a:ext>
            </a:extLst>
          </p:cNvPr>
          <p:cNvSpPr/>
          <p:nvPr/>
        </p:nvSpPr>
        <p:spPr>
          <a:xfrm>
            <a:off x="7381319" y="5321748"/>
            <a:ext cx="1029996" cy="233482"/>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7AB41001-98EB-9E30-79F2-46ECBE9C5202}"/>
              </a:ext>
              <a:ext uri="{C183D7F6-B498-43B3-948B-1728B52AA6E4}">
                <adec:decorative xmlns:adec="http://schemas.microsoft.com/office/drawing/2017/decorative" val="1"/>
              </a:ext>
            </a:extLst>
          </p:cNvPr>
          <p:cNvSpPr/>
          <p:nvPr/>
        </p:nvSpPr>
        <p:spPr>
          <a:xfrm>
            <a:off x="-33337" y="-3836"/>
            <a:ext cx="161674" cy="6858000"/>
          </a:xfrm>
          <a:prstGeom prst="rect">
            <a:avLst/>
          </a:prstGeom>
          <a:solidFill>
            <a:srgbClr val="64C6B7"/>
          </a:solidFill>
          <a:ln w="28575">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71125018-73A3-45E5-EBA8-517C4289EF2C}"/>
              </a:ext>
              <a:ext uri="{C183D7F6-B498-43B3-948B-1728B52AA6E4}">
                <adec:decorative xmlns:adec="http://schemas.microsoft.com/office/drawing/2017/decorative" val="1"/>
              </a:ext>
            </a:extLst>
          </p:cNvPr>
          <p:cNvSpPr/>
          <p:nvPr/>
        </p:nvSpPr>
        <p:spPr>
          <a:xfrm>
            <a:off x="7426721" y="3011127"/>
            <a:ext cx="2854316" cy="829353"/>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3685794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47972"/>
            <a:ext cx="10698332" cy="990600"/>
          </a:xfrm>
        </p:spPr>
        <p:txBody>
          <a:bodyPr/>
          <a:lstStyle/>
          <a:p>
            <a:pPr>
              <a:lnSpc>
                <a:spcPct val="115000"/>
              </a:lnSpc>
              <a:spcBef>
                <a:spcPts val="1500"/>
              </a:spcBef>
            </a:pPr>
            <a:r>
              <a:rPr lang="en-US" spc="75">
                <a:solidFill>
                  <a:srgbClr val="0E7BBA"/>
                </a:solidFill>
                <a:latin typeface="Calibri"/>
                <a:cs typeface="Calibri"/>
                <a:hlinkClick r:id="rId2" action="ppaction://hlinksldjump"/>
              </a:rPr>
              <a:t>Add and Submit an Enrollment </a:t>
            </a:r>
            <a:r>
              <a:rPr lang="en-US" spc="75">
                <a:solidFill>
                  <a:srgbClr val="00427A"/>
                </a:solidFill>
                <a:hlinkClick r:id="rId2" action="ppaction://hlinksldjump"/>
              </a:rPr>
              <a:t>–</a:t>
            </a:r>
            <a:r>
              <a:rPr lang="en-US" spc="75">
                <a:solidFill>
                  <a:srgbClr val="0E7BBA"/>
                </a:solidFill>
                <a:latin typeface="Calibri"/>
                <a:cs typeface="Calibri"/>
                <a:hlinkClick r:id="rId2" action="ppaction://hlinksldjump"/>
              </a:rPr>
              <a:t> Submit or Discard</a:t>
            </a:r>
            <a:endParaRPr lang="en-US" b="1" spc="75">
              <a:solidFill>
                <a:srgbClr val="0E7BB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35847"/>
            <a:ext cx="5043957" cy="4976054"/>
          </a:xfrm>
        </p:spPr>
        <p:txBody>
          <a:bodyPr/>
          <a:lstStyle/>
          <a:p>
            <a:pPr marL="457200" marR="0" indent="-457200">
              <a:lnSpc>
                <a:spcPct val="115000"/>
              </a:lnSpc>
              <a:spcBef>
                <a:spcPts val="1200"/>
              </a:spcBef>
              <a:spcAft>
                <a:spcPts val="1200"/>
              </a:spcAft>
              <a:buFont typeface="+mj-lt"/>
              <a:buAutoNum type="arabicPeriod" startAt="4"/>
            </a:pPr>
            <a:r>
              <a:rPr lang="en-US" sz="2800">
                <a:effectLst/>
                <a:ea typeface="MS Mincho" panose="02020609040205080304" pitchFamily="49" charset="-128"/>
              </a:rPr>
              <a:t>Select the “</a:t>
            </a:r>
            <a:r>
              <a:rPr lang="en-US" sz="2800" b="1">
                <a:effectLst/>
                <a:ea typeface="MS Mincho" panose="02020609040205080304" pitchFamily="49" charset="-128"/>
              </a:rPr>
              <a:t>Submit enrollment</a:t>
            </a:r>
            <a:r>
              <a:rPr lang="en-US" sz="2800">
                <a:effectLst/>
                <a:ea typeface="MS Mincho" panose="02020609040205080304" pitchFamily="49" charset="-128"/>
              </a:rPr>
              <a:t>” button to submit the new enrollment information or select the “</a:t>
            </a:r>
            <a:r>
              <a:rPr lang="en-US" sz="2800" b="1">
                <a:effectLst/>
                <a:ea typeface="MS Mincho" panose="02020609040205080304" pitchFamily="49" charset="-128"/>
              </a:rPr>
              <a:t>Save as draft</a:t>
            </a:r>
            <a:r>
              <a:rPr lang="en-US" sz="2800">
                <a:effectLst/>
                <a:ea typeface="MS Mincho" panose="02020609040205080304" pitchFamily="49" charset="-128"/>
              </a:rPr>
              <a:t>” button to finish the process later. You can discard edits to the enrollment by selecting the “</a:t>
            </a:r>
            <a:r>
              <a:rPr lang="en-US" sz="2800" b="1">
                <a:effectLst/>
                <a:ea typeface="MS Mincho" panose="02020609040205080304" pitchFamily="49" charset="-128"/>
              </a:rPr>
              <a:t>Discard edits</a:t>
            </a:r>
            <a:r>
              <a:rPr lang="en-US" sz="2800">
                <a:effectLst/>
                <a:ea typeface="MS Mincho" panose="02020609040205080304" pitchFamily="49" charset="-128"/>
              </a:rPr>
              <a:t>” button.</a:t>
            </a:r>
            <a:endParaRPr lang="en-US">
              <a:ea typeface="MS Mincho" panose="02020609040205080304" pitchFamily="49" charset="-128"/>
            </a:endParaRPr>
          </a:p>
          <a:p>
            <a:pPr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a:effectLst/>
              <a:ea typeface="MS Mincho" panose="02020609040205080304" pitchFamily="49" charset="-128"/>
            </a:endParaRPr>
          </a:p>
        </p:txBody>
      </p:sp>
      <p:pic>
        <p:nvPicPr>
          <p:cNvPr id="5" name="Picture 4" descr="Screenshot of the page acknowledging that statements entered are true and correct. Rectangle highlights Submit Enrollment, Save as Draft and Discard Edits button.">
            <a:extLst>
              <a:ext uri="{FF2B5EF4-FFF2-40B4-BE49-F238E27FC236}">
                <a16:creationId xmlns:a16="http://schemas.microsoft.com/office/drawing/2014/main" id="{1BD6A506-C481-24B1-44D6-A36A83226989}"/>
              </a:ext>
            </a:extLst>
          </p:cNvPr>
          <p:cNvPicPr>
            <a:picLocks noChangeAspect="1"/>
          </p:cNvPicPr>
          <p:nvPr/>
        </p:nvPicPr>
        <p:blipFill>
          <a:blip r:embed="rId3"/>
          <a:stretch>
            <a:fillRect/>
          </a:stretch>
        </p:blipFill>
        <p:spPr>
          <a:xfrm>
            <a:off x="5547505" y="2397979"/>
            <a:ext cx="6503250" cy="1895382"/>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F84663E3-2BBB-117B-E693-A92CDC2CD98E}"/>
              </a:ext>
              <a:ext uri="{C183D7F6-B498-43B3-948B-1728B52AA6E4}">
                <adec:decorative xmlns:adec="http://schemas.microsoft.com/office/drawing/2017/decorative" val="1"/>
              </a:ext>
            </a:extLst>
          </p:cNvPr>
          <p:cNvSpPr/>
          <p:nvPr/>
        </p:nvSpPr>
        <p:spPr>
          <a:xfrm>
            <a:off x="5685586" y="3561975"/>
            <a:ext cx="3062796" cy="398954"/>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FB45D100-AACF-1240-5B18-D84743C707C9}"/>
              </a:ext>
              <a:ext uri="{C183D7F6-B498-43B3-948B-1728B52AA6E4}">
                <adec:decorative xmlns:adec="http://schemas.microsoft.com/office/drawing/2017/decorative" val="1"/>
              </a:ext>
            </a:extLst>
          </p:cNvPr>
          <p:cNvSpPr/>
          <p:nvPr/>
        </p:nvSpPr>
        <p:spPr>
          <a:xfrm>
            <a:off x="10452824" y="3560051"/>
            <a:ext cx="1384988" cy="398954"/>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20CC7C32-57F1-0C3E-11E9-254F6777DAF8}"/>
              </a:ext>
              <a:ext uri="{C183D7F6-B498-43B3-948B-1728B52AA6E4}">
                <adec:decorative xmlns:adec="http://schemas.microsoft.com/office/drawing/2017/decorative" val="1"/>
              </a:ext>
            </a:extLst>
          </p:cNvPr>
          <p:cNvSpPr/>
          <p:nvPr/>
        </p:nvSpPr>
        <p:spPr>
          <a:xfrm>
            <a:off x="-33337" y="-3836"/>
            <a:ext cx="161674" cy="6858000"/>
          </a:xfrm>
          <a:prstGeom prst="rect">
            <a:avLst/>
          </a:prstGeom>
          <a:solidFill>
            <a:srgbClr val="64C6B7"/>
          </a:solidFill>
          <a:ln w="28575">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84469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25099"/>
            <a:ext cx="10698332" cy="990600"/>
          </a:xfrm>
        </p:spPr>
        <p:txBody>
          <a:bodyPr/>
          <a:lstStyle/>
          <a:p>
            <a:pPr>
              <a:lnSpc>
                <a:spcPct val="115000"/>
              </a:lnSpc>
              <a:spcBef>
                <a:spcPts val="1500"/>
              </a:spcBef>
            </a:pPr>
            <a:r>
              <a:rPr lang="en-US" spc="75">
                <a:solidFill>
                  <a:srgbClr val="00427A"/>
                </a:solidFill>
                <a:latin typeface="Calibri"/>
                <a:cs typeface="Calibri"/>
                <a:hlinkClick r:id="rId2" action="ppaction://hlinksldjump"/>
              </a:rPr>
              <a:t>Add and Submit an Enrollment Cont’d 4</a:t>
            </a:r>
            <a:endParaRPr lang="en-US" b="1" spc="75">
              <a:solidFill>
                <a:srgbClr val="00427A"/>
              </a:solidFill>
              <a:effectLst/>
              <a:hlinkClick r:id="rId2"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71600"/>
            <a:ext cx="6457122" cy="4661452"/>
          </a:xfrm>
        </p:spPr>
        <p:txBody>
          <a:bodyPr/>
          <a:lstStyle/>
          <a:p>
            <a:pPr>
              <a:spcBef>
                <a:spcPts val="600"/>
              </a:spcBef>
              <a:spcAft>
                <a:spcPts val="0"/>
              </a:spcAft>
            </a:pPr>
            <a:r>
              <a:rPr lang="en-US" sz="2800">
                <a:effectLst/>
                <a:ea typeface="MS Mincho" panose="02020609040205080304" pitchFamily="49" charset="-128"/>
              </a:rPr>
              <a:t>Once your enrollment is submitted, a </a:t>
            </a:r>
            <a:r>
              <a:rPr lang="en-US" sz="2800">
                <a:ea typeface="MS Mincho" panose="02020609040205080304" pitchFamily="49" charset="-128"/>
              </a:rPr>
              <a:t>success</a:t>
            </a:r>
            <a:r>
              <a:rPr lang="en-US" sz="2800">
                <a:effectLst/>
                <a:ea typeface="MS Mincho" panose="02020609040205080304" pitchFamily="49" charset="-128"/>
              </a:rPr>
              <a:t> banner appears in green at the top of the page.</a:t>
            </a:r>
          </a:p>
          <a:p>
            <a:pPr>
              <a:spcBef>
                <a:spcPts val="600"/>
              </a:spcBef>
              <a:spcAft>
                <a:spcPts val="0"/>
              </a:spcAft>
            </a:pPr>
            <a:endParaRPr lang="en-US">
              <a:effectLst/>
              <a:ea typeface="MS Mincho" panose="02020609040205080304" pitchFamily="49" charset="-128"/>
            </a:endParaRPr>
          </a:p>
          <a:p>
            <a:pPr>
              <a:spcBef>
                <a:spcPts val="600"/>
              </a:spcBef>
              <a:spcAft>
                <a:spcPts val="0"/>
              </a:spcAft>
            </a:pPr>
            <a:endParaRPr lang="en-US" i="1">
              <a:effectLst/>
              <a:ea typeface="MS Mincho" panose="02020609040205080304" pitchFamily="49" charset="-128"/>
            </a:endParaRPr>
          </a:p>
          <a:p>
            <a:pPr>
              <a:spcBef>
                <a:spcPts val="600"/>
              </a:spcBef>
              <a:spcAft>
                <a:spcPts val="0"/>
              </a:spcAft>
            </a:pPr>
            <a:r>
              <a:rPr lang="en-US" i="1">
                <a:effectLst/>
                <a:ea typeface="MS Mincho" panose="02020609040205080304" pitchFamily="49" charset="-128"/>
              </a:rPr>
              <a:t>Note: </a:t>
            </a:r>
          </a:p>
          <a:p>
            <a:pPr marL="342900" indent="-342900">
              <a:spcBef>
                <a:spcPts val="600"/>
              </a:spcBef>
              <a:spcAft>
                <a:spcPts val="0"/>
              </a:spcAft>
              <a:buFont typeface="Arial" panose="020B0604020202020204" pitchFamily="34" charset="0"/>
              <a:buChar char="•"/>
            </a:pPr>
            <a:r>
              <a:rPr lang="en-US" i="1">
                <a:effectLst/>
                <a:ea typeface="MS Mincho" panose="02020609040205080304" pitchFamily="49" charset="-128"/>
              </a:rPr>
              <a:t>You can also view an overview of the enrollment you submitted if you select the down arrow under the “Amend” button. </a:t>
            </a:r>
          </a:p>
          <a:p>
            <a:pPr marL="342900" indent="-342900">
              <a:spcBef>
                <a:spcPts val="600"/>
              </a:spcBef>
              <a:spcAft>
                <a:spcPts val="0"/>
              </a:spcAft>
              <a:buFont typeface="Arial" panose="020B0604020202020204" pitchFamily="34" charset="0"/>
              <a:buChar char="•"/>
            </a:pPr>
            <a:r>
              <a:rPr lang="en-US" i="1">
                <a:ea typeface="MS Mincho" panose="02020609040205080304" pitchFamily="49" charset="-128"/>
              </a:rPr>
              <a:t>VR&amp;E Counselors now receive emails when enrollments and amendments are submitted for their students. </a:t>
            </a:r>
            <a:endParaRPr lang="en-US" i="1">
              <a:effectLst/>
              <a:ea typeface="MS Mincho" panose="02020609040205080304" pitchFamily="49" charset="-128"/>
            </a:endParaRPr>
          </a:p>
          <a:p>
            <a:pPr marL="342900" indent="-342900">
              <a:lnSpc>
                <a:spcPct val="115000"/>
              </a:lnSpc>
              <a:spcBef>
                <a:spcPts val="1200"/>
              </a:spcBef>
              <a:buFont typeface="Arial" panose="020B0604020202020204" pitchFamily="34" charset="0"/>
              <a:buChar char="•"/>
            </a:pPr>
            <a:endParaRPr lang="en-US" i="1">
              <a:effectLst/>
              <a:ea typeface="MS Mincho" panose="02020609040205080304" pitchFamily="49" charset="-128"/>
            </a:endParaRPr>
          </a:p>
          <a:p>
            <a:pPr marL="0" marR="0">
              <a:lnSpc>
                <a:spcPct val="115000"/>
              </a:lnSpc>
              <a:spcBef>
                <a:spcPts val="1200"/>
              </a:spcBef>
              <a:spcAft>
                <a:spcPts val="1200"/>
              </a:spcAft>
            </a:pPr>
            <a:endParaRPr lang="en-US">
              <a:effectLst/>
              <a:ea typeface="MS Mincho" panose="02020609040205080304" pitchFamily="49" charset="-128"/>
            </a:endParaRPr>
          </a:p>
          <a:p>
            <a:pPr marL="342900" marR="0" indent="-342900">
              <a:lnSpc>
                <a:spcPct val="115000"/>
              </a:lnSpc>
              <a:spcBef>
                <a:spcPts val="1200"/>
              </a:spcBef>
              <a:spcAft>
                <a:spcPts val="1200"/>
              </a:spcAft>
              <a:buAutoNum type="arabicPeriod"/>
            </a:pPr>
            <a:endParaRPr lang="en-US">
              <a:effectLst/>
              <a:ea typeface="Times New Roman" panose="02020603050405020304" pitchFamily="18" charset="0"/>
            </a:endParaRPr>
          </a:p>
          <a:p>
            <a:pPr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a:effectLst/>
              <a:ea typeface="MS Mincho" panose="02020609040205080304" pitchFamily="49" charset="-128"/>
            </a:endParaRPr>
          </a:p>
        </p:txBody>
      </p:sp>
      <p:pic>
        <p:nvPicPr>
          <p:cNvPr id="5" name="Picture 4" descr="Daniel Johnson screenshot with success message that an enrollment was added plus it shows the Enrollments tab.">
            <a:extLst>
              <a:ext uri="{FF2B5EF4-FFF2-40B4-BE49-F238E27FC236}">
                <a16:creationId xmlns:a16="http://schemas.microsoft.com/office/drawing/2014/main" id="{07DC88E1-4CF0-5EDB-EEEA-4A4392EC0C3E}"/>
              </a:ext>
            </a:extLst>
          </p:cNvPr>
          <p:cNvPicPr>
            <a:picLocks noChangeAspect="1"/>
          </p:cNvPicPr>
          <p:nvPr/>
        </p:nvPicPr>
        <p:blipFill rotWithShape="1">
          <a:blip r:embed="rId3"/>
          <a:srcRect l="3320" t="15308" r="36915" b="69859"/>
          <a:stretch/>
        </p:blipFill>
        <p:spPr bwMode="auto">
          <a:xfrm>
            <a:off x="7524515" y="1602743"/>
            <a:ext cx="3944190" cy="743701"/>
          </a:xfrm>
          <a:prstGeom prst="rect">
            <a:avLst/>
          </a:prstGeom>
          <a:ln>
            <a:solidFill>
              <a:schemeClr val="tx1"/>
            </a:solid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D91CC608-7E3F-84B8-BB4E-081BE3A44001}"/>
              </a:ext>
              <a:ext uri="{C183D7F6-B498-43B3-948B-1728B52AA6E4}">
                <adec:decorative xmlns:adec="http://schemas.microsoft.com/office/drawing/2017/decorative" val="1"/>
              </a:ext>
            </a:extLst>
          </p:cNvPr>
          <p:cNvSpPr/>
          <p:nvPr/>
        </p:nvSpPr>
        <p:spPr>
          <a:xfrm>
            <a:off x="7524515" y="1602743"/>
            <a:ext cx="3944190" cy="754074"/>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7" name="Picture 6" descr="Daniel Johnson Enrollments Tabs detailing the enrollment submitted history.">
            <a:extLst>
              <a:ext uri="{FF2B5EF4-FFF2-40B4-BE49-F238E27FC236}">
                <a16:creationId xmlns:a16="http://schemas.microsoft.com/office/drawing/2014/main" id="{26951B40-2C1A-BD00-D0DE-C7D4F07D8605}"/>
              </a:ext>
            </a:extLst>
          </p:cNvPr>
          <p:cNvPicPr>
            <a:picLocks noChangeAspect="1"/>
          </p:cNvPicPr>
          <p:nvPr/>
        </p:nvPicPr>
        <p:blipFill>
          <a:blip r:embed="rId4"/>
          <a:stretch>
            <a:fillRect/>
          </a:stretch>
        </p:blipFill>
        <p:spPr>
          <a:xfrm>
            <a:off x="7524515" y="2368196"/>
            <a:ext cx="3944190" cy="3556660"/>
          </a:xfrm>
          <a:prstGeom prst="rect">
            <a:avLst/>
          </a:prstGeom>
          <a:ln>
            <a:solidFill>
              <a:schemeClr val="tx1"/>
            </a:solidFill>
          </a:ln>
        </p:spPr>
      </p:pic>
      <p:sp>
        <p:nvSpPr>
          <p:cNvPr id="8" name="Rectangle 7">
            <a:extLst>
              <a:ext uri="{FF2B5EF4-FFF2-40B4-BE49-F238E27FC236}">
                <a16:creationId xmlns:a16="http://schemas.microsoft.com/office/drawing/2014/main" id="{90829853-72D8-BA56-81CD-7EA681D9B6F3}"/>
              </a:ext>
              <a:ext uri="{C183D7F6-B498-43B3-948B-1728B52AA6E4}">
                <adec:decorative xmlns:adec="http://schemas.microsoft.com/office/drawing/2017/decorative" val="1"/>
              </a:ext>
            </a:extLst>
          </p:cNvPr>
          <p:cNvSpPr/>
          <p:nvPr/>
        </p:nvSpPr>
        <p:spPr>
          <a:xfrm>
            <a:off x="11049198" y="4399785"/>
            <a:ext cx="205740" cy="17907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Rounded Corners 9" descr="Return to table of contents button.">
            <a:hlinkClick r:id="rId5"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88B35374-191C-F6F3-184B-70AFE744512B}"/>
              </a:ext>
              <a:ext uri="{C183D7F6-B498-43B3-948B-1728B52AA6E4}">
                <adec:decorative xmlns:adec="http://schemas.microsoft.com/office/drawing/2017/decorative" val="1"/>
              </a:ext>
            </a:extLst>
          </p:cNvPr>
          <p:cNvSpPr/>
          <p:nvPr/>
        </p:nvSpPr>
        <p:spPr>
          <a:xfrm>
            <a:off x="-33337" y="16042"/>
            <a:ext cx="161674" cy="6858000"/>
          </a:xfrm>
          <a:prstGeom prst="rect">
            <a:avLst/>
          </a:prstGeom>
          <a:solidFill>
            <a:srgbClr val="64C6B7"/>
          </a:solidFill>
          <a:ln w="28575">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6E268989-532B-1AFC-78E5-247388C00E3A}"/>
              </a:ext>
            </a:extLst>
          </p:cNvPr>
          <p:cNvSpPr/>
          <p:nvPr/>
        </p:nvSpPr>
        <p:spPr>
          <a:xfrm>
            <a:off x="8858250" y="3914909"/>
            <a:ext cx="374650" cy="154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550" b="1">
                <a:solidFill>
                  <a:schemeClr val="tx1">
                    <a:lumMod val="85000"/>
                    <a:lumOff val="15000"/>
                  </a:schemeClr>
                </a:solidFill>
                <a:latin typeface="Arial" panose="020B0604020202020204" pitchFamily="34" charset="0"/>
                <a:cs typeface="Arial" panose="020B0604020202020204" pitchFamily="34" charset="0"/>
              </a:rPr>
              <a:t>2027</a:t>
            </a:r>
          </a:p>
        </p:txBody>
      </p:sp>
    </p:spTree>
    <p:extLst>
      <p:ext uri="{BB962C8B-B14F-4D97-AF65-F5344CB8AC3E}">
        <p14:creationId xmlns:p14="http://schemas.microsoft.com/office/powerpoint/2010/main" val="3050950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C680B6-EF61-404C-E789-A58BD235EBFC}"/>
              </a:ext>
            </a:extLst>
          </p:cNvPr>
          <p:cNvSpPr txBox="1">
            <a:spLocks noGrp="1"/>
          </p:cNvSpPr>
          <p:nvPr>
            <p:ph type="title" idx="4294967295"/>
          </p:nvPr>
        </p:nvSpPr>
        <p:spPr>
          <a:xfrm>
            <a:off x="381000" y="381000"/>
            <a:ext cx="1028700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Create a Login.gov Account Cont’d 1</a:t>
            </a:r>
            <a:endParaRPr kumimoji="0" lang="en-US" sz="6000" b="1" i="0" u="none" strike="noStrike" kern="1200" cap="none" spc="0" normalizeH="0" baseline="0" noProof="0">
              <a:ln>
                <a:noFill/>
              </a:ln>
              <a:solidFill>
                <a:schemeClr val="accent2"/>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3" name="Content Placeholder 2">
            <a:extLst>
              <a:ext uri="{FF2B5EF4-FFF2-40B4-BE49-F238E27FC236}">
                <a16:creationId xmlns:a16="http://schemas.microsoft.com/office/drawing/2014/main" id="{2FE295F2-9E5A-74A5-9BD4-FF2BB3720B20}"/>
              </a:ext>
            </a:extLst>
          </p:cNvPr>
          <p:cNvSpPr>
            <a:spLocks noGrp="1"/>
          </p:cNvSpPr>
          <p:nvPr>
            <p:ph sz="quarter" idx="10"/>
          </p:nvPr>
        </p:nvSpPr>
        <p:spPr>
          <a:xfrm>
            <a:off x="381000" y="1371601"/>
            <a:ext cx="5714999" cy="4940300"/>
          </a:xfrm>
        </p:spPr>
        <p:txBody>
          <a:bodyPr vert="horz" lIns="0" tIns="0" rIns="0" bIns="0" rtlCol="0" anchor="t">
            <a:noAutofit/>
          </a:bodyPr>
          <a:lstStyle/>
          <a:p>
            <a:pPr marL="514350" indent="-514350">
              <a:spcBef>
                <a:spcPts val="600"/>
              </a:spcBef>
              <a:spcAft>
                <a:spcPts val="0"/>
              </a:spcAft>
              <a:buFont typeface="+mj-lt"/>
              <a:buAutoNum type="arabicPeriod" startAt="3"/>
            </a:pPr>
            <a:r>
              <a:rPr lang="en-US" sz="2800">
                <a:effectLst/>
                <a:latin typeface="Calibri"/>
                <a:ea typeface="MS Mincho"/>
                <a:cs typeface="Calibri"/>
              </a:rPr>
              <a:t>Select the “</a:t>
            </a:r>
            <a:r>
              <a:rPr lang="en-US" sz="2800" b="1">
                <a:effectLst/>
                <a:latin typeface="Calibri"/>
                <a:ea typeface="MS Mincho"/>
                <a:cs typeface="Calibri"/>
              </a:rPr>
              <a:t>Create an account</a:t>
            </a:r>
            <a:r>
              <a:rPr lang="en-US" sz="2800">
                <a:latin typeface="Calibri"/>
                <a:ea typeface="MS Mincho"/>
                <a:cs typeface="Calibri"/>
              </a:rPr>
              <a:t>” button. </a:t>
            </a:r>
            <a:endParaRPr lang="en-US" sz="2800">
              <a:effectLst/>
              <a:ea typeface="MS Mincho" panose="02020609040205080304" pitchFamily="49" charset="-128"/>
            </a:endParaRPr>
          </a:p>
          <a:p>
            <a:pPr marL="514350" indent="-514350">
              <a:buFont typeface="+mj-lt"/>
              <a:buAutoNum type="arabicPeriod" startAt="3"/>
            </a:pPr>
            <a:endParaRPr lang="en-US" sz="2800"/>
          </a:p>
        </p:txBody>
      </p:sp>
      <p:pic>
        <p:nvPicPr>
          <p:cNvPr id="4" name="Picture 3" descr="Screenshot of login.gov page and create an account is selected.">
            <a:extLst>
              <a:ext uri="{FF2B5EF4-FFF2-40B4-BE49-F238E27FC236}">
                <a16:creationId xmlns:a16="http://schemas.microsoft.com/office/drawing/2014/main" id="{49EEE5B7-42B4-05BE-3F8B-74550B647E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67355" y="1371600"/>
            <a:ext cx="3172288" cy="4497696"/>
          </a:xfrm>
          <a:prstGeom prst="rect">
            <a:avLst/>
          </a:prstGeom>
          <a:noFill/>
          <a:ln>
            <a:solidFill>
              <a:schemeClr val="tx1"/>
            </a:solidFill>
          </a:ln>
        </p:spPr>
      </p:pic>
      <p:sp>
        <p:nvSpPr>
          <p:cNvPr id="6" name="Rectangle: Rounded Corners 5" descr="Return to table of contents button.">
            <a:hlinkClick r:id="rId4" action="ppaction://hlinksldjump"/>
            <a:extLst>
              <a:ext uri="{FF2B5EF4-FFF2-40B4-BE49-F238E27FC236}">
                <a16:creationId xmlns:a16="http://schemas.microsoft.com/office/drawing/2014/main" id="{0DCD6369-0A42-E90D-D12F-561245F8982C}"/>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
        <p:nvSpPr>
          <p:cNvPr id="7" name="Rectangle 6">
            <a:extLst>
              <a:ext uri="{FF2B5EF4-FFF2-40B4-BE49-F238E27FC236}">
                <a16:creationId xmlns:a16="http://schemas.microsoft.com/office/drawing/2014/main" id="{3FB33B52-7C3E-0570-AE96-4260B0DEFE28}"/>
              </a:ext>
              <a:ext uri="{C183D7F6-B498-43B3-948B-1728B52AA6E4}">
                <adec:decorative xmlns:adec="http://schemas.microsoft.com/office/drawing/2017/decorative" val="1"/>
              </a:ext>
            </a:extLst>
          </p:cNvPr>
          <p:cNvSpPr/>
          <p:nvPr/>
        </p:nvSpPr>
        <p:spPr>
          <a:xfrm>
            <a:off x="7812556" y="5003257"/>
            <a:ext cx="2285383" cy="325673"/>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 lastClr="FFFFFF"/>
                </a:solidFill>
                <a:effectLst/>
                <a:uLnTx/>
                <a:uFillTx/>
                <a:latin typeface="Calibri"/>
                <a:ea typeface="+mn-ea"/>
                <a:cs typeface="+mn-cs"/>
              </a:rPr>
              <a:t>0</a:t>
            </a:r>
          </a:p>
        </p:txBody>
      </p:sp>
    </p:spTree>
    <p:extLst>
      <p:ext uri="{BB962C8B-B14F-4D97-AF65-F5344CB8AC3E}">
        <p14:creationId xmlns:p14="http://schemas.microsoft.com/office/powerpoint/2010/main" val="254787100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B7FAF-5D05-CC7B-545A-0EE070D80039}"/>
              </a:ext>
            </a:extLst>
          </p:cNvPr>
          <p:cNvSpPr txBox="1">
            <a:spLocks noGrp="1"/>
          </p:cNvSpPr>
          <p:nvPr>
            <p:ph type="title" idx="4294967295"/>
          </p:nvPr>
        </p:nvSpPr>
        <p:spPr>
          <a:xfrm>
            <a:off x="0" y="-770021"/>
            <a:ext cx="11754853" cy="10775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all" spc="75" normalizeH="0" baseline="0" noProof="0">
                <a:ln>
                  <a:noFill/>
                </a:ln>
                <a:solidFill>
                  <a:srgbClr val="E6E6E6"/>
                </a:solidFill>
                <a:effectLst/>
                <a:uLnTx/>
                <a:uFillTx/>
                <a:latin typeface="Myriad Pro" panose="020B0703030403020204" pitchFamily="34" charset="0"/>
                <a:ea typeface="+mj-ea"/>
                <a:cs typeface="Calibri" panose="020F0502020204030204" pitchFamily="34" charset="0"/>
              </a:rPr>
              <a:t>OJT /APP Amend an Enrollment</a:t>
            </a:r>
            <a:endParaRPr kumimoji="0" lang="en-US" sz="9600" b="1" i="0" u="none" strike="noStrike" kern="1200" cap="none" spc="0" normalizeH="0" baseline="0" noProof="0">
              <a:ln>
                <a:noFill/>
              </a:ln>
              <a:solidFill>
                <a:srgbClr val="E6E6E6"/>
              </a:solidFill>
              <a:effectLst/>
              <a:uLnTx/>
              <a:uFillTx/>
              <a:latin typeface="Myriad Pro" panose="020B0703030403020204" pitchFamily="34" charset="0"/>
              <a:ea typeface="+mj-ea"/>
              <a:cs typeface="Calibri" panose="020F0502020204030204" pitchFamily="34" charset="0"/>
            </a:endParaRPr>
          </a:p>
        </p:txBody>
      </p:sp>
      <p:sp>
        <p:nvSpPr>
          <p:cNvPr id="4" name="Title 1">
            <a:extLst>
              <a:ext uri="{FF2B5EF4-FFF2-40B4-BE49-F238E27FC236}">
                <a16:creationId xmlns:a16="http://schemas.microsoft.com/office/drawing/2014/main" id="{4581FD55-7752-CDD6-1442-4A4A30FA5993}"/>
              </a:ext>
            </a:extLst>
          </p:cNvPr>
          <p:cNvSpPr txBox="1">
            <a:spLocks/>
          </p:cNvSpPr>
          <p:nvPr/>
        </p:nvSpPr>
        <p:spPr>
          <a:xfrm>
            <a:off x="2574664" y="2818335"/>
            <a:ext cx="8656637" cy="16541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all" spc="75" normalizeH="0" baseline="0" noProof="0">
                <a:ln>
                  <a:noFill/>
                </a:ln>
                <a:solidFill>
                  <a:schemeClr val="tx1"/>
                </a:solidFill>
                <a:effectLst/>
                <a:uLnTx/>
                <a:uFillTx/>
                <a:latin typeface="Myriad Pro" panose="020B0703030403020204" pitchFamily="34" charset="0"/>
                <a:ea typeface="+mj-ea"/>
                <a:cs typeface="Calibri" panose="020F0502020204030204" pitchFamily="34" charset="0"/>
              </a:rPr>
              <a:t>Amend an Enrollment</a:t>
            </a:r>
            <a:endParaRPr kumimoji="0" lang="en-US" sz="9600" b="1" i="0" u="none" strike="noStrike" kern="1200" cap="none" spc="0" normalizeH="0" baseline="0" noProof="0">
              <a:ln>
                <a:noFill/>
              </a:ln>
              <a:solidFill>
                <a:schemeClr val="tx1"/>
              </a:solidFill>
              <a:effectLst/>
              <a:uLnTx/>
              <a:uFillTx/>
              <a:latin typeface="Myriad Pro" panose="020B0703030403020204" pitchFamily="34" charset="0"/>
              <a:ea typeface="+mj-ea"/>
              <a:cs typeface="Calibri" panose="020F0502020204030204" pitchFamily="34" charset="0"/>
            </a:endParaRPr>
          </a:p>
        </p:txBody>
      </p:sp>
    </p:spTree>
    <p:extLst>
      <p:ext uri="{BB962C8B-B14F-4D97-AF65-F5344CB8AC3E}">
        <p14:creationId xmlns:p14="http://schemas.microsoft.com/office/powerpoint/2010/main" val="234890416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1EB8F01-AB41-8DD5-8D8C-772199AFE404}"/>
              </a:ext>
            </a:extLst>
          </p:cNvPr>
          <p:cNvSpPr txBox="1">
            <a:spLocks noGrp="1"/>
          </p:cNvSpPr>
          <p:nvPr>
            <p:ph type="title" idx="4294967295"/>
          </p:nvPr>
        </p:nvSpPr>
        <p:spPr>
          <a:xfrm>
            <a:off x="0" y="-78216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E6E6E6"/>
                </a:solidFill>
                <a:effectLst/>
                <a:uLnTx/>
                <a:uFillTx/>
                <a:latin typeface="Calibri"/>
                <a:ea typeface="+mj-ea"/>
                <a:cs typeface="Calibri"/>
                <a:hlinkClick r:id="rId2" action="ppaction://hlinksldjump">
                  <a:extLst>
                    <a:ext uri="{A12FA001-AC4F-418D-AE19-62706E023703}">
                      <ahyp:hlinkClr xmlns:ahyp="http://schemas.microsoft.com/office/drawing/2018/hyperlinkcolor" val="tx"/>
                    </a:ext>
                  </a:extLst>
                </a:hlinkClick>
              </a:rPr>
              <a:t>OJT/APP Amend an Enrollment</a:t>
            </a:r>
            <a:endParaRPr kumimoji="0" lang="en-US" sz="3600" b="1" i="0" u="none" strike="noStrike" kern="1200" cap="none" spc="75" normalizeH="0" baseline="0" noProof="0">
              <a:ln>
                <a:noFill/>
              </a:ln>
              <a:solidFill>
                <a:srgbClr val="E6E6E6"/>
              </a:solidFill>
              <a:effectLst/>
              <a:uLnTx/>
              <a:uFillTx/>
              <a:latin typeface="Calibri" panose="020F0502020204030204" pitchFamily="34" charset="0"/>
              <a:ea typeface="+mj-ea"/>
              <a:cs typeface="Calibri" panose="020F0502020204030204" pitchFamily="34" charset="0"/>
            </a:endParaRPr>
          </a:p>
        </p:txBody>
      </p:sp>
      <p:sp>
        <p:nvSpPr>
          <p:cNvPr id="2" name="Title 1">
            <a:extLst>
              <a:ext uri="{FF2B5EF4-FFF2-40B4-BE49-F238E27FC236}">
                <a16:creationId xmlns:a16="http://schemas.microsoft.com/office/drawing/2014/main" id="{93D9BE22-3430-26E6-437D-4F62E67405E1}"/>
              </a:ext>
              <a:ext uri="{C183D7F6-B498-43B3-948B-1728B52AA6E4}">
                <adec:decorative xmlns:adec="http://schemas.microsoft.com/office/drawing/2017/decorative" val="1"/>
              </a:ext>
            </a:extLst>
          </p:cNvPr>
          <p:cNvSpPr>
            <a:spLocks/>
          </p:cNvSpPr>
          <p:nvPr/>
        </p:nvSpPr>
        <p:spPr>
          <a:xfrm>
            <a:off x="381000" y="38100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E7BBA"/>
                </a:solidFill>
                <a:effectLst/>
                <a:uLnTx/>
                <a:uFillTx/>
                <a:latin typeface="Calibri"/>
                <a:ea typeface="+mj-ea"/>
                <a:cs typeface="Calibri"/>
                <a:hlinkClick r:id="rId2" action="ppaction://hlinksldjump">
                  <a:extLst>
                    <a:ext uri="{A12FA001-AC4F-418D-AE19-62706E023703}">
                      <ahyp:hlinkClr xmlns:ahyp="http://schemas.microsoft.com/office/drawing/2018/hyperlinkcolor" val="tx"/>
                    </a:ext>
                  </a:extLst>
                </a:hlinkClick>
              </a:rPr>
              <a:t>Amend an Enrollment</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71600"/>
            <a:ext cx="10600678" cy="4976054"/>
          </a:xfrm>
        </p:spPr>
        <p:txBody>
          <a:bodyPr/>
          <a:lstStyle/>
          <a:p>
            <a:pPr marL="0" marR="0">
              <a:lnSpc>
                <a:spcPct val="115000"/>
              </a:lnSpc>
              <a:spcBef>
                <a:spcPts val="1200"/>
              </a:spcBef>
              <a:spcAft>
                <a:spcPts val="1200"/>
              </a:spcAft>
            </a:pPr>
            <a:r>
              <a:rPr lang="en-US" sz="2800">
                <a:effectLst/>
                <a:ea typeface="MS Mincho" panose="02020609040205080304" pitchFamily="49" charset="-128"/>
              </a:rPr>
              <a:t>Enrollments may be amended if a trainee's hours, dates or prior training time was certified incorrectly.</a:t>
            </a:r>
          </a:p>
          <a:p>
            <a:pPr marL="0" marR="0">
              <a:lnSpc>
                <a:spcPct val="115000"/>
              </a:lnSpc>
              <a:spcBef>
                <a:spcPts val="1200"/>
              </a:spcBef>
              <a:spcAft>
                <a:spcPts val="1200"/>
              </a:spcAft>
            </a:pPr>
            <a:endParaRPr lang="en-US" i="1">
              <a:ea typeface="MS Mincho" panose="02020609040205080304" pitchFamily="49" charset="-128"/>
            </a:endParaRPr>
          </a:p>
          <a:p>
            <a:pPr marL="0" marR="0">
              <a:lnSpc>
                <a:spcPct val="115000"/>
              </a:lnSpc>
              <a:spcBef>
                <a:spcPts val="1200"/>
              </a:spcBef>
              <a:spcAft>
                <a:spcPts val="1200"/>
              </a:spcAft>
            </a:pPr>
            <a:r>
              <a:rPr lang="en-US" i="1">
                <a:ea typeface="MS Mincho" panose="02020609040205080304" pitchFamily="49" charset="-128"/>
              </a:rPr>
              <a:t>Note: A alternate means of reporting a change to hours, dates, or prior credit is to report the update as a “</a:t>
            </a:r>
            <a:r>
              <a:rPr lang="en-US" b="1" i="1">
                <a:ea typeface="MS Mincho" panose="02020609040205080304" pitchFamily="49" charset="-128"/>
              </a:rPr>
              <a:t>Remark</a:t>
            </a:r>
            <a:r>
              <a:rPr lang="en-US" i="1">
                <a:ea typeface="MS Mincho" panose="02020609040205080304" pitchFamily="49" charset="-128"/>
              </a:rPr>
              <a:t>” on the Monthly Certification of hours. </a:t>
            </a:r>
            <a:endParaRPr lang="en-US" i="1">
              <a:effectLst/>
              <a:ea typeface="MS Mincho" panose="02020609040205080304" pitchFamily="49" charset="-128"/>
            </a:endParaRPr>
          </a:p>
          <a:p>
            <a:pPr>
              <a:lnSpc>
                <a:spcPct val="115000"/>
              </a:lnSpc>
              <a:spcBef>
                <a:spcPts val="1200"/>
              </a:spcBef>
            </a:pPr>
            <a:endParaRPr lang="en-US" i="1">
              <a:effectLst/>
              <a:ea typeface="MS Mincho" panose="02020609040205080304" pitchFamily="49" charset="-128"/>
            </a:endParaRPr>
          </a:p>
          <a:p>
            <a:pPr marL="0" marR="0">
              <a:lnSpc>
                <a:spcPct val="115000"/>
              </a:lnSpc>
              <a:spcBef>
                <a:spcPts val="1200"/>
              </a:spcBef>
              <a:spcAft>
                <a:spcPts val="1200"/>
              </a:spcAft>
            </a:pPr>
            <a:endParaRPr lang="en-US" sz="2800">
              <a:ea typeface="MS Mincho" panose="02020609040205080304" pitchFamily="49" charset="-128"/>
            </a:endParaRPr>
          </a:p>
          <a:p>
            <a:pPr marL="0" marR="0">
              <a:lnSpc>
                <a:spcPct val="115000"/>
              </a:lnSpc>
              <a:spcBef>
                <a:spcPts val="1200"/>
              </a:spcBef>
              <a:spcAft>
                <a:spcPts val="1200"/>
              </a:spcAft>
            </a:pPr>
            <a:endParaRPr lang="en-US" sz="2800">
              <a:effectLst/>
              <a:ea typeface="MS Mincho" panose="02020609040205080304" pitchFamily="49" charset="-128"/>
            </a:endParaRPr>
          </a:p>
          <a:p>
            <a:pPr marR="0">
              <a:lnSpc>
                <a:spcPct val="115000"/>
              </a:lnSpc>
              <a:spcBef>
                <a:spcPts val="1200"/>
              </a:spcBef>
              <a:spcAft>
                <a:spcPts val="1200"/>
              </a:spcAft>
            </a:pPr>
            <a:endParaRPr lang="en-US" sz="2800">
              <a:effectLst/>
              <a:ea typeface="Times New Roman" panose="02020603050405020304" pitchFamily="18" charset="0"/>
            </a:endParaRPr>
          </a:p>
          <a:p>
            <a:pPr marR="0">
              <a:lnSpc>
                <a:spcPct val="115000"/>
              </a:lnSpc>
              <a:spcBef>
                <a:spcPts val="1200"/>
              </a:spcBef>
              <a:spcAft>
                <a:spcPts val="1200"/>
              </a:spcAft>
            </a:pPr>
            <a:endParaRPr lang="en-US" sz="2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800">
              <a:effectLst/>
              <a:ea typeface="MS Mincho" panose="02020609040205080304" pitchFamily="49" charset="-128"/>
            </a:endParaRPr>
          </a:p>
        </p:txBody>
      </p:sp>
      <p:sp>
        <p:nvSpPr>
          <p:cNvPr id="10" name="Rectangle: Rounded Corners 9" descr="Return to table of contents button.">
            <a:hlinkClick r:id="rId3"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3"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A236745B-C7E4-04E1-7D3F-D4B035F68768}"/>
              </a:ext>
              <a:ext uri="{C183D7F6-B498-43B3-948B-1728B52AA6E4}">
                <adec:decorative xmlns:adec="http://schemas.microsoft.com/office/drawing/2017/decorative" val="1"/>
              </a:ext>
            </a:extLst>
          </p:cNvPr>
          <p:cNvSpPr/>
          <p:nvPr/>
        </p:nvSpPr>
        <p:spPr>
          <a:xfrm>
            <a:off x="-33337" y="-3836"/>
            <a:ext cx="161674" cy="6858000"/>
          </a:xfrm>
          <a:prstGeom prst="rect">
            <a:avLst/>
          </a:prstGeom>
          <a:solidFill>
            <a:srgbClr val="64C6B7"/>
          </a:solidFill>
          <a:ln w="28575">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785174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CC73B21-1331-E1A5-A268-54141E4D7A5E}"/>
              </a:ext>
            </a:extLst>
          </p:cNvPr>
          <p:cNvSpPr txBox="1">
            <a:spLocks noGrp="1"/>
          </p:cNvSpPr>
          <p:nvPr>
            <p:ph type="title" idx="4294967295"/>
          </p:nvPr>
        </p:nvSpPr>
        <p:spPr>
          <a:xfrm>
            <a:off x="0" y="-78216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E6E6E6"/>
                </a:solidFill>
                <a:effectLst/>
                <a:uLnTx/>
                <a:uFillTx/>
                <a:latin typeface="Calibri"/>
                <a:ea typeface="+mj-ea"/>
                <a:cs typeface="Calibri"/>
                <a:hlinkClick r:id="rId2" action="ppaction://hlinksldjump">
                  <a:extLst>
                    <a:ext uri="{A12FA001-AC4F-418D-AE19-62706E023703}">
                      <ahyp:hlinkClr xmlns:ahyp="http://schemas.microsoft.com/office/drawing/2018/hyperlinkcolor" val="tx"/>
                    </a:ext>
                  </a:extLst>
                </a:hlinkClick>
              </a:rPr>
              <a:t>OJT/APP Amend an Enrollment</a:t>
            </a:r>
            <a:r>
              <a:rPr kumimoji="0" lang="en-US" sz="3600" b="1" i="0" u="none" strike="noStrike" kern="1200" cap="none" spc="75" normalizeH="0" baseline="0" noProof="0">
                <a:ln>
                  <a:noFill/>
                </a:ln>
                <a:solidFill>
                  <a:srgbClr val="E6E6E6"/>
                </a:solidFill>
                <a:effectLst/>
                <a:uLnTx/>
                <a:uFillTx/>
                <a:latin typeface="Calibri"/>
                <a:ea typeface="+mj-ea"/>
                <a:cs typeface="Calibri"/>
              </a:rPr>
              <a:t> Cont’d</a:t>
            </a:r>
            <a:endParaRPr kumimoji="0" lang="en-US" sz="3600" b="1" i="0" u="none" strike="noStrike" kern="1200" cap="none" spc="75" normalizeH="0" baseline="0" noProof="0">
              <a:ln>
                <a:noFill/>
              </a:ln>
              <a:solidFill>
                <a:srgbClr val="E6E6E6"/>
              </a:solidFill>
              <a:effectLst/>
              <a:uLnTx/>
              <a:uFillTx/>
              <a:latin typeface="Calibri" panose="020F0502020204030204" pitchFamily="34" charset="0"/>
              <a:ea typeface="+mj-ea"/>
              <a:cs typeface="Calibri" panose="020F0502020204030204" pitchFamily="34" charset="0"/>
            </a:endParaRPr>
          </a:p>
        </p:txBody>
      </p:sp>
      <p:sp>
        <p:nvSpPr>
          <p:cNvPr id="2" name="Title 1">
            <a:extLst>
              <a:ext uri="{FF2B5EF4-FFF2-40B4-BE49-F238E27FC236}">
                <a16:creationId xmlns:a16="http://schemas.microsoft.com/office/drawing/2014/main" id="{93D9BE22-3430-26E6-437D-4F62E67405E1}"/>
              </a:ext>
              <a:ext uri="{C183D7F6-B498-43B3-948B-1728B52AA6E4}">
                <adec:decorative xmlns:adec="http://schemas.microsoft.com/office/drawing/2017/decorative" val="1"/>
              </a:ext>
            </a:extLst>
          </p:cNvPr>
          <p:cNvSpPr>
            <a:spLocks/>
          </p:cNvSpPr>
          <p:nvPr/>
        </p:nvSpPr>
        <p:spPr>
          <a:xfrm>
            <a:off x="381000" y="38100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E7BBA"/>
                </a:solidFill>
                <a:effectLst/>
                <a:uLnTx/>
                <a:uFillTx/>
                <a:latin typeface="Calibri"/>
                <a:ea typeface="+mj-ea"/>
                <a:cs typeface="Calibri"/>
                <a:hlinkClick r:id="rId2" action="ppaction://hlinksldjump">
                  <a:extLst>
                    <a:ext uri="{A12FA001-AC4F-418D-AE19-62706E023703}">
                      <ahyp:hlinkClr xmlns:ahyp="http://schemas.microsoft.com/office/drawing/2018/hyperlinkcolor" val="tx"/>
                    </a:ext>
                  </a:extLst>
                </a:hlinkClick>
              </a:rPr>
              <a:t>Amend an Enrollment Cont'd</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33846"/>
            <a:ext cx="5363817" cy="4976054"/>
          </a:xfrm>
        </p:spPr>
        <p:txBody>
          <a:bodyPr/>
          <a:lstStyle/>
          <a:p>
            <a:pPr marL="514350" marR="0" indent="-514350">
              <a:lnSpc>
                <a:spcPct val="115000"/>
              </a:lnSpc>
              <a:spcBef>
                <a:spcPts val="1200"/>
              </a:spcBef>
              <a:spcAft>
                <a:spcPts val="1200"/>
              </a:spcAft>
              <a:buFont typeface="+mj-lt"/>
              <a:buAutoNum type="arabicPeriod"/>
            </a:pPr>
            <a:r>
              <a:rPr lang="en-US" sz="2800">
                <a:effectLst/>
                <a:ea typeface="MS Mincho" panose="02020609040205080304" pitchFamily="49" charset="-128"/>
              </a:rPr>
              <a:t>From the main page, search for the trainee needing an amended enrollment. Refer to the previous “</a:t>
            </a:r>
            <a:r>
              <a:rPr lang="en-US" sz="2800" b="1">
                <a:effectLst/>
                <a:ea typeface="MS Mincho" panose="02020609040205080304" pitchFamily="49" charset="-128"/>
              </a:rPr>
              <a:t>Search for a student</a:t>
            </a:r>
            <a:r>
              <a:rPr lang="en-US" sz="2800">
                <a:effectLst/>
                <a:ea typeface="MS Mincho" panose="02020609040205080304" pitchFamily="49" charset="-128"/>
              </a:rPr>
              <a:t>” instructions in this User Guide for more details. </a:t>
            </a:r>
            <a:endParaRPr lang="en-US" sz="2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800">
              <a:effectLst/>
              <a:ea typeface="MS Mincho" panose="02020609040205080304" pitchFamily="49" charset="-128"/>
            </a:endParaRPr>
          </a:p>
        </p:txBody>
      </p:sp>
      <p:pic>
        <p:nvPicPr>
          <p:cNvPr id="3" name="Picture 2" descr="Daniel Johnson Enrollments tab Student profile.">
            <a:extLst>
              <a:ext uri="{FF2B5EF4-FFF2-40B4-BE49-F238E27FC236}">
                <a16:creationId xmlns:a16="http://schemas.microsoft.com/office/drawing/2014/main" id="{BC412617-FF44-E0EF-C86C-983F6028E61D}"/>
              </a:ext>
            </a:extLst>
          </p:cNvPr>
          <p:cNvPicPr>
            <a:picLocks noChangeAspect="1"/>
          </p:cNvPicPr>
          <p:nvPr/>
        </p:nvPicPr>
        <p:blipFill>
          <a:blip r:embed="rId3"/>
          <a:stretch>
            <a:fillRect/>
          </a:stretch>
        </p:blipFill>
        <p:spPr>
          <a:xfrm>
            <a:off x="5918702" y="1774323"/>
            <a:ext cx="6071964" cy="3706428"/>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BC084724-B67B-1589-88BD-CEBAC502D1C1}"/>
              </a:ext>
              <a:ext uri="{C183D7F6-B498-43B3-948B-1728B52AA6E4}">
                <adec:decorative xmlns:adec="http://schemas.microsoft.com/office/drawing/2017/decorative" val="1"/>
              </a:ext>
            </a:extLst>
          </p:cNvPr>
          <p:cNvSpPr/>
          <p:nvPr/>
        </p:nvSpPr>
        <p:spPr>
          <a:xfrm>
            <a:off x="-33337" y="-3836"/>
            <a:ext cx="161674" cy="6858000"/>
          </a:xfrm>
          <a:prstGeom prst="rect">
            <a:avLst/>
          </a:prstGeom>
          <a:solidFill>
            <a:srgbClr val="64C6B7"/>
          </a:solidFill>
          <a:ln w="28575">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1F918252-CD12-9CF8-5039-7883B713B5EB}"/>
              </a:ext>
              <a:ext uri="{C183D7F6-B498-43B3-948B-1728B52AA6E4}">
                <adec:decorative xmlns:adec="http://schemas.microsoft.com/office/drawing/2017/decorative" val="1"/>
              </a:ext>
            </a:extLst>
          </p:cNvPr>
          <p:cNvSpPr/>
          <p:nvPr/>
        </p:nvSpPr>
        <p:spPr>
          <a:xfrm>
            <a:off x="7959753" y="4248865"/>
            <a:ext cx="374650" cy="154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900" b="1">
                <a:solidFill>
                  <a:schemeClr val="tx1">
                    <a:lumMod val="85000"/>
                    <a:lumOff val="15000"/>
                  </a:schemeClr>
                </a:solidFill>
                <a:latin typeface="Arial" panose="020B0604020202020204" pitchFamily="34" charset="0"/>
                <a:cs typeface="Arial" panose="020B0604020202020204" pitchFamily="34" charset="0"/>
              </a:rPr>
              <a:t>2027</a:t>
            </a:r>
          </a:p>
        </p:txBody>
      </p:sp>
    </p:spTree>
    <p:extLst>
      <p:ext uri="{BB962C8B-B14F-4D97-AF65-F5344CB8AC3E}">
        <p14:creationId xmlns:p14="http://schemas.microsoft.com/office/powerpoint/2010/main" val="425827426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D152F75-773C-0DBD-CC00-7ABABCA2B39B}"/>
              </a:ext>
            </a:extLst>
          </p:cNvPr>
          <p:cNvSpPr txBox="1">
            <a:spLocks noGrp="1"/>
          </p:cNvSpPr>
          <p:nvPr>
            <p:ph type="title" idx="4294967295"/>
          </p:nvPr>
        </p:nvSpPr>
        <p:spPr>
          <a:xfrm>
            <a:off x="0" y="-78216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E6E6E6"/>
                </a:solidFill>
                <a:effectLst/>
                <a:uLnTx/>
                <a:uFillTx/>
                <a:latin typeface="Calibri"/>
                <a:ea typeface="+mj-ea"/>
                <a:cs typeface="Calibri"/>
                <a:hlinkClick r:id="rId2" action="ppaction://hlinksldjump">
                  <a:extLst>
                    <a:ext uri="{A12FA001-AC4F-418D-AE19-62706E023703}">
                      <ahyp:hlinkClr xmlns:ahyp="http://schemas.microsoft.com/office/drawing/2018/hyperlinkcolor" val="tx"/>
                    </a:ext>
                  </a:extLst>
                </a:hlinkClick>
              </a:rPr>
              <a:t>OJT/APP Amend an Enrollment</a:t>
            </a:r>
            <a:r>
              <a:rPr kumimoji="0" lang="en-US" sz="3600" b="1" i="0" u="none" strike="noStrike" kern="1200" cap="none" spc="75" normalizeH="0" baseline="0" noProof="0">
                <a:ln>
                  <a:noFill/>
                </a:ln>
                <a:solidFill>
                  <a:srgbClr val="E6E6E6"/>
                </a:solidFill>
                <a:effectLst/>
                <a:uLnTx/>
                <a:uFillTx/>
                <a:latin typeface="Calibri"/>
                <a:ea typeface="+mj-ea"/>
                <a:cs typeface="Calibri"/>
              </a:rPr>
              <a:t> Cont’d 1</a:t>
            </a:r>
            <a:endParaRPr kumimoji="0" lang="en-US" sz="3600" b="1" i="0" u="none" strike="noStrike" kern="1200" cap="none" spc="75" normalizeH="0" baseline="0" noProof="0">
              <a:ln>
                <a:noFill/>
              </a:ln>
              <a:solidFill>
                <a:srgbClr val="E6E6E6"/>
              </a:solidFill>
              <a:effectLst/>
              <a:uLnTx/>
              <a:uFillTx/>
              <a:latin typeface="Calibri" panose="020F0502020204030204" pitchFamily="34" charset="0"/>
              <a:ea typeface="+mj-ea"/>
              <a:cs typeface="Calibri" panose="020F0502020204030204" pitchFamily="34" charset="0"/>
            </a:endParaRPr>
          </a:p>
        </p:txBody>
      </p:sp>
      <p:sp>
        <p:nvSpPr>
          <p:cNvPr id="2" name="Title 1">
            <a:extLst>
              <a:ext uri="{FF2B5EF4-FFF2-40B4-BE49-F238E27FC236}">
                <a16:creationId xmlns:a16="http://schemas.microsoft.com/office/drawing/2014/main" id="{93D9BE22-3430-26E6-437D-4F62E67405E1}"/>
              </a:ext>
              <a:ext uri="{C183D7F6-B498-43B3-948B-1728B52AA6E4}">
                <adec:decorative xmlns:adec="http://schemas.microsoft.com/office/drawing/2017/decorative" val="1"/>
              </a:ext>
            </a:extLst>
          </p:cNvPr>
          <p:cNvSpPr>
            <a:spLocks/>
          </p:cNvSpPr>
          <p:nvPr/>
        </p:nvSpPr>
        <p:spPr>
          <a:xfrm>
            <a:off x="381000" y="38100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a:ea typeface="+mj-ea"/>
                <a:cs typeface="Calibri"/>
                <a:hlinkClick r:id="rId2" action="ppaction://hlinksldjump"/>
              </a:rPr>
              <a:t>Amend an Enrollment Cont’d 1</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33846"/>
            <a:ext cx="5203235" cy="4976054"/>
          </a:xfrm>
        </p:spPr>
        <p:txBody>
          <a:bodyPr/>
          <a:lstStyle/>
          <a:p>
            <a:pPr marL="514350" marR="0" indent="-514350">
              <a:lnSpc>
                <a:spcPct val="115000"/>
              </a:lnSpc>
              <a:spcBef>
                <a:spcPts val="1200"/>
              </a:spcBef>
              <a:spcAft>
                <a:spcPts val="1200"/>
              </a:spcAft>
              <a:buFont typeface="+mj-lt"/>
              <a:buAutoNum type="arabicPeriod" startAt="2"/>
            </a:pPr>
            <a:r>
              <a:rPr lang="en-US" sz="2800">
                <a:effectLst/>
                <a:ea typeface="MS Mincho" panose="02020609040205080304" pitchFamily="49" charset="-128"/>
              </a:rPr>
              <a:t>Open the </a:t>
            </a:r>
            <a:r>
              <a:rPr lang="en-US" sz="2800">
                <a:ea typeface="MS Mincho" panose="02020609040205080304" pitchFamily="49" charset="-128"/>
              </a:rPr>
              <a:t>trainee’s</a:t>
            </a:r>
            <a:r>
              <a:rPr lang="en-US" sz="2800">
                <a:effectLst/>
                <a:ea typeface="MS Mincho" panose="02020609040205080304" pitchFamily="49" charset="-128"/>
              </a:rPr>
              <a:t> profile to view the “</a:t>
            </a:r>
            <a:r>
              <a:rPr lang="en-US" sz="2800" b="1">
                <a:effectLst/>
                <a:ea typeface="MS Mincho" panose="02020609040205080304" pitchFamily="49" charset="-128"/>
              </a:rPr>
              <a:t>Enrollments</a:t>
            </a:r>
            <a:r>
              <a:rPr lang="en-US" sz="2800">
                <a:effectLst/>
                <a:ea typeface="MS Mincho" panose="02020609040205080304" pitchFamily="49" charset="-128"/>
              </a:rPr>
              <a:t>” tab and select the “</a:t>
            </a:r>
            <a:r>
              <a:rPr lang="en-US" sz="2800" b="1">
                <a:effectLst/>
                <a:ea typeface="MS Mincho" panose="02020609040205080304" pitchFamily="49" charset="-128"/>
              </a:rPr>
              <a:t>Amend</a:t>
            </a:r>
            <a:r>
              <a:rPr lang="en-US" sz="2800">
                <a:effectLst/>
                <a:ea typeface="MS Mincho" panose="02020609040205080304" pitchFamily="49" charset="-128"/>
              </a:rPr>
              <a:t>” button. </a:t>
            </a:r>
            <a:endParaRPr lang="en-US" sz="2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800">
              <a:effectLst/>
              <a:ea typeface="MS Mincho" panose="02020609040205080304" pitchFamily="49" charset="-128"/>
            </a:endParaRPr>
          </a:p>
        </p:txBody>
      </p:sp>
      <p:pic>
        <p:nvPicPr>
          <p:cNvPr id="3" name="Picture 2" descr="Daniel Johnson Enrollments tab where you can select the Amend button.">
            <a:extLst>
              <a:ext uri="{FF2B5EF4-FFF2-40B4-BE49-F238E27FC236}">
                <a16:creationId xmlns:a16="http://schemas.microsoft.com/office/drawing/2014/main" id="{BC412617-FF44-E0EF-C86C-983F6028E61D}"/>
              </a:ext>
            </a:extLst>
          </p:cNvPr>
          <p:cNvPicPr>
            <a:picLocks noChangeAspect="1"/>
          </p:cNvPicPr>
          <p:nvPr/>
        </p:nvPicPr>
        <p:blipFill>
          <a:blip r:embed="rId3"/>
          <a:stretch>
            <a:fillRect/>
          </a:stretch>
        </p:blipFill>
        <p:spPr>
          <a:xfrm>
            <a:off x="5918702" y="1774323"/>
            <a:ext cx="6071964" cy="3706428"/>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972AF458-384F-BD57-814E-D1C6F3D9E6E3}"/>
              </a:ext>
              <a:ext uri="{C183D7F6-B498-43B3-948B-1728B52AA6E4}">
                <adec:decorative xmlns:adec="http://schemas.microsoft.com/office/drawing/2017/decorative" val="1"/>
              </a:ext>
            </a:extLst>
          </p:cNvPr>
          <p:cNvSpPr/>
          <p:nvPr/>
        </p:nvSpPr>
        <p:spPr>
          <a:xfrm>
            <a:off x="11009376" y="3739896"/>
            <a:ext cx="758414" cy="353763"/>
          </a:xfrm>
          <a:prstGeom prst="rect">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F65665F1-F1DB-DFE5-088B-A21E48FBBA5D}"/>
              </a:ext>
              <a:ext uri="{C183D7F6-B498-43B3-948B-1728B52AA6E4}">
                <adec:decorative xmlns:adec="http://schemas.microsoft.com/office/drawing/2017/decorative" val="1"/>
              </a:ext>
            </a:extLst>
          </p:cNvPr>
          <p:cNvSpPr/>
          <p:nvPr/>
        </p:nvSpPr>
        <p:spPr>
          <a:xfrm>
            <a:off x="-33337" y="-3836"/>
            <a:ext cx="161674" cy="6858000"/>
          </a:xfrm>
          <a:prstGeom prst="rect">
            <a:avLst/>
          </a:prstGeom>
          <a:solidFill>
            <a:srgbClr val="64C6B7"/>
          </a:solidFill>
          <a:ln w="28575">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D4DFD75A-51BC-E83D-C6BF-B2086F135240}"/>
              </a:ext>
              <a:ext uri="{C183D7F6-B498-43B3-948B-1728B52AA6E4}">
                <adec:decorative xmlns:adec="http://schemas.microsoft.com/office/drawing/2017/decorative" val="1"/>
              </a:ext>
            </a:extLst>
          </p:cNvPr>
          <p:cNvSpPr/>
          <p:nvPr/>
        </p:nvSpPr>
        <p:spPr>
          <a:xfrm>
            <a:off x="7959753" y="4248865"/>
            <a:ext cx="374650" cy="154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900" b="1">
                <a:solidFill>
                  <a:schemeClr val="tx1">
                    <a:lumMod val="85000"/>
                    <a:lumOff val="15000"/>
                  </a:schemeClr>
                </a:solidFill>
                <a:latin typeface="Arial" panose="020B0604020202020204" pitchFamily="34" charset="0"/>
                <a:cs typeface="Arial" panose="020B0604020202020204" pitchFamily="34" charset="0"/>
              </a:rPr>
              <a:t>2027</a:t>
            </a:r>
          </a:p>
        </p:txBody>
      </p:sp>
    </p:spTree>
    <p:extLst>
      <p:ext uri="{BB962C8B-B14F-4D97-AF65-F5344CB8AC3E}">
        <p14:creationId xmlns:p14="http://schemas.microsoft.com/office/powerpoint/2010/main" val="408844504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0917C9D-A3A8-D463-AE6E-F2B169DD86BA}"/>
              </a:ext>
            </a:extLst>
          </p:cNvPr>
          <p:cNvSpPr txBox="1">
            <a:spLocks noGrp="1"/>
          </p:cNvSpPr>
          <p:nvPr>
            <p:ph type="title" idx="4294967295"/>
          </p:nvPr>
        </p:nvSpPr>
        <p:spPr>
          <a:xfrm>
            <a:off x="0" y="-782160"/>
            <a:ext cx="12192000"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2000" b="1" i="0" u="none" strike="noStrike" kern="1200" cap="none" spc="75" normalizeH="0" baseline="0" noProof="0">
                <a:ln>
                  <a:noFill/>
                </a:ln>
                <a:solidFill>
                  <a:srgbClr val="E6E6E6"/>
                </a:solidFill>
                <a:effectLst/>
                <a:uLnTx/>
                <a:uFillTx/>
                <a:latin typeface="Calibri"/>
                <a:ea typeface="+mj-ea"/>
                <a:cs typeface="Calibri"/>
                <a:hlinkClick r:id="rId2" action="ppaction://hlinksldjump">
                  <a:extLst>
                    <a:ext uri="{A12FA001-AC4F-418D-AE19-62706E023703}">
                      <ahyp:hlinkClr xmlns:ahyp="http://schemas.microsoft.com/office/drawing/2018/hyperlinkcolor" val="tx"/>
                    </a:ext>
                  </a:extLst>
                </a:hlinkClick>
              </a:rPr>
              <a:t>OJT/APP </a:t>
            </a:r>
            <a:r>
              <a:rPr kumimoji="0" lang="en-US" sz="2000" b="1" i="0" u="none" strike="noStrike" kern="1200" cap="none" spc="75" normalizeH="0" baseline="0" noProof="0">
                <a:ln>
                  <a:noFill/>
                </a:ln>
                <a:solidFill>
                  <a:srgbClr val="E6E6E6"/>
                </a:solidFill>
                <a:effectLst/>
                <a:uLnTx/>
                <a:uFillTx/>
                <a:latin typeface="Calibri" panose="020F0502020204030204" pitchFamily="34" charset="0"/>
                <a:ea typeface="+mj-ea"/>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Amend an Enrollment – Enrollment information &amp; Hours and Time</a:t>
            </a:r>
            <a:endParaRPr kumimoji="0" lang="en-US" sz="2000" b="1" i="0" u="none" strike="noStrike" kern="1200" cap="none" spc="75" normalizeH="0" baseline="0" noProof="0">
              <a:ln>
                <a:noFill/>
              </a:ln>
              <a:solidFill>
                <a:srgbClr val="E6E6E6"/>
              </a:solidFill>
              <a:effectLst/>
              <a:uLnTx/>
              <a:uFillTx/>
              <a:latin typeface="Calibri" panose="020F0502020204030204" pitchFamily="34" charset="0"/>
              <a:ea typeface="+mj-ea"/>
              <a:cs typeface="Calibri" panose="020F0502020204030204" pitchFamily="34" charset="0"/>
            </a:endParaRPr>
          </a:p>
        </p:txBody>
      </p:sp>
      <p:sp>
        <p:nvSpPr>
          <p:cNvPr id="2" name="Title 1">
            <a:extLst>
              <a:ext uri="{FF2B5EF4-FFF2-40B4-BE49-F238E27FC236}">
                <a16:creationId xmlns:a16="http://schemas.microsoft.com/office/drawing/2014/main" id="{93D9BE22-3430-26E6-437D-4F62E67405E1}"/>
              </a:ext>
              <a:ext uri="{C183D7F6-B498-43B3-948B-1728B52AA6E4}">
                <adec:decorative xmlns:adec="http://schemas.microsoft.com/office/drawing/2017/decorative" val="1"/>
              </a:ext>
            </a:extLst>
          </p:cNvPr>
          <p:cNvSpPr>
            <a:spLocks/>
          </p:cNvSpPr>
          <p:nvPr/>
        </p:nvSpPr>
        <p:spPr>
          <a:xfrm>
            <a:off x="381000" y="38100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rPr>
              <a:t>Amend an Enrollment – Enrollment information &amp; Hours and Time</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606438"/>
            <a:ext cx="6248400" cy="4976054"/>
          </a:xfrm>
        </p:spPr>
        <p:txBody>
          <a:bodyPr/>
          <a:lstStyle/>
          <a:p>
            <a:pPr marL="457200" marR="0" indent="-457200">
              <a:lnSpc>
                <a:spcPct val="115000"/>
              </a:lnSpc>
              <a:spcBef>
                <a:spcPts val="1200"/>
              </a:spcBef>
              <a:spcAft>
                <a:spcPts val="1200"/>
              </a:spcAft>
              <a:buFont typeface="+mj-lt"/>
              <a:buAutoNum type="arabicPeriod" startAt="3"/>
            </a:pPr>
            <a:r>
              <a:rPr lang="en-US" sz="2800">
                <a:ea typeface="Times New Roman" panose="02020603050405020304" pitchFamily="18" charset="0"/>
              </a:rPr>
              <a:t>Amendments to OJT/App enrollments are less common but errors occur when entering trainee hours, or prior training time. Errors may occur when inputting dates, trainee hours, or prior training time. If a correction is necessary, those fields are available to amend the information.</a:t>
            </a:r>
            <a:endParaRPr lang="en-US" sz="2400" i="1">
              <a:ea typeface="Times New Roman" panose="02020603050405020304" pitchFamily="18" charset="0"/>
            </a:endParaRPr>
          </a:p>
        </p:txBody>
      </p:sp>
      <p:pic>
        <p:nvPicPr>
          <p:cNvPr id="11" name="Picture 10" descr="Enrollment information with Training facility, Enrollment name, Begin date, End date selection boxes and Hours and Time section with Trainee's hours per week, Standard work hours per week and Prior training time selection boxes.">
            <a:extLst>
              <a:ext uri="{FF2B5EF4-FFF2-40B4-BE49-F238E27FC236}">
                <a16:creationId xmlns:a16="http://schemas.microsoft.com/office/drawing/2014/main" id="{2BB717C7-771E-09F5-29A0-65208FD46104}"/>
              </a:ext>
            </a:extLst>
          </p:cNvPr>
          <p:cNvPicPr>
            <a:picLocks noChangeAspect="1"/>
          </p:cNvPicPr>
          <p:nvPr/>
        </p:nvPicPr>
        <p:blipFill>
          <a:blip r:embed="rId3"/>
          <a:stretch>
            <a:fillRect/>
          </a:stretch>
        </p:blipFill>
        <p:spPr>
          <a:xfrm>
            <a:off x="7352906" y="1371600"/>
            <a:ext cx="3869690" cy="4709160"/>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AF758E15-109C-0418-1B9F-5C616DE07621}"/>
              </a:ext>
              <a:ext uri="{C183D7F6-B498-43B3-948B-1728B52AA6E4}">
                <adec:decorative xmlns:adec="http://schemas.microsoft.com/office/drawing/2017/decorative" val="1"/>
              </a:ext>
            </a:extLst>
          </p:cNvPr>
          <p:cNvSpPr/>
          <p:nvPr/>
        </p:nvSpPr>
        <p:spPr>
          <a:xfrm>
            <a:off x="7420806" y="5100817"/>
            <a:ext cx="2640965" cy="949325"/>
          </a:xfrm>
          <a:prstGeom prst="rect">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364DFD5A-C549-3C59-4702-16FBF3204F26}"/>
              </a:ext>
              <a:ext uri="{C183D7F6-B498-43B3-948B-1728B52AA6E4}">
                <adec:decorative xmlns:adec="http://schemas.microsoft.com/office/drawing/2017/decorative" val="1"/>
              </a:ext>
            </a:extLst>
          </p:cNvPr>
          <p:cNvSpPr/>
          <p:nvPr/>
        </p:nvSpPr>
        <p:spPr>
          <a:xfrm>
            <a:off x="-33337" y="-3836"/>
            <a:ext cx="161674" cy="6858000"/>
          </a:xfrm>
          <a:prstGeom prst="rect">
            <a:avLst/>
          </a:prstGeom>
          <a:solidFill>
            <a:srgbClr val="64C6B7"/>
          </a:solidFill>
          <a:ln w="28575">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F8708A53-1EB2-DCA3-8E9B-A77F32C7D7F3}"/>
              </a:ext>
              <a:ext uri="{C183D7F6-B498-43B3-948B-1728B52AA6E4}">
                <adec:decorative xmlns:adec="http://schemas.microsoft.com/office/drawing/2017/decorative" val="1"/>
              </a:ext>
            </a:extLst>
          </p:cNvPr>
          <p:cNvSpPr/>
          <p:nvPr/>
        </p:nvSpPr>
        <p:spPr>
          <a:xfrm>
            <a:off x="7498577" y="3425164"/>
            <a:ext cx="699217" cy="100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700">
                <a:solidFill>
                  <a:schemeClr val="tx1"/>
                </a:solidFill>
                <a:latin typeface="Arial" panose="020B0604020202020204" pitchFamily="34" charset="0"/>
                <a:cs typeface="Arial" panose="020B0604020202020204" pitchFamily="34" charset="0"/>
              </a:rPr>
              <a:t>01/03/2027</a:t>
            </a:r>
          </a:p>
        </p:txBody>
      </p:sp>
    </p:spTree>
    <p:extLst>
      <p:ext uri="{BB962C8B-B14F-4D97-AF65-F5344CB8AC3E}">
        <p14:creationId xmlns:p14="http://schemas.microsoft.com/office/powerpoint/2010/main" val="417287578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C55DD5-6E9C-D187-A83F-906B6C5D78AD}"/>
              </a:ext>
            </a:extLst>
          </p:cNvPr>
          <p:cNvSpPr txBox="1">
            <a:spLocks noGrp="1"/>
          </p:cNvSpPr>
          <p:nvPr>
            <p:ph type="title" idx="4294967295"/>
          </p:nvPr>
        </p:nvSpPr>
        <p:spPr>
          <a:xfrm>
            <a:off x="0" y="-614016"/>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E6E6E6"/>
                </a:solidFill>
                <a:effectLst/>
                <a:uLnTx/>
                <a:uFillTx/>
                <a:latin typeface="Calibri"/>
                <a:ea typeface="+mj-ea"/>
                <a:cs typeface="Calibri"/>
                <a:hlinkClick r:id="rId2" action="ppaction://hlinksldjump">
                  <a:extLst>
                    <a:ext uri="{A12FA001-AC4F-418D-AE19-62706E023703}">
                      <ahyp:hlinkClr xmlns:ahyp="http://schemas.microsoft.com/office/drawing/2018/hyperlinkcolor" val="tx"/>
                    </a:ext>
                  </a:extLst>
                </a:hlinkClick>
              </a:rPr>
              <a:t>OJT/APP Amend an Enrollment</a:t>
            </a:r>
            <a:r>
              <a:rPr kumimoji="0" lang="en-US" sz="3600" b="1" i="0" u="none" strike="noStrike" kern="1200" cap="none" spc="75" normalizeH="0" baseline="0" noProof="0">
                <a:ln>
                  <a:noFill/>
                </a:ln>
                <a:solidFill>
                  <a:srgbClr val="E6E6E6"/>
                </a:solidFill>
                <a:effectLst/>
                <a:uLnTx/>
                <a:uFillTx/>
                <a:latin typeface="Calibri"/>
                <a:ea typeface="+mj-ea"/>
                <a:cs typeface="Calibri"/>
              </a:rPr>
              <a:t> Notes</a:t>
            </a:r>
            <a:endParaRPr kumimoji="0" lang="en-US" sz="3600" b="1" i="0" u="none" strike="noStrike" kern="1200" cap="none" spc="75" normalizeH="0" baseline="0" noProof="0">
              <a:ln>
                <a:noFill/>
              </a:ln>
              <a:solidFill>
                <a:srgbClr val="E6E6E6"/>
              </a:solidFill>
              <a:effectLst/>
              <a:uLnTx/>
              <a:uFillTx/>
              <a:latin typeface="Calibri" panose="020F0502020204030204" pitchFamily="34" charset="0"/>
              <a:ea typeface="+mj-ea"/>
              <a:cs typeface="Calibri" panose="020F0502020204030204" pitchFamily="34" charset="0"/>
            </a:endParaRPr>
          </a:p>
        </p:txBody>
      </p:sp>
      <p:sp>
        <p:nvSpPr>
          <p:cNvPr id="2" name="Title 1">
            <a:extLst>
              <a:ext uri="{FF2B5EF4-FFF2-40B4-BE49-F238E27FC236}">
                <a16:creationId xmlns:a16="http://schemas.microsoft.com/office/drawing/2014/main" id="{93D9BE22-3430-26E6-437D-4F62E67405E1}"/>
              </a:ext>
              <a:ext uri="{C183D7F6-B498-43B3-948B-1728B52AA6E4}">
                <adec:decorative xmlns:adec="http://schemas.microsoft.com/office/drawing/2017/decorative" val="1"/>
              </a:ext>
            </a:extLst>
          </p:cNvPr>
          <p:cNvSpPr>
            <a:spLocks/>
          </p:cNvSpPr>
          <p:nvPr/>
        </p:nvSpPr>
        <p:spPr>
          <a:xfrm>
            <a:off x="381000" y="38100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a:ea typeface="+mj-ea"/>
                <a:cs typeface="Calibri"/>
                <a:hlinkClick r:id="rId2" action="ppaction://hlinksldjump"/>
              </a:rPr>
              <a:t>Amend an Enrollment – Notes</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76016"/>
            <a:ext cx="6119191" cy="4976054"/>
          </a:xfrm>
        </p:spPr>
        <p:txBody>
          <a:bodyPr/>
          <a:lstStyle/>
          <a:p>
            <a:pPr marL="342900" marR="0" indent="-342900">
              <a:lnSpc>
                <a:spcPct val="115000"/>
              </a:lnSpc>
              <a:spcBef>
                <a:spcPts val="1200"/>
              </a:spcBef>
              <a:spcAft>
                <a:spcPts val="1200"/>
              </a:spcAft>
              <a:buFont typeface="+mj-lt"/>
              <a:buAutoNum type="arabicPeriod" startAt="4"/>
            </a:pPr>
            <a:r>
              <a:rPr lang="en-US" sz="2800">
                <a:ea typeface="Times New Roman" panose="02020603050405020304" pitchFamily="18" charset="0"/>
              </a:rPr>
              <a:t>Once you finish inputting all the required values for the enrollment, submit the amendment or save the amendment as a draft by selecting the “</a:t>
            </a:r>
            <a:r>
              <a:rPr lang="en-US" sz="2800" b="1">
                <a:ea typeface="Times New Roman" panose="02020603050405020304" pitchFamily="18" charset="0"/>
              </a:rPr>
              <a:t>Submit amendment</a:t>
            </a:r>
            <a:r>
              <a:rPr lang="en-US" sz="2800">
                <a:ea typeface="Times New Roman" panose="02020603050405020304" pitchFamily="18" charset="0"/>
              </a:rPr>
              <a:t>” or “</a:t>
            </a:r>
            <a:r>
              <a:rPr lang="en-US" sz="2800" b="1">
                <a:ea typeface="Times New Roman" panose="02020603050405020304" pitchFamily="18" charset="0"/>
              </a:rPr>
              <a:t>Save as draft</a:t>
            </a:r>
            <a:r>
              <a:rPr lang="en-US" sz="2800">
                <a:ea typeface="Times New Roman" panose="02020603050405020304" pitchFamily="18" charset="0"/>
              </a:rPr>
              <a:t>” button. </a:t>
            </a:r>
          </a:p>
          <a:p>
            <a:pPr marR="0">
              <a:lnSpc>
                <a:spcPct val="115000"/>
              </a:lnSpc>
              <a:spcBef>
                <a:spcPts val="1200"/>
              </a:spcBef>
              <a:spcAft>
                <a:spcPts val="1200"/>
              </a:spcAft>
            </a:pPr>
            <a:r>
              <a:rPr lang="en-US" i="1">
                <a:ea typeface="Times New Roman" panose="02020603050405020304" pitchFamily="18" charset="0"/>
              </a:rPr>
              <a:t>Note: Notes are viewable to anyone with EM access who need to view information about a student’s enrollment. They are not sent to VA for processing purposes.</a:t>
            </a:r>
          </a:p>
          <a:p>
            <a:pPr marR="0">
              <a:lnSpc>
                <a:spcPct val="115000"/>
              </a:lnSpc>
              <a:spcBef>
                <a:spcPts val="1200"/>
              </a:spcBef>
              <a:spcAft>
                <a:spcPts val="1200"/>
              </a:spcAft>
            </a:pPr>
            <a:endParaRPr lang="en-US" sz="1800">
              <a:effectLst/>
              <a:ea typeface="Times New Roman" panose="02020603050405020304" pitchFamily="18" charset="0"/>
            </a:endParaRPr>
          </a:p>
          <a:p>
            <a:pPr marR="0">
              <a:lnSpc>
                <a:spcPct val="115000"/>
              </a:lnSpc>
              <a:spcBef>
                <a:spcPts val="1200"/>
              </a:spcBef>
              <a:spcAft>
                <a:spcPts val="1200"/>
              </a:spcAft>
            </a:pPr>
            <a:endParaRPr lang="en-US" sz="1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1800">
              <a:effectLst/>
              <a:ea typeface="MS Mincho" panose="02020609040205080304" pitchFamily="49" charset="-128"/>
            </a:endParaRPr>
          </a:p>
        </p:txBody>
      </p:sp>
      <p:pic>
        <p:nvPicPr>
          <p:cNvPr id="3" name="Picture 2" descr="Notes (Optional) section with Submit amendment, Save as draft or Discard edits buttons.">
            <a:extLst>
              <a:ext uri="{FF2B5EF4-FFF2-40B4-BE49-F238E27FC236}">
                <a16:creationId xmlns:a16="http://schemas.microsoft.com/office/drawing/2014/main" id="{E2B794D2-A0A2-70D5-9E01-FF4A71CF3746}"/>
              </a:ext>
            </a:extLst>
          </p:cNvPr>
          <p:cNvPicPr>
            <a:picLocks noChangeAspect="1"/>
          </p:cNvPicPr>
          <p:nvPr/>
        </p:nvPicPr>
        <p:blipFill>
          <a:blip r:embed="rId3"/>
          <a:stretch>
            <a:fillRect/>
          </a:stretch>
        </p:blipFill>
        <p:spPr>
          <a:xfrm>
            <a:off x="6755877" y="1638634"/>
            <a:ext cx="4533276" cy="4012644"/>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3D8422E7-3D04-ED82-22DF-81A02D4E4FED}"/>
              </a:ext>
              <a:ext uri="{C183D7F6-B498-43B3-948B-1728B52AA6E4}">
                <adec:decorative xmlns:adec="http://schemas.microsoft.com/office/drawing/2017/decorative" val="1"/>
              </a:ext>
            </a:extLst>
          </p:cNvPr>
          <p:cNvSpPr/>
          <p:nvPr/>
        </p:nvSpPr>
        <p:spPr>
          <a:xfrm>
            <a:off x="6974101" y="5240354"/>
            <a:ext cx="2082557" cy="335646"/>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3787CF7B-C9F7-1ADF-8365-7C5DF160FAB7}"/>
              </a:ext>
              <a:ext uri="{C183D7F6-B498-43B3-948B-1728B52AA6E4}">
                <adec:decorative xmlns:adec="http://schemas.microsoft.com/office/drawing/2017/decorative" val="1"/>
              </a:ext>
            </a:extLst>
          </p:cNvPr>
          <p:cNvSpPr/>
          <p:nvPr/>
        </p:nvSpPr>
        <p:spPr>
          <a:xfrm>
            <a:off x="-33337" y="-3836"/>
            <a:ext cx="161674" cy="6858000"/>
          </a:xfrm>
          <a:prstGeom prst="rect">
            <a:avLst/>
          </a:prstGeom>
          <a:solidFill>
            <a:srgbClr val="64C6B7"/>
          </a:solidFill>
          <a:ln w="28575">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60839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EDF224F-7F8A-4291-E215-8BACF4C34DAB}"/>
              </a:ext>
            </a:extLst>
          </p:cNvPr>
          <p:cNvSpPr txBox="1">
            <a:spLocks/>
          </p:cNvSpPr>
          <p:nvPr/>
        </p:nvSpPr>
        <p:spPr>
          <a:xfrm>
            <a:off x="0" y="-78216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lang="en-US" spc="75">
                <a:solidFill>
                  <a:srgbClr val="E6E6E6"/>
                </a:solidFill>
                <a:latin typeface="Calibri"/>
                <a:cs typeface="Calibri"/>
                <a:hlinkClick r:id="rId2" action="ppaction://hlinksldjump">
                  <a:extLst>
                    <a:ext uri="{A12FA001-AC4F-418D-AE19-62706E023703}">
                      <ahyp:hlinkClr xmlns:ahyp="http://schemas.microsoft.com/office/drawing/2018/hyperlinkcolor" val="tx"/>
                    </a:ext>
                  </a:extLst>
                </a:hlinkClick>
              </a:rPr>
              <a:t>OJT/APP Amend an Enrollment</a:t>
            </a:r>
            <a:r>
              <a:rPr lang="en-US" spc="75">
                <a:solidFill>
                  <a:srgbClr val="E6E6E6"/>
                </a:solidFill>
                <a:latin typeface="Calibri"/>
                <a:cs typeface="Calibri"/>
              </a:rPr>
              <a:t> Cont’d</a:t>
            </a:r>
            <a:endParaRPr lang="en-US" spc="75">
              <a:solidFill>
                <a:srgbClr val="E6E6E6"/>
              </a:solidFill>
            </a:endParaRPr>
          </a:p>
        </p:txBody>
      </p:sp>
      <p:sp>
        <p:nvSpPr>
          <p:cNvPr id="2" name="Title 1">
            <a:extLst>
              <a:ext uri="{FF2B5EF4-FFF2-40B4-BE49-F238E27FC236}">
                <a16:creationId xmlns:a16="http://schemas.microsoft.com/office/drawing/2014/main" id="{93D9BE22-3430-26E6-437D-4F62E67405E1}"/>
              </a:ext>
              <a:ext uri="{C183D7F6-B498-43B3-948B-1728B52AA6E4}">
                <adec:decorative xmlns:adec="http://schemas.microsoft.com/office/drawing/2017/decorative" val="1"/>
              </a:ext>
            </a:extLst>
          </p:cNvPr>
          <p:cNvSpPr>
            <a:spLocks noGrp="1"/>
          </p:cNvSpPr>
          <p:nvPr>
            <p:ph type="title" idx="4294967295"/>
          </p:nvPr>
        </p:nvSpPr>
        <p:spPr>
          <a:xfrm>
            <a:off x="381000" y="381000"/>
            <a:ext cx="10698332" cy="990600"/>
          </a:xfrm>
        </p:spPr>
        <p:txBody>
          <a:bodyPr/>
          <a:lstStyle/>
          <a:p>
            <a:pPr>
              <a:lnSpc>
                <a:spcPct val="115000"/>
              </a:lnSpc>
              <a:spcBef>
                <a:spcPts val="1500"/>
              </a:spcBef>
            </a:pPr>
            <a:r>
              <a:rPr lang="en-US" spc="75">
                <a:solidFill>
                  <a:srgbClr val="00427A"/>
                </a:solidFill>
                <a:latin typeface="Calibri"/>
                <a:cs typeface="Calibri"/>
                <a:hlinkClick r:id="rId2" action="ppaction://hlinksldjump"/>
              </a:rPr>
              <a:t>Amend an Enrollment Cont’d 2</a:t>
            </a:r>
            <a:endParaRPr lang="en-US" b="1" spc="75">
              <a:solidFill>
                <a:srgbClr val="00427A"/>
              </a:solidFill>
              <a:effectLst/>
              <a:hlinkClick r:id="rId2"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35847"/>
            <a:ext cx="10204174" cy="4976054"/>
          </a:xfrm>
        </p:spPr>
        <p:txBody>
          <a:bodyPr/>
          <a:lstStyle/>
          <a:p>
            <a:pPr marR="0" lvl="0">
              <a:lnSpc>
                <a:spcPct val="115000"/>
              </a:lnSpc>
              <a:spcBef>
                <a:spcPts val="1200"/>
              </a:spcBef>
              <a:spcAft>
                <a:spcPts val="1200"/>
              </a:spcAft>
            </a:pPr>
            <a:r>
              <a:rPr lang="en-US" sz="2800">
                <a:effectLst/>
                <a:ea typeface="MS Mincho" panose="02020609040205080304" pitchFamily="49" charset="-128"/>
              </a:rPr>
              <a:t>Once you submit the amendment, you can see the status of the amendment on the “</a:t>
            </a:r>
            <a:r>
              <a:rPr lang="en-US" sz="2800" b="1">
                <a:effectLst/>
                <a:ea typeface="MS Mincho" panose="02020609040205080304" pitchFamily="49" charset="-128"/>
              </a:rPr>
              <a:t>Enrollments</a:t>
            </a:r>
            <a:r>
              <a:rPr lang="en-US" sz="2800">
                <a:effectLst/>
                <a:ea typeface="MS Mincho" panose="02020609040205080304" pitchFamily="49" charset="-128"/>
              </a:rPr>
              <a:t>” tab of the trainee’s </a:t>
            </a:r>
            <a:r>
              <a:rPr lang="en-US" sz="2800">
                <a:ea typeface="MS Mincho" panose="02020609040205080304" pitchFamily="49" charset="-128"/>
              </a:rPr>
              <a:t>p</a:t>
            </a:r>
            <a:r>
              <a:rPr lang="en-US" sz="2800">
                <a:effectLst/>
                <a:ea typeface="MS Mincho" panose="02020609040205080304" pitchFamily="49" charset="-128"/>
              </a:rPr>
              <a:t>rofile. </a:t>
            </a:r>
          </a:p>
          <a:p>
            <a:pPr marL="0" marR="0">
              <a:lnSpc>
                <a:spcPct val="115000"/>
              </a:lnSpc>
              <a:spcBef>
                <a:spcPts val="1200"/>
              </a:spcBef>
              <a:spcAft>
                <a:spcPts val="1200"/>
              </a:spcAft>
            </a:pPr>
            <a:endParaRPr lang="en-US" sz="3200">
              <a:ea typeface="MS Mincho" panose="02020609040205080304" pitchFamily="49" charset="-128"/>
            </a:endParaRPr>
          </a:p>
          <a:p>
            <a:pPr marR="0">
              <a:lnSpc>
                <a:spcPct val="115000"/>
              </a:lnSpc>
              <a:spcBef>
                <a:spcPts val="1200"/>
              </a:spcBef>
              <a:spcAft>
                <a:spcPts val="1200"/>
              </a:spcAft>
            </a:pPr>
            <a:endParaRPr lang="en-US" sz="3200">
              <a:effectLst/>
              <a:ea typeface="Times New Roman" panose="02020603050405020304" pitchFamily="18" charset="0"/>
            </a:endParaRPr>
          </a:p>
          <a:p>
            <a:pPr marR="0">
              <a:lnSpc>
                <a:spcPct val="115000"/>
              </a:lnSpc>
              <a:spcBef>
                <a:spcPts val="1200"/>
              </a:spcBef>
              <a:spcAft>
                <a:spcPts val="1200"/>
              </a:spcAft>
            </a:pPr>
            <a:endParaRPr lang="en-US" sz="32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32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32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3200">
              <a:effectLst/>
              <a:ea typeface="MS Mincho" panose="02020609040205080304" pitchFamily="49" charset="-128"/>
            </a:endParaRPr>
          </a:p>
        </p:txBody>
      </p:sp>
      <p:sp>
        <p:nvSpPr>
          <p:cNvPr id="10" name="Rectangle: Rounded Corners 9" descr="Return to table of contents button.">
            <a:hlinkClick r:id="rId3"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3"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DC1093BF-B1DD-4378-2A74-EE8618374F2E}"/>
              </a:ext>
              <a:ext uri="{C183D7F6-B498-43B3-948B-1728B52AA6E4}">
                <adec:decorative xmlns:adec="http://schemas.microsoft.com/office/drawing/2017/decorative" val="1"/>
              </a:ext>
            </a:extLst>
          </p:cNvPr>
          <p:cNvSpPr/>
          <p:nvPr/>
        </p:nvSpPr>
        <p:spPr>
          <a:xfrm>
            <a:off x="-33337" y="-3836"/>
            <a:ext cx="161674" cy="6858000"/>
          </a:xfrm>
          <a:prstGeom prst="rect">
            <a:avLst/>
          </a:prstGeom>
          <a:solidFill>
            <a:srgbClr val="64C6B7"/>
          </a:solidFill>
          <a:ln w="28575">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273828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581FD55-7752-CDD6-1442-4A4A30FA5993}"/>
              </a:ext>
            </a:extLst>
          </p:cNvPr>
          <p:cNvSpPr txBox="1">
            <a:spLocks noGrp="1"/>
          </p:cNvSpPr>
          <p:nvPr>
            <p:ph type="title" idx="4294967295"/>
          </p:nvPr>
        </p:nvSpPr>
        <p:spPr>
          <a:xfrm>
            <a:off x="2602028" y="2725611"/>
            <a:ext cx="8656320" cy="16538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all" spc="75" normalizeH="0" baseline="0" noProof="0">
                <a:ln>
                  <a:noFill/>
                </a:ln>
                <a:solidFill>
                  <a:schemeClr val="tx1"/>
                </a:solidFill>
                <a:effectLst/>
                <a:uLnTx/>
                <a:uFillTx/>
                <a:latin typeface="Myriad Pro" panose="020B0703030403020204" pitchFamily="34" charset="0"/>
                <a:ea typeface="+mj-ea"/>
                <a:cs typeface="Calibri" panose="020F0502020204030204" pitchFamily="34" charset="0"/>
              </a:rPr>
              <a:t>Add a Monthly Certification</a:t>
            </a:r>
            <a:endParaRPr kumimoji="0" lang="en-US" sz="9600" b="1" i="0" u="none" strike="noStrike" kern="1200" cap="none" spc="0" normalizeH="0" baseline="0" noProof="0">
              <a:ln>
                <a:noFill/>
              </a:ln>
              <a:solidFill>
                <a:schemeClr val="tx1"/>
              </a:solidFill>
              <a:effectLst/>
              <a:uLnTx/>
              <a:uFillTx/>
              <a:latin typeface="Myriad Pro" panose="020B0703030403020204" pitchFamily="34" charset="0"/>
              <a:ea typeface="+mj-ea"/>
              <a:cs typeface="Calibri" panose="020F0502020204030204" pitchFamily="34" charset="0"/>
            </a:endParaRPr>
          </a:p>
        </p:txBody>
      </p:sp>
    </p:spTree>
    <p:extLst>
      <p:ext uri="{BB962C8B-B14F-4D97-AF65-F5344CB8AC3E}">
        <p14:creationId xmlns:p14="http://schemas.microsoft.com/office/powerpoint/2010/main" val="411242870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381000"/>
            <a:ext cx="10698332" cy="990600"/>
          </a:xfrm>
        </p:spPr>
        <p:txBody>
          <a:bodyPr/>
          <a:lstStyle/>
          <a:p>
            <a:pPr marL="0" marR="0" indent="0">
              <a:lnSpc>
                <a:spcPct val="115000"/>
              </a:lnSpc>
              <a:spcBef>
                <a:spcPts val="1500"/>
              </a:spcBef>
              <a:spcAft>
                <a:spcPts val="0"/>
              </a:spcAft>
            </a:pPr>
            <a:r>
              <a:rPr lang="en-US" spc="75">
                <a:solidFill>
                  <a:srgbClr val="00427A"/>
                </a:solidFill>
                <a:hlinkClick r:id="rId2" action="ppaction://hlinksldjump"/>
              </a:rPr>
              <a:t>Add a Monthly Certification Cont’d </a:t>
            </a:r>
            <a:endParaRPr lang="en-US" b="1" spc="75">
              <a:solidFill>
                <a:srgbClr val="00427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71600"/>
            <a:ext cx="5632174" cy="4976054"/>
          </a:xfrm>
        </p:spPr>
        <p:txBody>
          <a:bodyPr/>
          <a:lstStyle/>
          <a:p>
            <a:pPr marL="514350" marR="0" lvl="0" indent="-514350">
              <a:lnSpc>
                <a:spcPct val="107000"/>
              </a:lnSpc>
              <a:spcBef>
                <a:spcPts val="500"/>
              </a:spcBef>
              <a:spcAft>
                <a:spcPts val="1000"/>
              </a:spcAft>
              <a:buFont typeface="+mj-lt"/>
              <a:buAutoNum type="arabicPeriod"/>
            </a:pPr>
            <a:r>
              <a:rPr lang="en-US" sz="2800">
                <a:effectLst/>
                <a:ea typeface="MS Mincho" panose="02020609040205080304" pitchFamily="49" charset="-128"/>
              </a:rPr>
              <a:t>Navigate to the “</a:t>
            </a:r>
            <a:r>
              <a:rPr lang="en-US" sz="2800" b="1">
                <a:effectLst/>
                <a:ea typeface="MS Mincho" panose="02020609040205080304" pitchFamily="49" charset="-128"/>
              </a:rPr>
              <a:t>Enrollments</a:t>
            </a:r>
            <a:r>
              <a:rPr lang="en-US" sz="2800">
                <a:effectLst/>
                <a:ea typeface="MS Mincho" panose="02020609040205080304" pitchFamily="49" charset="-128"/>
              </a:rPr>
              <a:t>” tab on the trainee’s profile. </a:t>
            </a:r>
            <a:r>
              <a:rPr lang="en-US" sz="2800">
                <a:effectLst/>
                <a:latin typeface="Calibri"/>
                <a:ea typeface="MS Mincho"/>
                <a:cs typeface="Calibri"/>
              </a:rPr>
              <a:t>Select the </a:t>
            </a:r>
            <a:r>
              <a:rPr lang="en-US" sz="2800">
                <a:latin typeface="Calibri"/>
                <a:ea typeface="MS Mincho"/>
                <a:cs typeface="Calibri"/>
              </a:rPr>
              <a:t>"</a:t>
            </a:r>
            <a:r>
              <a:rPr lang="en-US" sz="2800" b="1">
                <a:effectLst/>
                <a:latin typeface="Calibri"/>
                <a:ea typeface="MS Mincho"/>
                <a:cs typeface="Calibri"/>
              </a:rPr>
              <a:t>Add Monthly Cert</a:t>
            </a:r>
            <a:r>
              <a:rPr lang="en-US" sz="2800">
                <a:latin typeface="Calibri"/>
                <a:ea typeface="MS Mincho"/>
                <a:cs typeface="Calibri"/>
              </a:rPr>
              <a:t>"</a:t>
            </a:r>
            <a:r>
              <a:rPr lang="en-US" sz="2800">
                <a:effectLst/>
                <a:latin typeface="Calibri"/>
                <a:ea typeface="MS Mincho"/>
                <a:cs typeface="Calibri"/>
              </a:rPr>
              <a:t> button</a:t>
            </a:r>
            <a:r>
              <a:rPr lang="en-US" sz="2800">
                <a:latin typeface="Calibri"/>
                <a:ea typeface="MS Mincho"/>
                <a:cs typeface="Calibri"/>
              </a:rPr>
              <a:t> </a:t>
            </a:r>
            <a:r>
              <a:rPr lang="en-US" sz="2800">
                <a:effectLst/>
                <a:latin typeface="Calibri"/>
                <a:ea typeface="MS Mincho"/>
                <a:cs typeface="Calibri"/>
              </a:rPr>
              <a:t>to add a certification to the enrollment. </a:t>
            </a:r>
            <a:endParaRPr lang="en-US" sz="2800">
              <a:effectLst/>
              <a:ea typeface="MS Mincho" panose="02020609040205080304" pitchFamily="49" charset="-128"/>
            </a:endParaRPr>
          </a:p>
        </p:txBody>
      </p:sp>
      <p:pic>
        <p:nvPicPr>
          <p:cNvPr id="3" name="Picture 2" descr="Daniel Johnson Enrollments tab where you can select Add enrollment, Amend, and Add monthly cert.">
            <a:extLst>
              <a:ext uri="{FF2B5EF4-FFF2-40B4-BE49-F238E27FC236}">
                <a16:creationId xmlns:a16="http://schemas.microsoft.com/office/drawing/2014/main" id="{39B47046-1C9E-FA03-D119-0E4B353A4D6B}"/>
              </a:ext>
            </a:extLst>
          </p:cNvPr>
          <p:cNvPicPr>
            <a:picLocks noChangeAspect="1"/>
          </p:cNvPicPr>
          <p:nvPr/>
        </p:nvPicPr>
        <p:blipFill>
          <a:blip r:embed="rId3"/>
          <a:stretch>
            <a:fillRect/>
          </a:stretch>
        </p:blipFill>
        <p:spPr>
          <a:xfrm>
            <a:off x="6096000" y="1857402"/>
            <a:ext cx="5415280" cy="3461385"/>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B418FC8D-6CB2-839C-7B1B-6708272D600A}"/>
              </a:ext>
              <a:ext uri="{C183D7F6-B498-43B3-948B-1728B52AA6E4}">
                <adec:decorative xmlns:adec="http://schemas.microsoft.com/office/drawing/2017/decorative" val="1"/>
              </a:ext>
            </a:extLst>
          </p:cNvPr>
          <p:cNvSpPr/>
          <p:nvPr/>
        </p:nvSpPr>
        <p:spPr>
          <a:xfrm>
            <a:off x="10094976" y="3986784"/>
            <a:ext cx="1208972" cy="337461"/>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644A57D5-8F10-22D3-6752-2F6C5B061C9B}"/>
              </a:ext>
              <a:ext uri="{C183D7F6-B498-43B3-948B-1728B52AA6E4}">
                <adec:decorative xmlns:adec="http://schemas.microsoft.com/office/drawing/2017/decorative" val="1"/>
              </a:ext>
            </a:extLst>
          </p:cNvPr>
          <p:cNvSpPr/>
          <p:nvPr/>
        </p:nvSpPr>
        <p:spPr>
          <a:xfrm>
            <a:off x="-33337" y="-3836"/>
            <a:ext cx="161674" cy="6858000"/>
          </a:xfrm>
          <a:prstGeom prst="rect">
            <a:avLst/>
          </a:prstGeom>
          <a:solidFill>
            <a:srgbClr val="64C6B7"/>
          </a:solidFill>
          <a:ln w="28575">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2D436DED-FD2D-2445-A81E-C84560057A71}"/>
              </a:ext>
            </a:extLst>
          </p:cNvPr>
          <p:cNvSpPr/>
          <p:nvPr/>
        </p:nvSpPr>
        <p:spPr>
          <a:xfrm>
            <a:off x="7908163" y="4070314"/>
            <a:ext cx="374650" cy="154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900" b="1">
                <a:solidFill>
                  <a:schemeClr val="tx1">
                    <a:lumMod val="85000"/>
                    <a:lumOff val="15000"/>
                  </a:schemeClr>
                </a:solidFill>
                <a:latin typeface="Arial" panose="020B0604020202020204" pitchFamily="34" charset="0"/>
                <a:cs typeface="Arial" panose="020B0604020202020204" pitchFamily="34" charset="0"/>
              </a:rPr>
              <a:t>2027</a:t>
            </a:r>
          </a:p>
        </p:txBody>
      </p:sp>
    </p:spTree>
    <p:extLst>
      <p:ext uri="{BB962C8B-B14F-4D97-AF65-F5344CB8AC3E}">
        <p14:creationId xmlns:p14="http://schemas.microsoft.com/office/powerpoint/2010/main" val="392615988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381000"/>
            <a:ext cx="10601131" cy="990600"/>
          </a:xfrm>
        </p:spPr>
        <p:txBody>
          <a:bodyPr/>
          <a:lstStyle/>
          <a:p>
            <a:pPr>
              <a:spcBef>
                <a:spcPts val="1500"/>
              </a:spcBef>
            </a:pPr>
            <a:r>
              <a:rPr lang="en-US" spc="75">
                <a:solidFill>
                  <a:srgbClr val="00427A"/>
                </a:solidFill>
                <a:hlinkClick r:id="rId2" action="ppaction://hlinksldjump"/>
              </a:rPr>
              <a:t>Add a Monthly Certification – Certification information</a:t>
            </a:r>
            <a:endParaRPr lang="en-US" b="1" spc="75">
              <a:solidFill>
                <a:srgbClr val="00427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8" y="1341784"/>
            <a:ext cx="6817243" cy="4790950"/>
          </a:xfrm>
        </p:spPr>
        <p:txBody>
          <a:bodyPr/>
          <a:lstStyle/>
          <a:p>
            <a:pPr marL="457200" marR="0" lvl="0" indent="-457200">
              <a:lnSpc>
                <a:spcPct val="107000"/>
              </a:lnSpc>
              <a:spcBef>
                <a:spcPts val="500"/>
              </a:spcBef>
              <a:spcAft>
                <a:spcPts val="0"/>
              </a:spcAft>
              <a:buFont typeface="+mj-lt"/>
              <a:buAutoNum type="arabicPeriod" startAt="2"/>
            </a:pPr>
            <a:r>
              <a:rPr lang="en-US" sz="2800">
                <a:effectLst/>
                <a:ea typeface="MS Mincho" panose="02020609040205080304" pitchFamily="49" charset="-128"/>
              </a:rPr>
              <a:t>Complete the necessary certification information. The fields include “</a:t>
            </a:r>
            <a:r>
              <a:rPr lang="en-US" sz="2800" b="1">
                <a:effectLst/>
                <a:ea typeface="MS Mincho" panose="02020609040205080304" pitchFamily="49" charset="-128"/>
              </a:rPr>
              <a:t>Certification begin date</a:t>
            </a:r>
            <a:r>
              <a:rPr lang="en-US" sz="2800">
                <a:effectLst/>
                <a:ea typeface="MS Mincho" panose="02020609040205080304" pitchFamily="49" charset="-128"/>
              </a:rPr>
              <a:t>,” “</a:t>
            </a:r>
            <a:r>
              <a:rPr lang="en-US" sz="2800" b="1">
                <a:effectLst/>
                <a:ea typeface="MS Mincho" panose="02020609040205080304" pitchFamily="49" charset="-128"/>
              </a:rPr>
              <a:t>Certification end date</a:t>
            </a:r>
            <a:r>
              <a:rPr lang="en-US" sz="2800">
                <a:effectLst/>
                <a:ea typeface="MS Mincho" panose="02020609040205080304" pitchFamily="49" charset="-128"/>
              </a:rPr>
              <a:t>,” and “</a:t>
            </a:r>
            <a:r>
              <a:rPr lang="en-US" sz="2800" b="1">
                <a:effectLst/>
                <a:ea typeface="MS Mincho" panose="02020609040205080304" pitchFamily="49" charset="-128"/>
              </a:rPr>
              <a:t>Hours trained</a:t>
            </a:r>
            <a:r>
              <a:rPr lang="en-US" sz="2800">
                <a:effectLst/>
                <a:ea typeface="MS Mincho" panose="02020609040205080304" pitchFamily="49" charset="-128"/>
              </a:rPr>
              <a:t>".</a:t>
            </a:r>
            <a:endParaRPr lang="en-US" sz="1800">
              <a:effectLst/>
              <a:ea typeface="MS Mincho" panose="02020609040205080304" pitchFamily="49" charset="-128"/>
            </a:endParaRPr>
          </a:p>
          <a:p>
            <a:pPr marR="0" lvl="0">
              <a:lnSpc>
                <a:spcPct val="107000"/>
              </a:lnSpc>
              <a:spcBef>
                <a:spcPts val="500"/>
              </a:spcBef>
              <a:spcAft>
                <a:spcPts val="0"/>
              </a:spcAft>
            </a:pPr>
            <a:r>
              <a:rPr lang="en-US" sz="1800" i="1">
                <a:effectLst/>
                <a:ea typeface="MS Mincho" panose="02020609040205080304" pitchFamily="49" charset="-128"/>
              </a:rPr>
              <a:t>Note: </a:t>
            </a:r>
          </a:p>
          <a:p>
            <a:pPr marL="285750" lvl="0" indent="-285750">
              <a:lnSpc>
                <a:spcPct val="107000"/>
              </a:lnSpc>
              <a:spcBef>
                <a:spcPts val="500"/>
              </a:spcBef>
              <a:spcAft>
                <a:spcPts val="0"/>
              </a:spcAft>
              <a:buFont typeface="Arial" panose="020B0604020202020204" pitchFamily="34" charset="0"/>
              <a:buChar char="•"/>
            </a:pPr>
            <a:r>
              <a:rPr lang="en-US" sz="1800" i="1">
                <a:ea typeface="MS Mincho" panose="02020609040205080304" pitchFamily="49" charset="-128"/>
              </a:rPr>
              <a:t>“</a:t>
            </a:r>
            <a:r>
              <a:rPr lang="en-US" sz="1800" b="1" i="1">
                <a:ea typeface="MS Mincho" panose="02020609040205080304" pitchFamily="49" charset="-128"/>
              </a:rPr>
              <a:t>Certification b</a:t>
            </a:r>
            <a:r>
              <a:rPr lang="en-US" sz="1800" b="1" i="1">
                <a:effectLst/>
                <a:ea typeface="MS Mincho" panose="02020609040205080304" pitchFamily="49" charset="-128"/>
              </a:rPr>
              <a:t>egin date</a:t>
            </a:r>
            <a:r>
              <a:rPr lang="en-US" sz="1800" i="1">
                <a:effectLst/>
                <a:ea typeface="MS Mincho" panose="02020609040205080304" pitchFamily="49" charset="-128"/>
              </a:rPr>
              <a:t>” and “</a:t>
            </a:r>
            <a:r>
              <a:rPr lang="en-US" sz="1800" b="1" i="1">
                <a:effectLst/>
                <a:ea typeface="MS Mincho" panose="02020609040205080304" pitchFamily="49" charset="-128"/>
              </a:rPr>
              <a:t>Certification </a:t>
            </a:r>
            <a:r>
              <a:rPr lang="en-US" sz="1800" b="1" i="1">
                <a:ea typeface="MS Mincho" panose="02020609040205080304" pitchFamily="49" charset="-128"/>
              </a:rPr>
              <a:t>e</a:t>
            </a:r>
            <a:r>
              <a:rPr lang="en-US" sz="1800" b="1" i="1">
                <a:effectLst/>
                <a:ea typeface="MS Mincho" panose="02020609040205080304" pitchFamily="49" charset="-128"/>
              </a:rPr>
              <a:t>nd date</a:t>
            </a:r>
            <a:r>
              <a:rPr lang="en-US" sz="1800" i="1">
                <a:effectLst/>
                <a:ea typeface="MS Mincho" panose="02020609040205080304" pitchFamily="49" charset="-128"/>
              </a:rPr>
              <a:t>” must be within the same month. </a:t>
            </a:r>
          </a:p>
          <a:p>
            <a:pPr marL="285750" lvl="0" indent="-285750">
              <a:lnSpc>
                <a:spcPct val="107000"/>
              </a:lnSpc>
              <a:spcBef>
                <a:spcPts val="500"/>
              </a:spcBef>
              <a:spcAft>
                <a:spcPts val="0"/>
              </a:spcAft>
              <a:buFont typeface="Arial" panose="020B0604020202020204" pitchFamily="34" charset="0"/>
              <a:buChar char="•"/>
            </a:pPr>
            <a:r>
              <a:rPr lang="en-US" sz="1800" i="1">
                <a:effectLst/>
                <a:ea typeface="MS Mincho" panose="02020609040205080304" pitchFamily="49" charset="-128"/>
              </a:rPr>
              <a:t>SCOs </a:t>
            </a:r>
            <a:r>
              <a:rPr lang="en-US" sz="1800" i="1">
                <a:ea typeface="MS Mincho" panose="02020609040205080304" pitchFamily="49" charset="-128"/>
              </a:rPr>
              <a:t>must certify </a:t>
            </a:r>
            <a:r>
              <a:rPr lang="en-US" sz="1800" i="1">
                <a:effectLst/>
                <a:ea typeface="MS Mincho" panose="02020609040205080304" pitchFamily="49" charset="-128"/>
              </a:rPr>
              <a:t>all months in the training period, even if there are no hours worked during a month</a:t>
            </a:r>
            <a:r>
              <a:rPr lang="en-US" sz="1800" i="1">
                <a:ea typeface="MS Mincho" panose="02020609040205080304" pitchFamily="49" charset="-128"/>
              </a:rPr>
              <a:t>, and m</a:t>
            </a:r>
            <a:r>
              <a:rPr lang="en-US" sz="1800" i="1">
                <a:effectLst/>
                <a:ea typeface="MS Mincho" panose="02020609040205080304" pitchFamily="49" charset="-128"/>
              </a:rPr>
              <a:t>onths must be certified in order. </a:t>
            </a:r>
          </a:p>
          <a:p>
            <a:pPr marL="285750" marR="0" lvl="0" indent="-285750">
              <a:lnSpc>
                <a:spcPct val="107000"/>
              </a:lnSpc>
              <a:spcBef>
                <a:spcPts val="500"/>
              </a:spcBef>
              <a:spcAft>
                <a:spcPts val="0"/>
              </a:spcAft>
              <a:buFont typeface="Arial" panose="020B0604020202020204" pitchFamily="34" charset="0"/>
              <a:buChar char="•"/>
            </a:pPr>
            <a:r>
              <a:rPr lang="en-US" sz="1800" i="1">
                <a:effectLst/>
                <a:ea typeface="MS Mincho" panose="02020609040205080304" pitchFamily="49" charset="-128"/>
              </a:rPr>
              <a:t>The period certified must be the full month, except the first month when the start date is not the first day of the month. Each certification month must also be the full month unless the trainee was terminated, or the training period ended. </a:t>
            </a:r>
          </a:p>
        </p:txBody>
      </p:sp>
      <p:pic>
        <p:nvPicPr>
          <p:cNvPr id="5" name="Picture 4" descr="Certification information with Training facility, Begin, date, End date, Certification begin date, Certification end date, and Hours Trained. ">
            <a:extLst>
              <a:ext uri="{FF2B5EF4-FFF2-40B4-BE49-F238E27FC236}">
                <a16:creationId xmlns:a16="http://schemas.microsoft.com/office/drawing/2014/main" id="{027A2573-CC90-660B-8AEE-AAE5C93DB73D}"/>
              </a:ext>
            </a:extLst>
          </p:cNvPr>
          <p:cNvPicPr>
            <a:picLocks noChangeAspect="1"/>
          </p:cNvPicPr>
          <p:nvPr/>
        </p:nvPicPr>
        <p:blipFill rotWithShape="1">
          <a:blip r:embed="rId3"/>
          <a:srcRect r="22930"/>
          <a:stretch/>
        </p:blipFill>
        <p:spPr>
          <a:xfrm>
            <a:off x="7494713" y="1767389"/>
            <a:ext cx="4403119" cy="3174365"/>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2037CD7D-329F-71A3-7F19-192AA44DFD3E}"/>
              </a:ext>
              <a:ext uri="{C183D7F6-B498-43B3-948B-1728B52AA6E4}">
                <adec:decorative xmlns:adec="http://schemas.microsoft.com/office/drawing/2017/decorative" val="1"/>
              </a:ext>
            </a:extLst>
          </p:cNvPr>
          <p:cNvSpPr/>
          <p:nvPr/>
        </p:nvSpPr>
        <p:spPr>
          <a:xfrm>
            <a:off x="7614422" y="3581378"/>
            <a:ext cx="3400425" cy="121539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DE5FC8-6022-7027-A855-8411C2BC2DF7}"/>
              </a:ext>
              <a:ext uri="{C183D7F6-B498-43B3-948B-1728B52AA6E4}">
                <adec:decorative xmlns:adec="http://schemas.microsoft.com/office/drawing/2017/decorative" val="1"/>
              </a:ext>
            </a:extLst>
          </p:cNvPr>
          <p:cNvSpPr/>
          <p:nvPr/>
        </p:nvSpPr>
        <p:spPr>
          <a:xfrm>
            <a:off x="-33337" y="-3836"/>
            <a:ext cx="161674" cy="6858000"/>
          </a:xfrm>
          <a:prstGeom prst="rect">
            <a:avLst/>
          </a:prstGeom>
          <a:solidFill>
            <a:srgbClr val="64C6B7"/>
          </a:solidFill>
          <a:ln w="28575">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CFA604-E58B-7271-D5D3-7F5088E6B64C}"/>
              </a:ext>
            </a:extLst>
          </p:cNvPr>
          <p:cNvSpPr/>
          <p:nvPr/>
        </p:nvSpPr>
        <p:spPr>
          <a:xfrm>
            <a:off x="9556627" y="3203475"/>
            <a:ext cx="629455" cy="77548"/>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750">
                <a:solidFill>
                  <a:schemeClr val="tx1">
                    <a:lumMod val="65000"/>
                    <a:lumOff val="35000"/>
                  </a:schemeClr>
                </a:solidFill>
                <a:latin typeface="Arial" panose="020B0604020202020204" pitchFamily="34" charset="0"/>
                <a:cs typeface="Arial" panose="020B0604020202020204" pitchFamily="34" charset="0"/>
              </a:rPr>
              <a:t>01/03/2027</a:t>
            </a:r>
          </a:p>
        </p:txBody>
      </p:sp>
    </p:spTree>
    <p:extLst>
      <p:ext uri="{BB962C8B-B14F-4D97-AF65-F5344CB8AC3E}">
        <p14:creationId xmlns:p14="http://schemas.microsoft.com/office/powerpoint/2010/main" val="2582046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B247258-708F-9794-8532-D2FE850F694E}"/>
              </a:ext>
            </a:extLst>
          </p:cNvPr>
          <p:cNvSpPr txBox="1">
            <a:spLocks noGrp="1"/>
          </p:cNvSpPr>
          <p:nvPr>
            <p:ph type="title" idx="4294967295"/>
          </p:nvPr>
        </p:nvSpPr>
        <p:spPr>
          <a:xfrm>
            <a:off x="381000" y="381000"/>
            <a:ext cx="1028700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Create a Login.gov Account Cont’d 2</a:t>
            </a:r>
            <a:endParaRPr kumimoji="0" lang="en-US" sz="6000" b="1" i="0" u="none" strike="noStrike" kern="1200" cap="none" spc="0" normalizeH="0" baseline="0" noProof="0">
              <a:ln>
                <a:noFill/>
              </a:ln>
              <a:solidFill>
                <a:schemeClr val="accent2"/>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3" name="Content Placeholder 2">
            <a:extLst>
              <a:ext uri="{FF2B5EF4-FFF2-40B4-BE49-F238E27FC236}">
                <a16:creationId xmlns:a16="http://schemas.microsoft.com/office/drawing/2014/main" id="{2FE295F2-9E5A-74A5-9BD4-FF2BB3720B20}"/>
              </a:ext>
            </a:extLst>
          </p:cNvPr>
          <p:cNvSpPr>
            <a:spLocks noGrp="1"/>
          </p:cNvSpPr>
          <p:nvPr>
            <p:ph sz="quarter" idx="10"/>
          </p:nvPr>
        </p:nvSpPr>
        <p:spPr>
          <a:xfrm>
            <a:off x="381000" y="1371601"/>
            <a:ext cx="5714999" cy="4940300"/>
          </a:xfrm>
        </p:spPr>
        <p:txBody>
          <a:bodyPr/>
          <a:lstStyle/>
          <a:p>
            <a:pPr marL="514350" indent="-514350">
              <a:spcBef>
                <a:spcPts val="600"/>
              </a:spcBef>
              <a:spcAft>
                <a:spcPts val="0"/>
              </a:spcAft>
              <a:buFont typeface="+mj-lt"/>
              <a:buAutoNum type="arabicPeriod" startAt="4"/>
            </a:pPr>
            <a:r>
              <a:rPr lang="en-US" sz="2800">
                <a:effectLst/>
                <a:ea typeface="MS Mincho" panose="02020609040205080304" pitchFamily="49" charset="-128"/>
              </a:rPr>
              <a:t>Enter your work “</a:t>
            </a:r>
            <a:r>
              <a:rPr lang="en-US" sz="2800" b="1">
                <a:effectLst/>
                <a:ea typeface="MS Mincho" panose="02020609040205080304" pitchFamily="49" charset="-128"/>
              </a:rPr>
              <a:t>email address</a:t>
            </a:r>
            <a:r>
              <a:rPr lang="en-US" sz="2800">
                <a:effectLst/>
                <a:ea typeface="MS Mincho" panose="02020609040205080304" pitchFamily="49" charset="-128"/>
              </a:rPr>
              <a:t>”, “</a:t>
            </a:r>
            <a:r>
              <a:rPr lang="en-US" sz="2800" b="1">
                <a:effectLst/>
                <a:ea typeface="MS Mincho" panose="02020609040205080304" pitchFamily="49" charset="-128"/>
              </a:rPr>
              <a:t>select your email language preferences</a:t>
            </a:r>
            <a:r>
              <a:rPr lang="en-US" sz="2800">
                <a:effectLst/>
                <a:ea typeface="MS Mincho" panose="02020609040205080304" pitchFamily="49" charset="-128"/>
              </a:rPr>
              <a:t>”, and check the box to agree to the terms. </a:t>
            </a:r>
          </a:p>
          <a:p>
            <a:pPr marL="514350" indent="-514350">
              <a:spcBef>
                <a:spcPts val="600"/>
              </a:spcBef>
              <a:spcAft>
                <a:spcPts val="0"/>
              </a:spcAft>
              <a:buFont typeface="+mj-lt"/>
              <a:buAutoNum type="arabicPeriod" startAt="4"/>
            </a:pPr>
            <a:endParaRPr lang="en-US" sz="2800">
              <a:effectLst/>
              <a:ea typeface="MS Mincho" panose="02020609040205080304" pitchFamily="49" charset="-128"/>
            </a:endParaRPr>
          </a:p>
          <a:p>
            <a:pPr marL="514350" indent="-514350">
              <a:spcBef>
                <a:spcPts val="600"/>
              </a:spcBef>
              <a:spcAft>
                <a:spcPts val="0"/>
              </a:spcAft>
              <a:buFont typeface="+mj-lt"/>
              <a:buAutoNum type="arabicPeriod" startAt="4"/>
            </a:pPr>
            <a:r>
              <a:rPr lang="en-US" sz="2800">
                <a:effectLst/>
                <a:ea typeface="MS Mincho" panose="02020609040205080304" pitchFamily="49" charset="-128"/>
              </a:rPr>
              <a:t>Select the “</a:t>
            </a:r>
            <a:r>
              <a:rPr lang="en-US" sz="2800" b="1">
                <a:effectLst/>
                <a:ea typeface="MS Mincho" panose="02020609040205080304" pitchFamily="49" charset="-128"/>
              </a:rPr>
              <a:t>Submit</a:t>
            </a:r>
            <a:r>
              <a:rPr lang="en-US" sz="2800">
                <a:effectLst/>
                <a:ea typeface="MS Mincho" panose="02020609040205080304" pitchFamily="49" charset="-128"/>
              </a:rPr>
              <a:t>” button.</a:t>
            </a:r>
          </a:p>
          <a:p>
            <a:endParaRPr lang="en-US" sz="4000"/>
          </a:p>
        </p:txBody>
      </p:sp>
      <p:pic>
        <p:nvPicPr>
          <p:cNvPr id="5" name="Picture 4" descr="Screenshot of Create Your Account login.gov page. User enters in the email address, agree to the terms and select submit.">
            <a:extLst>
              <a:ext uri="{FF2B5EF4-FFF2-40B4-BE49-F238E27FC236}">
                <a16:creationId xmlns:a16="http://schemas.microsoft.com/office/drawing/2014/main" id="{DA3E7C26-9AFC-53E4-5E1D-095E85272D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69845" y="1426316"/>
            <a:ext cx="3286760" cy="4550410"/>
          </a:xfrm>
          <a:prstGeom prst="rect">
            <a:avLst/>
          </a:prstGeom>
          <a:noFill/>
          <a:ln>
            <a:solidFill>
              <a:schemeClr val="tx1"/>
            </a:solidFill>
          </a:ln>
        </p:spPr>
      </p:pic>
      <p:sp>
        <p:nvSpPr>
          <p:cNvPr id="6" name="Rectangle: Rounded Corners 5" descr="Return to table of contents button.">
            <a:hlinkClick r:id="rId4" action="ppaction://hlinksldjump"/>
            <a:extLst>
              <a:ext uri="{FF2B5EF4-FFF2-40B4-BE49-F238E27FC236}">
                <a16:creationId xmlns:a16="http://schemas.microsoft.com/office/drawing/2014/main" id="{0DCD6369-0A42-E90D-D12F-561245F8982C}"/>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
        <p:nvSpPr>
          <p:cNvPr id="10" name="Rectangle 9">
            <a:extLst>
              <a:ext uri="{FF2B5EF4-FFF2-40B4-BE49-F238E27FC236}">
                <a16:creationId xmlns:a16="http://schemas.microsoft.com/office/drawing/2014/main" id="{3C385E46-130E-8A96-9FE1-AF2C543B1F34}"/>
              </a:ext>
              <a:ext uri="{C183D7F6-B498-43B3-948B-1728B52AA6E4}">
                <adec:decorative xmlns:adec="http://schemas.microsoft.com/office/drawing/2017/decorative" val="1"/>
              </a:ext>
            </a:extLst>
          </p:cNvPr>
          <p:cNvSpPr/>
          <p:nvPr/>
        </p:nvSpPr>
        <p:spPr>
          <a:xfrm>
            <a:off x="7958731" y="4262592"/>
            <a:ext cx="2146935" cy="70358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0E8554F9-9E14-232D-9BCC-F4880439C53A}"/>
              </a:ext>
              <a:ext uri="{C183D7F6-B498-43B3-948B-1728B52AA6E4}">
                <adec:decorative xmlns:adec="http://schemas.microsoft.com/office/drawing/2017/decorative" val="1"/>
              </a:ext>
            </a:extLst>
          </p:cNvPr>
          <p:cNvSpPr/>
          <p:nvPr/>
        </p:nvSpPr>
        <p:spPr>
          <a:xfrm>
            <a:off x="7958731" y="2433719"/>
            <a:ext cx="2682875" cy="478446"/>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A0A6E625-90FE-0F3D-DE4A-D08EF82C6F33}"/>
              </a:ext>
              <a:ext uri="{C183D7F6-B498-43B3-948B-1728B52AA6E4}">
                <adec:decorative xmlns:adec="http://schemas.microsoft.com/office/drawing/2017/decorative" val="1"/>
              </a:ext>
            </a:extLst>
          </p:cNvPr>
          <p:cNvSpPr/>
          <p:nvPr/>
        </p:nvSpPr>
        <p:spPr>
          <a:xfrm>
            <a:off x="7958731" y="2985794"/>
            <a:ext cx="2682875" cy="1170569"/>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100098147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55851BA-4FCD-5C34-D2D5-F759A5C3A14B}"/>
              </a:ext>
            </a:extLst>
          </p:cNvPr>
          <p:cNvSpPr txBox="1">
            <a:spLocks noGrp="1"/>
          </p:cNvSpPr>
          <p:nvPr>
            <p:ph type="title" idx="4294967295"/>
          </p:nvPr>
        </p:nvSpPr>
        <p:spPr>
          <a:xfrm>
            <a:off x="-114731" y="-499136"/>
            <a:ext cx="13147825"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E6E6E6"/>
                </a:solidFill>
                <a:effectLst/>
                <a:uLnTx/>
                <a:uFillTx/>
                <a:latin typeface="Calibri" panose="020F0502020204030204" pitchFamily="34" charset="0"/>
                <a:ea typeface="+mj-ea"/>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OJT/APP Add a Monthly Certification – Certification information</a:t>
            </a:r>
            <a:endParaRPr kumimoji="0" lang="en-US" sz="3600" b="1" i="0" u="none" strike="noStrike" kern="1200" cap="none" spc="75" normalizeH="0" baseline="0" noProof="0">
              <a:ln>
                <a:noFill/>
              </a:ln>
              <a:solidFill>
                <a:srgbClr val="E6E6E6"/>
              </a:solidFill>
              <a:effectLst/>
              <a:uLnTx/>
              <a:uFillTx/>
              <a:latin typeface="Calibri" panose="020F0502020204030204" pitchFamily="34" charset="0"/>
              <a:ea typeface="+mj-ea"/>
              <a:cs typeface="Calibri" panose="020F0502020204030204" pitchFamily="34" charset="0"/>
            </a:endParaRPr>
          </a:p>
        </p:txBody>
      </p:sp>
      <p:sp>
        <p:nvSpPr>
          <p:cNvPr id="4" name="Title 1">
            <a:extLst>
              <a:ext uri="{FF2B5EF4-FFF2-40B4-BE49-F238E27FC236}">
                <a16:creationId xmlns:a16="http://schemas.microsoft.com/office/drawing/2014/main" id="{ED3AF5F5-F00A-E2AD-5918-F7F27D8B2B88}"/>
              </a:ext>
              <a:ext uri="{C183D7F6-B498-43B3-948B-1728B52AA6E4}">
                <adec:decorative xmlns:adec="http://schemas.microsoft.com/office/drawing/2017/decorative" val="1"/>
              </a:ext>
            </a:extLst>
          </p:cNvPr>
          <p:cNvSpPr txBox="1">
            <a:spLocks/>
          </p:cNvSpPr>
          <p:nvPr/>
        </p:nvSpPr>
        <p:spPr>
          <a:xfrm>
            <a:off x="381000" y="381000"/>
            <a:ext cx="10601131"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rPr>
              <a:t>Add a Monthly Certification – Certification information</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25908"/>
            <a:ext cx="5212080" cy="4976054"/>
          </a:xfrm>
        </p:spPr>
        <p:txBody>
          <a:bodyPr/>
          <a:lstStyle/>
          <a:p>
            <a:pPr marL="514350" marR="0" indent="-514350">
              <a:lnSpc>
                <a:spcPct val="115000"/>
              </a:lnSpc>
              <a:spcBef>
                <a:spcPts val="1200"/>
              </a:spcBef>
              <a:spcAft>
                <a:spcPts val="1200"/>
              </a:spcAft>
              <a:buFont typeface="+mj-lt"/>
              <a:buAutoNum type="arabicPeriod" startAt="3"/>
            </a:pPr>
            <a:r>
              <a:rPr lang="en-US" sz="2800">
                <a:effectLst/>
                <a:ea typeface="MS Mincho" panose="02020609040205080304" pitchFamily="49" charset="-128"/>
              </a:rPr>
              <a:t>A series of “</a:t>
            </a:r>
            <a:r>
              <a:rPr lang="en-US" sz="2800" b="1">
                <a:ea typeface="MS Mincho" panose="02020609040205080304" pitchFamily="49" charset="-128"/>
              </a:rPr>
              <a:t>Y</a:t>
            </a:r>
            <a:r>
              <a:rPr lang="en-US" sz="2800" b="1">
                <a:effectLst/>
                <a:ea typeface="MS Mincho" panose="02020609040205080304" pitchFamily="49" charset="-128"/>
              </a:rPr>
              <a:t>es</a:t>
            </a:r>
            <a:r>
              <a:rPr lang="en-US" sz="2800">
                <a:effectLst/>
                <a:ea typeface="MS Mincho" panose="02020609040205080304" pitchFamily="49" charset="-128"/>
              </a:rPr>
              <a:t>” or “</a:t>
            </a:r>
            <a:r>
              <a:rPr lang="en-US" sz="2800" b="1">
                <a:ea typeface="MS Mincho" panose="02020609040205080304" pitchFamily="49" charset="-128"/>
              </a:rPr>
              <a:t>N</a:t>
            </a:r>
            <a:r>
              <a:rPr lang="en-US" sz="2800" b="1">
                <a:effectLst/>
                <a:ea typeface="MS Mincho" panose="02020609040205080304" pitchFamily="49" charset="-128"/>
              </a:rPr>
              <a:t>o</a:t>
            </a:r>
            <a:r>
              <a:rPr lang="en-US" sz="2800">
                <a:ea typeface="MS Mincho" panose="02020609040205080304" pitchFamily="49" charset="-128"/>
              </a:rPr>
              <a:t>”</a:t>
            </a:r>
            <a:r>
              <a:rPr lang="en-US" sz="2800">
                <a:effectLst/>
                <a:ea typeface="MS Mincho" panose="02020609040205080304" pitchFamily="49" charset="-128"/>
              </a:rPr>
              <a:t> questions appear. If you select “</a:t>
            </a:r>
            <a:r>
              <a:rPr lang="en-US" sz="2800" b="1">
                <a:effectLst/>
                <a:ea typeface="MS Mincho" panose="02020609040205080304" pitchFamily="49" charset="-128"/>
              </a:rPr>
              <a:t>No</a:t>
            </a:r>
            <a:r>
              <a:rPr lang="en-US" sz="2800">
                <a:effectLst/>
                <a:ea typeface="MS Mincho" panose="02020609040205080304" pitchFamily="49" charset="-128"/>
              </a:rPr>
              <a:t>” for questions 1 or 2, additional information is required, such as the trainee’s new wage rate and effective date, or the trainee’s </a:t>
            </a:r>
            <a:r>
              <a:rPr lang="en-US" sz="2800">
                <a:ea typeface="MS Mincho" panose="02020609040205080304" pitchFamily="49" charset="-128"/>
              </a:rPr>
              <a:t>t</a:t>
            </a:r>
            <a:r>
              <a:rPr lang="en-US" sz="2800">
                <a:effectLst/>
                <a:ea typeface="MS Mincho" panose="02020609040205080304" pitchFamily="49" charset="-128"/>
              </a:rPr>
              <a:t>ermination date and termination </a:t>
            </a:r>
            <a:r>
              <a:rPr lang="en-US" sz="2800">
                <a:ea typeface="MS Mincho" panose="02020609040205080304" pitchFamily="49" charset="-128"/>
              </a:rPr>
              <a:t>r</a:t>
            </a:r>
            <a:r>
              <a:rPr lang="en-US" sz="2800">
                <a:effectLst/>
                <a:ea typeface="MS Mincho" panose="02020609040205080304" pitchFamily="49" charset="-128"/>
              </a:rPr>
              <a:t>eason.</a:t>
            </a:r>
          </a:p>
          <a:p>
            <a:pPr marR="0">
              <a:lnSpc>
                <a:spcPct val="115000"/>
              </a:lnSpc>
              <a:spcBef>
                <a:spcPts val="1200"/>
              </a:spcBef>
              <a:spcAft>
                <a:spcPts val="1200"/>
              </a:spcAft>
            </a:pPr>
            <a:endParaRPr lang="en-US" sz="24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a:effectLst/>
              <a:ea typeface="MS Mincho" panose="02020609040205080304" pitchFamily="49" charset="-128"/>
            </a:endParaRPr>
          </a:p>
        </p:txBody>
      </p:sp>
      <p:pic>
        <p:nvPicPr>
          <p:cNvPr id="3" name="Picture 2" descr="Screen showing question to answer for Training Agreement and approved program.">
            <a:extLst>
              <a:ext uri="{FF2B5EF4-FFF2-40B4-BE49-F238E27FC236}">
                <a16:creationId xmlns:a16="http://schemas.microsoft.com/office/drawing/2014/main" id="{7164D557-9BB0-A1F0-21F3-625616226D21}"/>
              </a:ext>
            </a:extLst>
          </p:cNvPr>
          <p:cNvPicPr>
            <a:picLocks noChangeAspect="1"/>
          </p:cNvPicPr>
          <p:nvPr/>
        </p:nvPicPr>
        <p:blipFill>
          <a:blip r:embed="rId3"/>
          <a:stretch>
            <a:fillRect/>
          </a:stretch>
        </p:blipFill>
        <p:spPr>
          <a:xfrm>
            <a:off x="5593080" y="2133600"/>
            <a:ext cx="6217920" cy="2590800"/>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D23A4E33-3A45-5565-F737-20FAC5F47D0D}"/>
              </a:ext>
              <a:ext uri="{C183D7F6-B498-43B3-948B-1728B52AA6E4}">
                <adec:decorative xmlns:adec="http://schemas.microsoft.com/office/drawing/2017/decorative" val="1"/>
              </a:ext>
            </a:extLst>
          </p:cNvPr>
          <p:cNvSpPr/>
          <p:nvPr/>
        </p:nvSpPr>
        <p:spPr>
          <a:xfrm>
            <a:off x="-33337" y="-3836"/>
            <a:ext cx="161674" cy="6858000"/>
          </a:xfrm>
          <a:prstGeom prst="rect">
            <a:avLst/>
          </a:prstGeom>
          <a:solidFill>
            <a:srgbClr val="64C6B7"/>
          </a:solidFill>
          <a:ln w="28575">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879379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F98025-5EF9-6A3D-5088-3A5E5801189A}"/>
              </a:ext>
            </a:extLst>
          </p:cNvPr>
          <p:cNvSpPr txBox="1">
            <a:spLocks noGrp="1"/>
          </p:cNvSpPr>
          <p:nvPr>
            <p:ph type="title" idx="4294967295"/>
          </p:nvPr>
        </p:nvSpPr>
        <p:spPr>
          <a:xfrm>
            <a:off x="381000" y="381000"/>
            <a:ext cx="9224913"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rPr>
              <a:t>Add a Monthly Certification – Remarks</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71600"/>
            <a:ext cx="5715000" cy="4821030"/>
          </a:xfrm>
        </p:spPr>
        <p:txBody>
          <a:bodyPr/>
          <a:lstStyle/>
          <a:p>
            <a:pPr marL="514350" marR="0" lvl="0" indent="-514350">
              <a:lnSpc>
                <a:spcPct val="115000"/>
              </a:lnSpc>
              <a:spcBef>
                <a:spcPts val="1200"/>
              </a:spcBef>
              <a:spcAft>
                <a:spcPts val="1200"/>
              </a:spcAft>
              <a:buSzPct val="100000"/>
              <a:buFont typeface="+mj-lt"/>
              <a:buAutoNum type="arabicPeriod" startAt="4"/>
            </a:pPr>
            <a:r>
              <a:rPr lang="en-US" sz="2800">
                <a:effectLst/>
                <a:ea typeface="MS Mincho" panose="02020609040205080304" pitchFamily="49" charset="-128"/>
              </a:rPr>
              <a:t>Before submitting the enrollment, relevant custom remarks, by selecting the “</a:t>
            </a:r>
            <a:r>
              <a:rPr lang="en-US" sz="2800" b="1">
                <a:effectLst/>
                <a:ea typeface="MS Mincho" panose="02020609040205080304" pitchFamily="49" charset="-128"/>
              </a:rPr>
              <a:t>+ Add Custom Remarks</a:t>
            </a:r>
            <a:r>
              <a:rPr lang="en-US" sz="2800">
                <a:effectLst/>
                <a:ea typeface="MS Mincho" panose="02020609040205080304" pitchFamily="49" charset="-128"/>
              </a:rPr>
              <a:t>” button</a:t>
            </a:r>
            <a:r>
              <a:rPr lang="en-US" sz="2800">
                <a:ea typeface="MS Mincho" panose="02020609040205080304" pitchFamily="49" charset="-128"/>
              </a:rPr>
              <a:t>. Alternatively, add notes by select typing in the “Notes” field. </a:t>
            </a:r>
            <a:endParaRPr lang="en-US" sz="2400">
              <a:effectLst/>
              <a:ea typeface="MS Mincho" panose="02020609040205080304" pitchFamily="49" charset="-128"/>
            </a:endParaRPr>
          </a:p>
          <a:p>
            <a:pPr marR="0">
              <a:lnSpc>
                <a:spcPct val="115000"/>
              </a:lnSpc>
              <a:spcBef>
                <a:spcPts val="1200"/>
              </a:spcBef>
              <a:spcAft>
                <a:spcPts val="1200"/>
              </a:spcAft>
            </a:pPr>
            <a:endParaRPr lang="en-US" sz="24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4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4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400">
              <a:effectLst/>
              <a:ea typeface="MS Mincho" panose="02020609040205080304" pitchFamily="49" charset="-128"/>
            </a:endParaRPr>
          </a:p>
        </p:txBody>
      </p:sp>
      <p:pic>
        <p:nvPicPr>
          <p:cNvPr id="5" name="Picture 4" descr="Remarks section with VBA Remarks and Notes selection boxes.">
            <a:extLst>
              <a:ext uri="{FF2B5EF4-FFF2-40B4-BE49-F238E27FC236}">
                <a16:creationId xmlns:a16="http://schemas.microsoft.com/office/drawing/2014/main" id="{1705C618-ECCF-43D4-1832-46AF9F762823}"/>
              </a:ext>
            </a:extLst>
          </p:cNvPr>
          <p:cNvPicPr>
            <a:picLocks noChangeAspect="1"/>
          </p:cNvPicPr>
          <p:nvPr/>
        </p:nvPicPr>
        <p:blipFill rotWithShape="1">
          <a:blip r:embed="rId3"/>
          <a:srcRect b="24591"/>
          <a:stretch/>
        </p:blipFill>
        <p:spPr bwMode="auto">
          <a:xfrm>
            <a:off x="6625424" y="1937282"/>
            <a:ext cx="4835374" cy="3473630"/>
          </a:xfrm>
          <a:prstGeom prst="rect">
            <a:avLst/>
          </a:prstGeom>
          <a:ln>
            <a:solidFill>
              <a:schemeClr val="tx1"/>
            </a:solidFill>
          </a:ln>
          <a:extLst>
            <a:ext uri="{53640926-AAD7-44D8-BBD7-CCE9431645EC}">
              <a14:shadowObscured xmlns:a14="http://schemas.microsoft.com/office/drawing/2010/main"/>
            </a:ext>
          </a:extLst>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E4380BE1-0DA9-8AD1-AB48-33346EFEE773}"/>
              </a:ext>
              <a:ext uri="{C183D7F6-B498-43B3-948B-1728B52AA6E4}">
                <adec:decorative xmlns:adec="http://schemas.microsoft.com/office/drawing/2017/decorative" val="1"/>
              </a:ext>
            </a:extLst>
          </p:cNvPr>
          <p:cNvSpPr/>
          <p:nvPr/>
        </p:nvSpPr>
        <p:spPr>
          <a:xfrm>
            <a:off x="6750996" y="2449688"/>
            <a:ext cx="4372449" cy="2904779"/>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Rectangle 1">
            <a:extLst>
              <a:ext uri="{FF2B5EF4-FFF2-40B4-BE49-F238E27FC236}">
                <a16:creationId xmlns:a16="http://schemas.microsoft.com/office/drawing/2014/main" id="{4BF2FAB4-7CA9-7340-AD3D-1B3720A9FA22}"/>
              </a:ext>
              <a:ext uri="{C183D7F6-B498-43B3-948B-1728B52AA6E4}">
                <adec:decorative xmlns:adec="http://schemas.microsoft.com/office/drawing/2017/decorative" val="1"/>
              </a:ext>
            </a:extLst>
          </p:cNvPr>
          <p:cNvSpPr/>
          <p:nvPr/>
        </p:nvSpPr>
        <p:spPr>
          <a:xfrm>
            <a:off x="-33337" y="-3836"/>
            <a:ext cx="161674" cy="6858000"/>
          </a:xfrm>
          <a:prstGeom prst="rect">
            <a:avLst/>
          </a:prstGeom>
          <a:solidFill>
            <a:srgbClr val="64C6B7"/>
          </a:solidFill>
          <a:ln w="28575">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740518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82E08B8-5F65-18B8-9AB5-1B1EE48F1BCA}"/>
              </a:ext>
            </a:extLst>
          </p:cNvPr>
          <p:cNvSpPr txBox="1">
            <a:spLocks noGrp="1"/>
          </p:cNvSpPr>
          <p:nvPr>
            <p:ph type="title" idx="4294967295"/>
          </p:nvPr>
        </p:nvSpPr>
        <p:spPr>
          <a:xfrm>
            <a:off x="381000" y="381000"/>
            <a:ext cx="9224913"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spcBef>
                <a:spcPts val="1500"/>
              </a:spcBef>
              <a:defRPr/>
            </a:pPr>
            <a:r>
              <a:rPr kumimoji="0" lang="en-US" sz="3600" b="1" i="0" u="none" strike="noStrike" kern="1200" cap="none" spc="75" normalizeH="0" baseline="0" noProof="0">
                <a:ln>
                  <a:noFill/>
                </a:ln>
                <a:solidFill>
                  <a:srgbClr val="0E7BBA"/>
                </a:solidFill>
                <a:effectLst/>
                <a:uLnTx/>
                <a:uFillTx/>
                <a:latin typeface="Calibri"/>
                <a:cs typeface="Calibri"/>
                <a:hlinkClick r:id="rId3" action="ppaction://hlinksldjump"/>
              </a:rPr>
              <a:t>Add a Monthly Certification</a:t>
            </a:r>
            <a:r>
              <a:rPr lang="en-US" spc="75">
                <a:solidFill>
                  <a:srgbClr val="0E7BBA"/>
                </a:solidFill>
                <a:latin typeface="Calibri"/>
                <a:cs typeface="Calibri"/>
                <a:hlinkClick r:id="rId3" action="ppaction://hlinksldjump"/>
              </a:rPr>
              <a:t> Cont’d 1</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371600"/>
            <a:ext cx="6366029" cy="2472431"/>
          </a:xfrm>
        </p:spPr>
        <p:txBody>
          <a:bodyPr/>
          <a:lstStyle/>
          <a:p>
            <a:pPr marL="514350" marR="0" lvl="0" indent="-514350" fontAlgn="base">
              <a:lnSpc>
                <a:spcPct val="115000"/>
              </a:lnSpc>
              <a:spcBef>
                <a:spcPts val="0"/>
              </a:spcBef>
              <a:spcAft>
                <a:spcPts val="0"/>
              </a:spcAft>
              <a:buSzPct val="100000"/>
              <a:buFont typeface="+mj-lt"/>
              <a:buAutoNum type="arabicPeriod" startAt="5"/>
            </a:pPr>
            <a:r>
              <a:rPr lang="en-US" sz="2800">
                <a:ea typeface="Times New Roman" panose="02020603050405020304" pitchFamily="18" charset="0"/>
              </a:rPr>
              <a:t>Once all fields have been completed, submit the certification by selecting the “</a:t>
            </a:r>
            <a:r>
              <a:rPr lang="en-US" sz="2800" b="1">
                <a:ea typeface="Times New Roman" panose="02020603050405020304" pitchFamily="18" charset="0"/>
              </a:rPr>
              <a:t>Submit certification</a:t>
            </a:r>
            <a:r>
              <a:rPr lang="en-US" sz="2800">
                <a:ea typeface="Times New Roman" panose="02020603050405020304" pitchFamily="18" charset="0"/>
              </a:rPr>
              <a:t>” button or save the certification as a draft by selecting the “</a:t>
            </a:r>
            <a:r>
              <a:rPr lang="en-US" sz="2800" b="1">
                <a:ea typeface="Times New Roman" panose="02020603050405020304" pitchFamily="18" charset="0"/>
              </a:rPr>
              <a:t>Save as draft“ </a:t>
            </a:r>
            <a:r>
              <a:rPr lang="en-US" sz="2800">
                <a:ea typeface="Times New Roman" panose="02020603050405020304" pitchFamily="18" charset="0"/>
              </a:rPr>
              <a:t>button.</a:t>
            </a:r>
          </a:p>
          <a:p>
            <a:pPr marR="0">
              <a:lnSpc>
                <a:spcPct val="115000"/>
              </a:lnSpc>
              <a:spcBef>
                <a:spcPts val="1200"/>
              </a:spcBef>
              <a:spcAft>
                <a:spcPts val="1200"/>
              </a:spcAft>
            </a:pPr>
            <a:endParaRPr lang="en-US" sz="2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800" b="1" u="sng">
              <a:solidFill>
                <a:srgbClr val="00427A"/>
              </a:solidFill>
              <a:effectLst/>
              <a:ea typeface="Times New Roman" panose="02020603050405020304" pitchFamily="18" charset="0"/>
            </a:endParaRPr>
          </a:p>
          <a:p>
            <a:pPr marL="0" marR="0">
              <a:lnSpc>
                <a:spcPct val="115000"/>
              </a:lnSpc>
              <a:spcBef>
                <a:spcPts val="1200"/>
              </a:spcBef>
              <a:spcAft>
                <a:spcPts val="1200"/>
              </a:spcAft>
            </a:pPr>
            <a:endParaRPr lang="en-US" sz="2800">
              <a:effectLst/>
              <a:ea typeface="MS Mincho" panose="02020609040205080304" pitchFamily="49" charset="-128"/>
            </a:endParaRPr>
          </a:p>
        </p:txBody>
      </p:sp>
      <p:sp>
        <p:nvSpPr>
          <p:cNvPr id="9" name="TextBox 8">
            <a:extLst>
              <a:ext uri="{FF2B5EF4-FFF2-40B4-BE49-F238E27FC236}">
                <a16:creationId xmlns:a16="http://schemas.microsoft.com/office/drawing/2014/main" id="{681BBF36-1C75-4D8F-84BC-E14894F898B1}"/>
              </a:ext>
            </a:extLst>
          </p:cNvPr>
          <p:cNvSpPr txBox="1"/>
          <p:nvPr/>
        </p:nvSpPr>
        <p:spPr>
          <a:xfrm>
            <a:off x="380999" y="3845169"/>
            <a:ext cx="6709397" cy="2303451"/>
          </a:xfrm>
          <a:prstGeom prst="rect">
            <a:avLst/>
          </a:prstGeom>
          <a:noFill/>
        </p:spPr>
        <p:txBody>
          <a:bodyPr wrap="square">
            <a:spAutoFit/>
          </a:bodyPr>
          <a:lstStyle/>
          <a:p>
            <a:pPr>
              <a:lnSpc>
                <a:spcPct val="115000"/>
              </a:lnSpc>
              <a:spcBef>
                <a:spcPts val="500"/>
              </a:spcBef>
              <a:spcAft>
                <a:spcPts val="1000"/>
              </a:spcAft>
            </a:pPr>
            <a:r>
              <a:rPr lang="en-US" sz="1800" i="1">
                <a:effectLst/>
                <a:latin typeface="Calibri"/>
                <a:ea typeface="MS Mincho"/>
                <a:cs typeface="Calibri"/>
              </a:rPr>
              <a:t>Note: </a:t>
            </a:r>
            <a:r>
              <a:rPr lang="en-US" sz="1800" i="1">
                <a:latin typeface="Calibri"/>
                <a:ea typeface="MS Mincho"/>
                <a:cs typeface="Calibri"/>
              </a:rPr>
              <a:t>Enrollment Manager does not currently have the ability to replace a monthly certification. If an error is found, </a:t>
            </a:r>
            <a:r>
              <a:rPr lang="en-US" i="1">
                <a:latin typeface="Calibri"/>
                <a:ea typeface="MS Mincho"/>
                <a:cs typeface="Calibri"/>
              </a:rPr>
              <a:t>SCOs </a:t>
            </a:r>
            <a:r>
              <a:rPr lang="en-US" sz="1800" i="1">
                <a:latin typeface="Calibri"/>
                <a:ea typeface="MS Mincho"/>
                <a:cs typeface="Calibri"/>
              </a:rPr>
              <a:t>should add the corrected information as a custom remark on a subsequent monthly certification.  For ex:  It was discovered while certifying the hours for August that 12 hours were certified for June. 120 should have been certified for June. On the Aug monthly cert, add a remark such as "June hours reported as 12. Correct June hours are 120.</a:t>
            </a:r>
            <a:endParaRPr lang="en-US" sz="1800" i="1">
              <a:effectLst/>
              <a:latin typeface="Calibri"/>
              <a:ea typeface="MS Mincho"/>
              <a:cs typeface="Calibri"/>
            </a:endParaRPr>
          </a:p>
        </p:txBody>
      </p:sp>
      <p:pic>
        <p:nvPicPr>
          <p:cNvPr id="3" name="Picture 2" descr="Screenshot with Notes (optional) section and you can select Submit certification.">
            <a:extLst>
              <a:ext uri="{FF2B5EF4-FFF2-40B4-BE49-F238E27FC236}">
                <a16:creationId xmlns:a16="http://schemas.microsoft.com/office/drawing/2014/main" id="{C1C1EC41-99D3-D702-1AFC-209E3E195EB7}"/>
              </a:ext>
            </a:extLst>
          </p:cNvPr>
          <p:cNvPicPr>
            <a:picLocks noChangeAspect="1"/>
          </p:cNvPicPr>
          <p:nvPr/>
        </p:nvPicPr>
        <p:blipFill>
          <a:blip r:embed="rId4"/>
          <a:stretch>
            <a:fillRect/>
          </a:stretch>
        </p:blipFill>
        <p:spPr>
          <a:xfrm>
            <a:off x="7090396" y="1770398"/>
            <a:ext cx="4720604" cy="4178458"/>
          </a:xfrm>
          <a:prstGeom prst="rect">
            <a:avLst/>
          </a:prstGeom>
          <a:ln>
            <a:solidFill>
              <a:schemeClr val="tx1"/>
            </a:solidFill>
          </a:ln>
        </p:spPr>
      </p:pic>
      <p:sp>
        <p:nvSpPr>
          <p:cNvPr id="10" name="Rectangle: Rounded Corners 9" descr="Return to table of contents button.">
            <a:hlinkClick r:id="rId5"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86B930EA-EDEA-2467-DE5C-90AE2CB3C3E3}"/>
              </a:ext>
              <a:ext uri="{C183D7F6-B498-43B3-948B-1728B52AA6E4}">
                <adec:decorative xmlns:adec="http://schemas.microsoft.com/office/drawing/2017/decorative" val="1"/>
              </a:ext>
            </a:extLst>
          </p:cNvPr>
          <p:cNvSpPr/>
          <p:nvPr/>
        </p:nvSpPr>
        <p:spPr>
          <a:xfrm>
            <a:off x="-33337" y="-3836"/>
            <a:ext cx="161674" cy="6858000"/>
          </a:xfrm>
          <a:prstGeom prst="rect">
            <a:avLst/>
          </a:prstGeom>
          <a:solidFill>
            <a:srgbClr val="64C6B7"/>
          </a:solidFill>
          <a:ln w="28575">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B27B870-0073-01E5-5247-7160B409AE40}"/>
              </a:ext>
              <a:ext uri="{C183D7F6-B498-43B3-948B-1728B52AA6E4}">
                <adec:decorative xmlns:adec="http://schemas.microsoft.com/office/drawing/2017/decorative" val="1"/>
              </a:ext>
            </a:extLst>
          </p:cNvPr>
          <p:cNvPicPr>
            <a:picLocks noChangeAspect="1"/>
          </p:cNvPicPr>
          <p:nvPr/>
        </p:nvPicPr>
        <p:blipFill rotWithShape="1">
          <a:blip r:embed="rId6"/>
          <a:srcRect t="88115" r="6390" b="2592"/>
          <a:stretch/>
        </p:blipFill>
        <p:spPr>
          <a:xfrm>
            <a:off x="7245611" y="5514325"/>
            <a:ext cx="4418952" cy="386257"/>
          </a:xfrm>
          <a:prstGeom prst="rect">
            <a:avLst/>
          </a:prstGeom>
          <a:ln>
            <a:noFill/>
          </a:ln>
        </p:spPr>
      </p:pic>
      <p:sp>
        <p:nvSpPr>
          <p:cNvPr id="4" name="Rectangle 3">
            <a:extLst>
              <a:ext uri="{FF2B5EF4-FFF2-40B4-BE49-F238E27FC236}">
                <a16:creationId xmlns:a16="http://schemas.microsoft.com/office/drawing/2014/main" id="{6CB2BC38-7FC9-D675-2FA6-9BFCDF294F7D}"/>
              </a:ext>
              <a:ext uri="{C183D7F6-B498-43B3-948B-1728B52AA6E4}">
                <adec:decorative xmlns:adec="http://schemas.microsoft.com/office/drawing/2017/decorative" val="1"/>
              </a:ext>
            </a:extLst>
          </p:cNvPr>
          <p:cNvSpPr/>
          <p:nvPr/>
        </p:nvSpPr>
        <p:spPr>
          <a:xfrm>
            <a:off x="7206185" y="5486817"/>
            <a:ext cx="2558016" cy="386257"/>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71755736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C7667D8-5C58-F1C7-8A88-194F5DE41EB1}"/>
              </a:ext>
            </a:extLst>
          </p:cNvPr>
          <p:cNvSpPr txBox="1">
            <a:spLocks noGrp="1"/>
          </p:cNvSpPr>
          <p:nvPr>
            <p:ph type="title" idx="4294967295"/>
          </p:nvPr>
        </p:nvSpPr>
        <p:spPr>
          <a:xfrm>
            <a:off x="381000" y="381000"/>
            <a:ext cx="9224913"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spcBef>
                <a:spcPts val="1500"/>
              </a:spcBef>
              <a:defRPr/>
            </a:pP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Add a Monthly Certification Cont'd 2</a:t>
            </a:r>
            <a:endParaRPr lang="en-US" spc="75">
              <a:solidFill>
                <a:srgbClr val="0E7BBA"/>
              </a:solidFill>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371599"/>
            <a:ext cx="5447279" cy="4940301"/>
          </a:xfrm>
        </p:spPr>
        <p:txBody>
          <a:bodyPr/>
          <a:lstStyle/>
          <a:p>
            <a:pPr fontAlgn="base">
              <a:lnSpc>
                <a:spcPct val="115000"/>
              </a:lnSpc>
              <a:spcAft>
                <a:spcPts val="0"/>
              </a:spcAft>
              <a:buSzPct val="100000"/>
            </a:pPr>
            <a:r>
              <a:rPr lang="en-US" sz="2400">
                <a:ea typeface="Times New Roman" panose="02020603050405020304" pitchFamily="18" charset="0"/>
              </a:rPr>
              <a:t>O</a:t>
            </a:r>
            <a:r>
              <a:rPr lang="en-US" sz="2400">
                <a:effectLst/>
                <a:ea typeface="MS Mincho" panose="02020609040205080304" pitchFamily="49" charset="-128"/>
              </a:rPr>
              <a:t>nce submitted, a</a:t>
            </a:r>
            <a:r>
              <a:rPr lang="en-US" sz="2400">
                <a:ea typeface="MS Mincho" panose="02020609040205080304" pitchFamily="49" charset="-128"/>
              </a:rPr>
              <a:t> success</a:t>
            </a:r>
            <a:r>
              <a:rPr lang="en-US" sz="2400">
                <a:effectLst/>
                <a:ea typeface="MS Mincho" panose="02020609040205080304" pitchFamily="49" charset="-128"/>
              </a:rPr>
              <a:t> banner appears at the top of the student </a:t>
            </a:r>
            <a:r>
              <a:rPr lang="en-US" sz="2400">
                <a:ea typeface="MS Mincho" panose="02020609040205080304" pitchFamily="49" charset="-128"/>
              </a:rPr>
              <a:t>p</a:t>
            </a:r>
            <a:r>
              <a:rPr lang="en-US" sz="2400">
                <a:effectLst/>
                <a:ea typeface="MS Mincho" panose="02020609040205080304" pitchFamily="49" charset="-128"/>
              </a:rPr>
              <a:t>rofile page. </a:t>
            </a:r>
          </a:p>
          <a:p>
            <a:pPr fontAlgn="base">
              <a:lnSpc>
                <a:spcPct val="115000"/>
              </a:lnSpc>
              <a:spcAft>
                <a:spcPts val="0"/>
              </a:spcAft>
              <a:buSzPts val="1000"/>
            </a:pPr>
            <a:endParaRPr lang="en-US" sz="1800">
              <a:effectLst/>
              <a:ea typeface="MS Mincho" panose="02020609040205080304" pitchFamily="49" charset="-128"/>
            </a:endParaRPr>
          </a:p>
          <a:p>
            <a:pPr marR="0">
              <a:lnSpc>
                <a:spcPct val="107000"/>
              </a:lnSpc>
              <a:spcAft>
                <a:spcPts val="0"/>
              </a:spcAft>
            </a:pPr>
            <a:r>
              <a:rPr lang="en-US" sz="1800" i="1">
                <a:effectLst/>
                <a:ea typeface="MS Mincho" panose="02020609040205080304" pitchFamily="49" charset="-128"/>
              </a:rPr>
              <a:t>Note: </a:t>
            </a:r>
          </a:p>
          <a:p>
            <a:pPr marL="285750" marR="0" indent="-285750">
              <a:lnSpc>
                <a:spcPct val="107000"/>
              </a:lnSpc>
              <a:spcAft>
                <a:spcPts val="0"/>
              </a:spcAft>
              <a:buFont typeface="Arial" panose="020B0604020202020204" pitchFamily="34" charset="0"/>
              <a:buChar char="•"/>
            </a:pPr>
            <a:r>
              <a:rPr lang="en-US" sz="1800" i="1">
                <a:effectLst/>
                <a:ea typeface="MS Mincho" panose="02020609040205080304" pitchFamily="49" charset="-128"/>
              </a:rPr>
              <a:t>The last date of training of the certification can be viewed on the printed 22-6553d form. </a:t>
            </a:r>
          </a:p>
          <a:p>
            <a:pPr marL="285750" marR="0" indent="-285750">
              <a:lnSpc>
                <a:spcPct val="115000"/>
              </a:lnSpc>
              <a:spcAft>
                <a:spcPts val="0"/>
              </a:spcAft>
              <a:buFont typeface="Arial" panose="020B0604020202020204" pitchFamily="34" charset="0"/>
              <a:buChar char="•"/>
            </a:pPr>
            <a:r>
              <a:rPr lang="en-US" sz="1800" i="1">
                <a:effectLst/>
                <a:ea typeface="MS Mincho" panose="02020609040205080304" pitchFamily="49" charset="-128"/>
              </a:rPr>
              <a:t>In the initial version of EM, there is no ability to replace a monthly certification with a new one. </a:t>
            </a:r>
          </a:p>
          <a:p>
            <a:pPr marL="285750" marR="0" indent="-285750">
              <a:lnSpc>
                <a:spcPct val="115000"/>
              </a:lnSpc>
              <a:spcAft>
                <a:spcPts val="0"/>
              </a:spcAft>
              <a:buFont typeface="Arial" panose="020B0604020202020204" pitchFamily="34" charset="0"/>
              <a:buChar char="•"/>
            </a:pPr>
            <a:r>
              <a:rPr lang="en-US" sz="1800" i="1">
                <a:effectLst/>
                <a:ea typeface="MS Mincho" panose="02020609040205080304" pitchFamily="49" charset="-128"/>
              </a:rPr>
              <a:t>If a monthly certification requires correction, the SCO should add a remark on the next monthly certification submitted. </a:t>
            </a:r>
            <a:r>
              <a:rPr lang="en-US" sz="1800" i="1">
                <a:ea typeface="MS Mincho" panose="02020609040205080304" pitchFamily="49" charset="-128"/>
              </a:rPr>
              <a:t>For example, </a:t>
            </a:r>
            <a:r>
              <a:rPr lang="en-US" sz="1800" i="1">
                <a:effectLst/>
                <a:ea typeface="MS Mincho" panose="02020609040205080304" pitchFamily="49" charset="-128"/>
              </a:rPr>
              <a:t>"Please correct monthly cert from MM/YYYY from XX hours to XX hours." </a:t>
            </a:r>
          </a:p>
          <a:p>
            <a:pPr marR="0" lvl="0" fontAlgn="base">
              <a:lnSpc>
                <a:spcPct val="115000"/>
              </a:lnSpc>
              <a:spcBef>
                <a:spcPts val="0"/>
              </a:spcBef>
              <a:spcAft>
                <a:spcPts val="0"/>
              </a:spcAft>
              <a:buSzPts val="1000"/>
            </a:pPr>
            <a:endParaRPr lang="en-US" sz="1800">
              <a:effectLst/>
              <a:ea typeface="MS Mincho" panose="02020609040205080304" pitchFamily="49" charset="-128"/>
            </a:endParaRPr>
          </a:p>
        </p:txBody>
      </p:sp>
      <p:pic>
        <p:nvPicPr>
          <p:cNvPr id="5" name="Picture 4" descr="Success message of certification added.">
            <a:extLst>
              <a:ext uri="{FF2B5EF4-FFF2-40B4-BE49-F238E27FC236}">
                <a16:creationId xmlns:a16="http://schemas.microsoft.com/office/drawing/2014/main" id="{8EC505C9-8E96-E075-89ED-0621D06F4084}"/>
              </a:ext>
            </a:extLst>
          </p:cNvPr>
          <p:cNvPicPr>
            <a:picLocks noChangeAspect="1"/>
          </p:cNvPicPr>
          <p:nvPr/>
        </p:nvPicPr>
        <p:blipFill rotWithShape="1">
          <a:blip r:embed="rId3"/>
          <a:srcRect l="3042" r="23861"/>
          <a:stretch/>
        </p:blipFill>
        <p:spPr>
          <a:xfrm>
            <a:off x="5909558" y="2545380"/>
            <a:ext cx="6201162" cy="912804"/>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9573ED28-4B29-D5EA-1F28-E5B2FADB7D18}"/>
              </a:ext>
              <a:ext uri="{C183D7F6-B498-43B3-948B-1728B52AA6E4}">
                <adec:decorative xmlns:adec="http://schemas.microsoft.com/office/drawing/2017/decorative" val="1"/>
              </a:ext>
            </a:extLst>
          </p:cNvPr>
          <p:cNvSpPr/>
          <p:nvPr/>
        </p:nvSpPr>
        <p:spPr>
          <a:xfrm>
            <a:off x="5909558" y="2545380"/>
            <a:ext cx="6201162" cy="912804"/>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Rectangle 1">
            <a:extLst>
              <a:ext uri="{FF2B5EF4-FFF2-40B4-BE49-F238E27FC236}">
                <a16:creationId xmlns:a16="http://schemas.microsoft.com/office/drawing/2014/main" id="{E3CCAF1B-85C2-80E5-6947-6EFF6F7AED85}"/>
              </a:ext>
              <a:ext uri="{C183D7F6-B498-43B3-948B-1728B52AA6E4}">
                <adec:decorative xmlns:adec="http://schemas.microsoft.com/office/drawing/2017/decorative" val="1"/>
              </a:ext>
            </a:extLst>
          </p:cNvPr>
          <p:cNvSpPr/>
          <p:nvPr/>
        </p:nvSpPr>
        <p:spPr>
          <a:xfrm>
            <a:off x="-33337" y="-3836"/>
            <a:ext cx="161674" cy="6858000"/>
          </a:xfrm>
          <a:prstGeom prst="rect">
            <a:avLst/>
          </a:prstGeom>
          <a:solidFill>
            <a:srgbClr val="64C6B7"/>
          </a:solidFill>
          <a:ln w="28575">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1764414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581FD55-7752-CDD6-1442-4A4A30FA5993}"/>
              </a:ext>
            </a:extLst>
          </p:cNvPr>
          <p:cNvSpPr txBox="1">
            <a:spLocks noGrp="1"/>
          </p:cNvSpPr>
          <p:nvPr>
            <p:ph type="title" idx="4294967295"/>
          </p:nvPr>
        </p:nvSpPr>
        <p:spPr>
          <a:xfrm>
            <a:off x="2602028" y="2725611"/>
            <a:ext cx="8656320" cy="16538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all" spc="75" normalizeH="0" baseline="0" noProof="0">
                <a:ln>
                  <a:noFill/>
                </a:ln>
                <a:solidFill>
                  <a:schemeClr val="tx1"/>
                </a:solidFill>
                <a:effectLst/>
                <a:uLnTx/>
                <a:uFillTx/>
                <a:latin typeface="Myriad Pro" panose="020B0703030403020204" pitchFamily="34" charset="0"/>
                <a:ea typeface="+mj-ea"/>
                <a:cs typeface="Calibri" panose="020F0502020204030204" pitchFamily="34" charset="0"/>
              </a:rPr>
              <a:t>Terminate an Enrollment</a:t>
            </a:r>
            <a:endParaRPr kumimoji="0" lang="en-US" sz="9600" b="1" i="0" u="none" strike="noStrike" kern="1200" cap="none" spc="0" normalizeH="0" baseline="0" noProof="0">
              <a:ln>
                <a:noFill/>
              </a:ln>
              <a:solidFill>
                <a:schemeClr val="tx1"/>
              </a:solidFill>
              <a:effectLst/>
              <a:uLnTx/>
              <a:uFillTx/>
              <a:latin typeface="Myriad Pro" panose="020B0703030403020204" pitchFamily="34" charset="0"/>
              <a:ea typeface="+mj-ea"/>
              <a:cs typeface="Calibri" panose="020F0502020204030204" pitchFamily="34" charset="0"/>
            </a:endParaRPr>
          </a:p>
        </p:txBody>
      </p:sp>
    </p:spTree>
    <p:extLst>
      <p:ext uri="{BB962C8B-B14F-4D97-AF65-F5344CB8AC3E}">
        <p14:creationId xmlns:p14="http://schemas.microsoft.com/office/powerpoint/2010/main" val="266467484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2DA01E1-C942-BAA8-AC68-3B9D1AED7F65}"/>
              </a:ext>
            </a:extLst>
          </p:cNvPr>
          <p:cNvSpPr txBox="1">
            <a:spLocks noGrp="1"/>
          </p:cNvSpPr>
          <p:nvPr>
            <p:ph type="title" idx="4294967295"/>
          </p:nvPr>
        </p:nvSpPr>
        <p:spPr>
          <a:xfrm>
            <a:off x="381000" y="231915"/>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rPr>
              <a:t>Terminate an Enrollment Cont’d </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53724"/>
            <a:ext cx="5158666" cy="4976054"/>
          </a:xfrm>
        </p:spPr>
        <p:txBody>
          <a:bodyPr/>
          <a:lstStyle/>
          <a:p>
            <a:pPr marL="514350" marR="0" lvl="0" indent="-514350">
              <a:lnSpc>
                <a:spcPct val="107000"/>
              </a:lnSpc>
              <a:spcBef>
                <a:spcPts val="500"/>
              </a:spcBef>
              <a:spcAft>
                <a:spcPts val="1000"/>
              </a:spcAft>
              <a:buFont typeface="+mj-lt"/>
              <a:buAutoNum type="arabicPeriod"/>
            </a:pPr>
            <a:r>
              <a:rPr lang="en-US" sz="2800">
                <a:effectLst/>
                <a:ea typeface="MS Mincho" panose="02020609040205080304" pitchFamily="49" charset="-128"/>
              </a:rPr>
              <a:t>Navigate to the “</a:t>
            </a:r>
            <a:r>
              <a:rPr lang="en-US" sz="2800" b="1">
                <a:effectLst/>
                <a:ea typeface="MS Mincho" panose="02020609040205080304" pitchFamily="49" charset="-128"/>
              </a:rPr>
              <a:t>Enrollments</a:t>
            </a:r>
            <a:r>
              <a:rPr lang="en-US" sz="2800">
                <a:effectLst/>
                <a:ea typeface="MS Mincho" panose="02020609040205080304" pitchFamily="49" charset="-128"/>
              </a:rPr>
              <a:t>” tab on the student profile. </a:t>
            </a:r>
            <a:r>
              <a:rPr lang="en-US" sz="2800">
                <a:effectLst/>
                <a:latin typeface="Calibri"/>
                <a:ea typeface="MS Mincho"/>
                <a:cs typeface="Calibri"/>
              </a:rPr>
              <a:t>Select the </a:t>
            </a:r>
            <a:r>
              <a:rPr lang="en-US" sz="2800">
                <a:latin typeface="Calibri"/>
                <a:ea typeface="MS Mincho"/>
                <a:cs typeface="Calibri"/>
              </a:rPr>
              <a:t>"</a:t>
            </a:r>
            <a:r>
              <a:rPr lang="en-US" sz="2800" b="1">
                <a:effectLst/>
                <a:latin typeface="Calibri"/>
                <a:ea typeface="MS Mincho"/>
                <a:cs typeface="Calibri"/>
              </a:rPr>
              <a:t>Add Monthly Cert</a:t>
            </a:r>
            <a:r>
              <a:rPr lang="en-US" sz="2800">
                <a:latin typeface="Calibri"/>
                <a:ea typeface="MS Mincho"/>
                <a:cs typeface="Calibri"/>
              </a:rPr>
              <a:t>"</a:t>
            </a:r>
            <a:r>
              <a:rPr lang="en-US" sz="2800">
                <a:effectLst/>
                <a:latin typeface="Calibri"/>
                <a:ea typeface="MS Mincho"/>
                <a:cs typeface="Calibri"/>
              </a:rPr>
              <a:t> button</a:t>
            </a:r>
            <a:r>
              <a:rPr lang="en-US" sz="2800">
                <a:latin typeface="Calibri"/>
                <a:ea typeface="MS Mincho"/>
                <a:cs typeface="Calibri"/>
              </a:rPr>
              <a:t> </a:t>
            </a:r>
            <a:r>
              <a:rPr lang="en-US" sz="2800">
                <a:effectLst/>
                <a:latin typeface="Calibri"/>
                <a:ea typeface="MS Mincho"/>
                <a:cs typeface="Calibri"/>
              </a:rPr>
              <a:t>to add a certification to the enrollment. </a:t>
            </a:r>
            <a:endParaRPr lang="en-US" sz="2800">
              <a:effectLst/>
              <a:ea typeface="MS Mincho" panose="02020609040205080304" pitchFamily="49" charset="-128"/>
            </a:endParaRPr>
          </a:p>
        </p:txBody>
      </p:sp>
      <p:pic>
        <p:nvPicPr>
          <p:cNvPr id="3" name="Picture 2" descr="Daniel Johnson Enrollments tab selection where you can select Add an enrollment.">
            <a:extLst>
              <a:ext uri="{FF2B5EF4-FFF2-40B4-BE49-F238E27FC236}">
                <a16:creationId xmlns:a16="http://schemas.microsoft.com/office/drawing/2014/main" id="{A00FB49B-832D-4ED8-9AD4-51EC6B81E478}"/>
              </a:ext>
            </a:extLst>
          </p:cNvPr>
          <p:cNvPicPr>
            <a:picLocks noChangeAspect="1"/>
          </p:cNvPicPr>
          <p:nvPr/>
        </p:nvPicPr>
        <p:blipFill>
          <a:blip r:embed="rId3"/>
          <a:stretch>
            <a:fillRect/>
          </a:stretch>
        </p:blipFill>
        <p:spPr>
          <a:xfrm>
            <a:off x="6312816" y="1872264"/>
            <a:ext cx="5415280" cy="3461385"/>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E41BD7B8-EE65-EF7D-A691-B0423CDB51EB}"/>
              </a:ext>
              <a:ext uri="{C183D7F6-B498-43B3-948B-1728B52AA6E4}">
                <adec:decorative xmlns:adec="http://schemas.microsoft.com/office/drawing/2017/decorative" val="1"/>
              </a:ext>
            </a:extLst>
          </p:cNvPr>
          <p:cNvSpPr/>
          <p:nvPr/>
        </p:nvSpPr>
        <p:spPr>
          <a:xfrm>
            <a:off x="10324859" y="4012960"/>
            <a:ext cx="1187437" cy="312152"/>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Rectangle 1">
            <a:extLst>
              <a:ext uri="{FF2B5EF4-FFF2-40B4-BE49-F238E27FC236}">
                <a16:creationId xmlns:a16="http://schemas.microsoft.com/office/drawing/2014/main" id="{B0494BEB-3952-D6C8-8350-D90AD2F35F2D}"/>
              </a:ext>
              <a:ext uri="{C183D7F6-B498-43B3-948B-1728B52AA6E4}">
                <adec:decorative xmlns:adec="http://schemas.microsoft.com/office/drawing/2017/decorative" val="1"/>
              </a:ext>
            </a:extLst>
          </p:cNvPr>
          <p:cNvSpPr/>
          <p:nvPr/>
        </p:nvSpPr>
        <p:spPr>
          <a:xfrm>
            <a:off x="-33337" y="-3836"/>
            <a:ext cx="161674" cy="6858000"/>
          </a:xfrm>
          <a:prstGeom prst="rect">
            <a:avLst/>
          </a:prstGeom>
          <a:solidFill>
            <a:srgbClr val="64C6B7"/>
          </a:solidFill>
          <a:ln w="28575">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ED943EC6-A6AF-1E26-F7F5-7209F439881E}"/>
              </a:ext>
            </a:extLst>
          </p:cNvPr>
          <p:cNvSpPr/>
          <p:nvPr/>
        </p:nvSpPr>
        <p:spPr>
          <a:xfrm>
            <a:off x="8131513" y="4091787"/>
            <a:ext cx="374650" cy="154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800" b="1">
                <a:solidFill>
                  <a:schemeClr val="tx1">
                    <a:lumMod val="85000"/>
                    <a:lumOff val="15000"/>
                  </a:schemeClr>
                </a:solidFill>
                <a:latin typeface="Arial" panose="020B0604020202020204" pitchFamily="34" charset="0"/>
                <a:cs typeface="Arial" panose="020B0604020202020204" pitchFamily="34" charset="0"/>
              </a:rPr>
              <a:t>2027</a:t>
            </a:r>
          </a:p>
        </p:txBody>
      </p:sp>
    </p:spTree>
    <p:extLst>
      <p:ext uri="{BB962C8B-B14F-4D97-AF65-F5344CB8AC3E}">
        <p14:creationId xmlns:p14="http://schemas.microsoft.com/office/powerpoint/2010/main" val="426475256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4FEA90-2AB9-7FC7-B40D-349DFC8C896C}"/>
              </a:ext>
            </a:extLst>
          </p:cNvPr>
          <p:cNvSpPr txBox="1">
            <a:spLocks noGrp="1"/>
          </p:cNvSpPr>
          <p:nvPr>
            <p:ph type="title" idx="4294967295"/>
          </p:nvPr>
        </p:nvSpPr>
        <p:spPr>
          <a:xfrm>
            <a:off x="381000" y="231915"/>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rPr>
              <a:t>Terminate an Enrollment – Certification information </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363233"/>
            <a:ext cx="6870405" cy="4703903"/>
          </a:xfrm>
        </p:spPr>
        <p:txBody>
          <a:bodyPr/>
          <a:lstStyle/>
          <a:p>
            <a:pPr marL="457200" marR="0" lvl="0" indent="-457200">
              <a:lnSpc>
                <a:spcPct val="107000"/>
              </a:lnSpc>
              <a:spcBef>
                <a:spcPts val="500"/>
              </a:spcBef>
              <a:spcAft>
                <a:spcPts val="0"/>
              </a:spcAft>
              <a:buFont typeface="+mj-lt"/>
              <a:buAutoNum type="arabicPeriod" startAt="2"/>
            </a:pPr>
            <a:r>
              <a:rPr lang="en-US" sz="2800">
                <a:effectLst/>
                <a:ea typeface="MS Mincho" panose="02020609040205080304" pitchFamily="49" charset="-128"/>
              </a:rPr>
              <a:t>Complete the necessary certification information. The fields include “</a:t>
            </a:r>
            <a:r>
              <a:rPr lang="en-US" sz="2800" b="1">
                <a:effectLst/>
                <a:ea typeface="MS Mincho" panose="02020609040205080304" pitchFamily="49" charset="-128"/>
              </a:rPr>
              <a:t>Certification begin date</a:t>
            </a:r>
            <a:r>
              <a:rPr lang="en-US" sz="2800">
                <a:effectLst/>
                <a:ea typeface="MS Mincho" panose="02020609040205080304" pitchFamily="49" charset="-128"/>
              </a:rPr>
              <a:t>”,</a:t>
            </a:r>
            <a:r>
              <a:rPr lang="en-US" sz="2800" b="1">
                <a:effectLst/>
                <a:ea typeface="MS Mincho" panose="02020609040205080304" pitchFamily="49" charset="-128"/>
              </a:rPr>
              <a:t> </a:t>
            </a:r>
            <a:r>
              <a:rPr lang="en-US" sz="2800">
                <a:effectLst/>
                <a:ea typeface="MS Mincho" panose="02020609040205080304" pitchFamily="49" charset="-128"/>
              </a:rPr>
              <a:t>“</a:t>
            </a:r>
            <a:r>
              <a:rPr lang="en-US" sz="2800" b="1">
                <a:effectLst/>
                <a:ea typeface="MS Mincho" panose="02020609040205080304" pitchFamily="49" charset="-128"/>
              </a:rPr>
              <a:t>Certification end date</a:t>
            </a:r>
            <a:r>
              <a:rPr lang="en-US" sz="2800">
                <a:effectLst/>
                <a:ea typeface="MS Mincho" panose="02020609040205080304" pitchFamily="49" charset="-128"/>
              </a:rPr>
              <a:t>”, and</a:t>
            </a:r>
            <a:r>
              <a:rPr lang="en-US" sz="2800" b="1">
                <a:effectLst/>
                <a:ea typeface="MS Mincho" panose="02020609040205080304" pitchFamily="49" charset="-128"/>
              </a:rPr>
              <a:t> “Hours trained</a:t>
            </a:r>
            <a:r>
              <a:rPr lang="en-US" sz="2800">
                <a:effectLst/>
                <a:ea typeface="MS Mincho" panose="02020609040205080304" pitchFamily="49" charset="-128"/>
              </a:rPr>
              <a:t>“ fields.</a:t>
            </a:r>
          </a:p>
        </p:txBody>
      </p:sp>
      <p:pic>
        <p:nvPicPr>
          <p:cNvPr id="5" name="Picture 4" descr="Certification Information with Training facility, Begin date, end date, Certification begin date, Certification end date, and Hours Trained selection boxes.">
            <a:extLst>
              <a:ext uri="{FF2B5EF4-FFF2-40B4-BE49-F238E27FC236}">
                <a16:creationId xmlns:a16="http://schemas.microsoft.com/office/drawing/2014/main" id="{D9FBED40-113F-DA45-AD2F-AA45BA469D11}"/>
              </a:ext>
            </a:extLst>
          </p:cNvPr>
          <p:cNvPicPr>
            <a:picLocks noChangeAspect="1"/>
          </p:cNvPicPr>
          <p:nvPr/>
        </p:nvPicPr>
        <p:blipFill rotWithShape="1">
          <a:blip r:embed="rId3"/>
          <a:srcRect r="31083"/>
          <a:stretch/>
        </p:blipFill>
        <p:spPr>
          <a:xfrm>
            <a:off x="7453556" y="1928187"/>
            <a:ext cx="3937304" cy="3174365"/>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0E71F2A7-4213-6C58-4681-4AAE6620B9AD}"/>
              </a:ext>
              <a:ext uri="{C183D7F6-B498-43B3-948B-1728B52AA6E4}">
                <adec:decorative xmlns:adec="http://schemas.microsoft.com/office/drawing/2017/decorative" val="1"/>
              </a:ext>
            </a:extLst>
          </p:cNvPr>
          <p:cNvSpPr/>
          <p:nvPr/>
        </p:nvSpPr>
        <p:spPr>
          <a:xfrm>
            <a:off x="7565808" y="3715184"/>
            <a:ext cx="3317875" cy="131064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Rectangle 1">
            <a:extLst>
              <a:ext uri="{FF2B5EF4-FFF2-40B4-BE49-F238E27FC236}">
                <a16:creationId xmlns:a16="http://schemas.microsoft.com/office/drawing/2014/main" id="{DC5C5BC0-BFF7-32CA-E1D2-E26F75BBEB2F}"/>
              </a:ext>
              <a:ext uri="{C183D7F6-B498-43B3-948B-1728B52AA6E4}">
                <adec:decorative xmlns:adec="http://schemas.microsoft.com/office/drawing/2017/decorative" val="1"/>
              </a:ext>
            </a:extLst>
          </p:cNvPr>
          <p:cNvSpPr/>
          <p:nvPr/>
        </p:nvSpPr>
        <p:spPr>
          <a:xfrm>
            <a:off x="-33337" y="-3836"/>
            <a:ext cx="161674" cy="6858000"/>
          </a:xfrm>
          <a:prstGeom prst="rect">
            <a:avLst/>
          </a:prstGeom>
          <a:solidFill>
            <a:srgbClr val="64C6B7"/>
          </a:solidFill>
          <a:ln w="28575">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60F068CD-E4FD-87E6-FBCE-1081167D5248}"/>
              </a:ext>
            </a:extLst>
          </p:cNvPr>
          <p:cNvSpPr/>
          <p:nvPr/>
        </p:nvSpPr>
        <p:spPr>
          <a:xfrm>
            <a:off x="9530489" y="3358249"/>
            <a:ext cx="629455" cy="77548"/>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750">
                <a:solidFill>
                  <a:schemeClr val="tx1">
                    <a:lumMod val="65000"/>
                    <a:lumOff val="35000"/>
                  </a:schemeClr>
                </a:solidFill>
                <a:latin typeface="Arial" panose="020B0604020202020204" pitchFamily="34" charset="0"/>
                <a:cs typeface="Arial" panose="020B0604020202020204" pitchFamily="34" charset="0"/>
              </a:rPr>
              <a:t>01/03/2027</a:t>
            </a:r>
          </a:p>
        </p:txBody>
      </p:sp>
    </p:spTree>
    <p:extLst>
      <p:ext uri="{BB962C8B-B14F-4D97-AF65-F5344CB8AC3E}">
        <p14:creationId xmlns:p14="http://schemas.microsoft.com/office/powerpoint/2010/main" val="89838488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E92AB81-FDE5-DBFD-1E9C-4665AAF6A8CC}"/>
              </a:ext>
            </a:extLst>
          </p:cNvPr>
          <p:cNvSpPr txBox="1">
            <a:spLocks noGrp="1"/>
          </p:cNvSpPr>
          <p:nvPr>
            <p:ph type="title" idx="4294967295"/>
          </p:nvPr>
        </p:nvSpPr>
        <p:spPr>
          <a:xfrm>
            <a:off x="-64575" y="-686758"/>
            <a:ext cx="12256575"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E6E6E6"/>
                </a:solidFill>
                <a:effectLst/>
                <a:uLnTx/>
                <a:uFillTx/>
                <a:latin typeface="Calibri" panose="020F0502020204030204" pitchFamily="34" charset="0"/>
                <a:ea typeface="+mj-ea"/>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OJT/APP Terminate an Enrollment – Certification information </a:t>
            </a:r>
            <a:endParaRPr kumimoji="0" lang="en-US" sz="3600" b="1" i="0" u="none" strike="noStrike" kern="1200" cap="none" spc="75" normalizeH="0" baseline="0" noProof="0">
              <a:ln>
                <a:noFill/>
              </a:ln>
              <a:solidFill>
                <a:srgbClr val="E6E6E6"/>
              </a:solidFill>
              <a:effectLst/>
              <a:uLnTx/>
              <a:uFillTx/>
              <a:latin typeface="Calibri" panose="020F0502020204030204" pitchFamily="34" charset="0"/>
              <a:ea typeface="+mj-ea"/>
              <a:cs typeface="Calibri" panose="020F0502020204030204" pitchFamily="34" charset="0"/>
            </a:endParaRPr>
          </a:p>
        </p:txBody>
      </p:sp>
      <p:sp>
        <p:nvSpPr>
          <p:cNvPr id="5" name="Title 1">
            <a:extLst>
              <a:ext uri="{FF2B5EF4-FFF2-40B4-BE49-F238E27FC236}">
                <a16:creationId xmlns:a16="http://schemas.microsoft.com/office/drawing/2014/main" id="{11BE1CE6-7EDB-626D-DC8E-F61665D5D930}"/>
              </a:ext>
              <a:ext uri="{C183D7F6-B498-43B3-948B-1728B52AA6E4}">
                <adec:decorative xmlns:adec="http://schemas.microsoft.com/office/drawing/2017/decorative" val="1"/>
              </a:ext>
            </a:extLst>
          </p:cNvPr>
          <p:cNvSpPr txBox="1">
            <a:spLocks/>
          </p:cNvSpPr>
          <p:nvPr/>
        </p:nvSpPr>
        <p:spPr>
          <a:xfrm>
            <a:off x="381000" y="231915"/>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rPr>
              <a:t>Terminate an Enrollment – Certification information </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45393"/>
            <a:ext cx="5715000" cy="5171363"/>
          </a:xfrm>
        </p:spPr>
        <p:txBody>
          <a:bodyPr/>
          <a:lstStyle/>
          <a:p>
            <a:pPr marL="514350" indent="-514350">
              <a:lnSpc>
                <a:spcPct val="107000"/>
              </a:lnSpc>
              <a:spcBef>
                <a:spcPts val="500"/>
              </a:spcBef>
              <a:spcAft>
                <a:spcPts val="1000"/>
              </a:spcAft>
              <a:buFont typeface="+mj-lt"/>
              <a:buAutoNum type="arabicPeriod" startAt="3"/>
            </a:pPr>
            <a:r>
              <a:rPr lang="en-US" sz="2800">
                <a:effectLst/>
                <a:ea typeface="MS Mincho" panose="02020609040205080304" pitchFamily="49" charset="-128"/>
              </a:rPr>
              <a:t>A series of “</a:t>
            </a:r>
            <a:r>
              <a:rPr lang="en-US" sz="2800" b="1">
                <a:ea typeface="MS Mincho" panose="02020609040205080304" pitchFamily="49" charset="-128"/>
              </a:rPr>
              <a:t>Y</a:t>
            </a:r>
            <a:r>
              <a:rPr lang="en-US" sz="2800" b="1">
                <a:effectLst/>
                <a:ea typeface="MS Mincho" panose="02020609040205080304" pitchFamily="49" charset="-128"/>
              </a:rPr>
              <a:t>es</a:t>
            </a:r>
            <a:r>
              <a:rPr lang="en-US" sz="2800">
                <a:effectLst/>
                <a:ea typeface="MS Mincho" panose="02020609040205080304" pitchFamily="49" charset="-128"/>
              </a:rPr>
              <a:t>” or “</a:t>
            </a:r>
            <a:r>
              <a:rPr lang="en-US" sz="2800" b="1">
                <a:ea typeface="MS Mincho" panose="02020609040205080304" pitchFamily="49" charset="-128"/>
              </a:rPr>
              <a:t>N</a:t>
            </a:r>
            <a:r>
              <a:rPr lang="en-US" sz="2800" b="1">
                <a:effectLst/>
                <a:ea typeface="MS Mincho" panose="02020609040205080304" pitchFamily="49" charset="-128"/>
              </a:rPr>
              <a:t>o</a:t>
            </a:r>
            <a:r>
              <a:rPr lang="en-US" sz="2800">
                <a:ea typeface="MS Mincho" panose="02020609040205080304" pitchFamily="49" charset="-128"/>
              </a:rPr>
              <a:t>”</a:t>
            </a:r>
            <a:r>
              <a:rPr lang="en-US" sz="2800">
                <a:effectLst/>
                <a:ea typeface="MS Mincho" panose="02020609040205080304" pitchFamily="49" charset="-128"/>
              </a:rPr>
              <a:t> questions appears. If you select “</a:t>
            </a:r>
            <a:r>
              <a:rPr lang="en-US" sz="2800" b="1">
                <a:effectLst/>
                <a:ea typeface="MS Mincho" panose="02020609040205080304" pitchFamily="49" charset="-128"/>
              </a:rPr>
              <a:t>No</a:t>
            </a:r>
            <a:r>
              <a:rPr lang="en-US" sz="2800">
                <a:effectLst/>
                <a:ea typeface="MS Mincho" panose="02020609040205080304" pitchFamily="49" charset="-128"/>
              </a:rPr>
              <a:t>” for questions 1 or 2, additional information is required, such as the trainee’s new wage rate and effective date, or the trainee’s “</a:t>
            </a:r>
            <a:r>
              <a:rPr lang="en-US" sz="2800" b="1">
                <a:effectLst/>
                <a:ea typeface="MS Mincho" panose="02020609040205080304" pitchFamily="49" charset="-128"/>
              </a:rPr>
              <a:t>Date Terminated</a:t>
            </a:r>
            <a:r>
              <a:rPr lang="en-US" sz="2800">
                <a:effectLst/>
                <a:ea typeface="MS Mincho" panose="02020609040205080304" pitchFamily="49" charset="-128"/>
              </a:rPr>
              <a:t>”</a:t>
            </a:r>
            <a:r>
              <a:rPr lang="en-US" sz="2800" b="1">
                <a:effectLst/>
                <a:ea typeface="MS Mincho" panose="02020609040205080304" pitchFamily="49" charset="-128"/>
              </a:rPr>
              <a:t> </a:t>
            </a:r>
            <a:r>
              <a:rPr lang="en-US" sz="2800">
                <a:effectLst/>
                <a:ea typeface="MS Mincho" panose="02020609040205080304" pitchFamily="49" charset="-128"/>
              </a:rPr>
              <a:t>and</a:t>
            </a:r>
            <a:r>
              <a:rPr lang="en-US" sz="2800" b="1">
                <a:effectLst/>
                <a:ea typeface="MS Mincho" panose="02020609040205080304" pitchFamily="49" charset="-128"/>
              </a:rPr>
              <a:t> </a:t>
            </a:r>
            <a:r>
              <a:rPr lang="en-US" sz="2800">
                <a:effectLst/>
                <a:ea typeface="MS Mincho" panose="02020609040205080304" pitchFamily="49" charset="-128"/>
              </a:rPr>
              <a:t>“</a:t>
            </a:r>
            <a:r>
              <a:rPr lang="en-US" sz="2800" b="1">
                <a:effectLst/>
                <a:ea typeface="MS Mincho" panose="02020609040205080304" pitchFamily="49" charset="-128"/>
              </a:rPr>
              <a:t>Termination Reason</a:t>
            </a:r>
            <a:r>
              <a:rPr lang="en-US" sz="2800">
                <a:ea typeface="MS Mincho" panose="02020609040205080304" pitchFamily="49" charset="-128"/>
              </a:rPr>
              <a:t>".</a:t>
            </a:r>
          </a:p>
          <a:p>
            <a:pPr>
              <a:lnSpc>
                <a:spcPct val="107000"/>
              </a:lnSpc>
              <a:spcBef>
                <a:spcPts val="500"/>
              </a:spcBef>
              <a:spcAft>
                <a:spcPts val="1000"/>
              </a:spcAft>
            </a:pPr>
            <a:endParaRPr lang="en-US" sz="2800">
              <a:effectLst/>
              <a:ea typeface="MS Mincho" panose="02020609040205080304" pitchFamily="49" charset="-128"/>
            </a:endParaRPr>
          </a:p>
        </p:txBody>
      </p:sp>
      <p:pic>
        <p:nvPicPr>
          <p:cNvPr id="3" name="Picture 2" descr="Screenshot detailing 2 questions and the Termination information section with Date terminated, Termination Reason selection boxes.">
            <a:extLst>
              <a:ext uri="{FF2B5EF4-FFF2-40B4-BE49-F238E27FC236}">
                <a16:creationId xmlns:a16="http://schemas.microsoft.com/office/drawing/2014/main" id="{145E99A7-1FA8-B198-14FC-490F68A719B8}"/>
              </a:ext>
            </a:extLst>
          </p:cNvPr>
          <p:cNvPicPr>
            <a:picLocks noChangeAspect="1"/>
          </p:cNvPicPr>
          <p:nvPr/>
        </p:nvPicPr>
        <p:blipFill>
          <a:blip r:embed="rId3"/>
          <a:stretch>
            <a:fillRect/>
          </a:stretch>
        </p:blipFill>
        <p:spPr>
          <a:xfrm>
            <a:off x="6297262" y="1449705"/>
            <a:ext cx="5688330" cy="4784090"/>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83D9FF1A-7C69-38D1-7896-B7E63BC3786B}"/>
              </a:ext>
              <a:ext uri="{C183D7F6-B498-43B3-948B-1728B52AA6E4}">
                <adec:decorative xmlns:adec="http://schemas.microsoft.com/office/drawing/2017/decorative" val="1"/>
              </a:ext>
            </a:extLst>
          </p:cNvPr>
          <p:cNvSpPr/>
          <p:nvPr/>
        </p:nvSpPr>
        <p:spPr>
          <a:xfrm>
            <a:off x="6581244" y="4699033"/>
            <a:ext cx="3258185" cy="129857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Rectangle 1">
            <a:extLst>
              <a:ext uri="{FF2B5EF4-FFF2-40B4-BE49-F238E27FC236}">
                <a16:creationId xmlns:a16="http://schemas.microsoft.com/office/drawing/2014/main" id="{6EE26A3F-8AF1-477B-52FE-3CD4CB2CE3E2}"/>
              </a:ext>
              <a:ext uri="{C183D7F6-B498-43B3-948B-1728B52AA6E4}">
                <adec:decorative xmlns:adec="http://schemas.microsoft.com/office/drawing/2017/decorative" val="1"/>
              </a:ext>
            </a:extLst>
          </p:cNvPr>
          <p:cNvSpPr/>
          <p:nvPr/>
        </p:nvSpPr>
        <p:spPr>
          <a:xfrm>
            <a:off x="-33337" y="-3836"/>
            <a:ext cx="161674" cy="6858000"/>
          </a:xfrm>
          <a:prstGeom prst="rect">
            <a:avLst/>
          </a:prstGeom>
          <a:solidFill>
            <a:srgbClr val="64C6B7"/>
          </a:solidFill>
          <a:ln w="28575">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6131947"/>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31915"/>
            <a:ext cx="10698332" cy="990600"/>
          </a:xfrm>
        </p:spPr>
        <p:txBody>
          <a:bodyPr/>
          <a:lstStyle/>
          <a:p>
            <a:pPr marL="0" marR="0" indent="0">
              <a:lnSpc>
                <a:spcPct val="115000"/>
              </a:lnSpc>
              <a:spcBef>
                <a:spcPts val="1500"/>
              </a:spcBef>
              <a:spcAft>
                <a:spcPts val="0"/>
              </a:spcAft>
            </a:pPr>
            <a:r>
              <a:rPr lang="en-US" spc="75">
                <a:solidFill>
                  <a:srgbClr val="00427A"/>
                </a:solidFill>
                <a:hlinkClick r:id="rId2" action="ppaction://hlinksldjump"/>
              </a:rPr>
              <a:t>Terminate an Enrollment – Remarks </a:t>
            </a:r>
            <a:endParaRPr lang="en-US" b="1" spc="75">
              <a:solidFill>
                <a:srgbClr val="00427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71600"/>
            <a:ext cx="5715000" cy="5171363"/>
          </a:xfrm>
        </p:spPr>
        <p:txBody>
          <a:bodyPr/>
          <a:lstStyle/>
          <a:p>
            <a:pPr marL="457200" marR="0" lvl="0" indent="-457200">
              <a:lnSpc>
                <a:spcPct val="107000"/>
              </a:lnSpc>
              <a:buFont typeface="+mj-lt"/>
              <a:buAutoNum type="arabicPeriod" startAt="4"/>
            </a:pPr>
            <a:r>
              <a:rPr lang="en-US" sz="2800">
                <a:effectLst/>
                <a:ea typeface="MS Mincho" panose="02020609040205080304" pitchFamily="49" charset="-128"/>
              </a:rPr>
              <a:t>Once the fields have been completed, select</a:t>
            </a:r>
            <a:r>
              <a:rPr lang="en-US" sz="2800" b="1">
                <a:effectLst/>
                <a:ea typeface="MS Mincho" panose="02020609040205080304" pitchFamily="49" charset="-128"/>
              </a:rPr>
              <a:t> </a:t>
            </a:r>
            <a:r>
              <a:rPr lang="en-US" sz="2800">
                <a:effectLst/>
                <a:ea typeface="MS Mincho" panose="02020609040205080304" pitchFamily="49" charset="-128"/>
              </a:rPr>
              <a:t>the </a:t>
            </a:r>
            <a:r>
              <a:rPr lang="en-US" sz="2800" b="1">
                <a:effectLst/>
                <a:ea typeface="MS Mincho" panose="02020609040205080304" pitchFamily="49" charset="-128"/>
              </a:rPr>
              <a:t>“Submit Certification” </a:t>
            </a:r>
            <a:r>
              <a:rPr lang="en-US" sz="2800">
                <a:effectLst/>
                <a:ea typeface="MS Mincho" panose="02020609040205080304" pitchFamily="49" charset="-128"/>
              </a:rPr>
              <a:t>button</a:t>
            </a:r>
            <a:r>
              <a:rPr lang="en-US" sz="2800" b="1">
                <a:effectLst/>
                <a:ea typeface="MS Mincho" panose="02020609040205080304" pitchFamily="49" charset="-128"/>
              </a:rPr>
              <a:t> </a:t>
            </a:r>
            <a:r>
              <a:rPr lang="en-US" sz="2800">
                <a:effectLst/>
                <a:ea typeface="MS Mincho" panose="02020609040205080304" pitchFamily="49" charset="-128"/>
              </a:rPr>
              <a:t>or select the </a:t>
            </a:r>
            <a:r>
              <a:rPr lang="en-US" sz="2800" b="1">
                <a:effectLst/>
                <a:ea typeface="MS Mincho" panose="02020609040205080304" pitchFamily="49" charset="-128"/>
              </a:rPr>
              <a:t>“Save as Draft“</a:t>
            </a:r>
            <a:r>
              <a:rPr lang="en-US" sz="2800">
                <a:effectLst/>
                <a:ea typeface="MS Mincho" panose="02020609040205080304" pitchFamily="49" charset="-128"/>
              </a:rPr>
              <a:t> button</a:t>
            </a:r>
            <a:r>
              <a:rPr lang="en-US" sz="2800" b="1">
                <a:effectLst/>
                <a:ea typeface="MS Mincho" panose="02020609040205080304" pitchFamily="49" charset="-128"/>
              </a:rPr>
              <a:t>. </a:t>
            </a:r>
            <a:r>
              <a:rPr lang="en-US" sz="2800">
                <a:effectLst/>
                <a:ea typeface="MS Mincho" panose="02020609040205080304" pitchFamily="49" charset="-128"/>
              </a:rPr>
              <a:t>You may add relevant remarks or notes. </a:t>
            </a:r>
          </a:p>
        </p:txBody>
      </p:sp>
      <p:sp>
        <p:nvSpPr>
          <p:cNvPr id="10" name="Rectangle: Rounded Corners 9" descr="Return to table of contents button.">
            <a:hlinkClick r:id="rId3"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3"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pic>
        <p:nvPicPr>
          <p:cNvPr id="5" name="Picture 4" descr="Remarks section with VBA remarks selection box, Add custom remarks button and a Notes section.">
            <a:extLst>
              <a:ext uri="{FF2B5EF4-FFF2-40B4-BE49-F238E27FC236}">
                <a16:creationId xmlns:a16="http://schemas.microsoft.com/office/drawing/2014/main" id="{89C01CFB-4800-F2A5-BE7B-8BF351D236FD}"/>
              </a:ext>
            </a:extLst>
          </p:cNvPr>
          <p:cNvPicPr>
            <a:picLocks noChangeAspect="1"/>
          </p:cNvPicPr>
          <p:nvPr/>
        </p:nvPicPr>
        <p:blipFill>
          <a:blip r:embed="rId4"/>
          <a:stretch>
            <a:fillRect/>
          </a:stretch>
        </p:blipFill>
        <p:spPr>
          <a:xfrm>
            <a:off x="7000240" y="1715770"/>
            <a:ext cx="4810760" cy="4251960"/>
          </a:xfrm>
          <a:prstGeom prst="rect">
            <a:avLst/>
          </a:prstGeom>
          <a:ln>
            <a:solidFill>
              <a:schemeClr val="tx1"/>
            </a:solidFill>
          </a:ln>
        </p:spPr>
      </p:pic>
      <p:sp>
        <p:nvSpPr>
          <p:cNvPr id="7" name="Rectangle 6">
            <a:extLst>
              <a:ext uri="{FF2B5EF4-FFF2-40B4-BE49-F238E27FC236}">
                <a16:creationId xmlns:a16="http://schemas.microsoft.com/office/drawing/2014/main" id="{A49CC947-A97D-8069-CD5F-9A3542D96C6D}"/>
              </a:ext>
              <a:ext uri="{C183D7F6-B498-43B3-948B-1728B52AA6E4}">
                <adec:decorative xmlns:adec="http://schemas.microsoft.com/office/drawing/2017/decorative" val="1"/>
              </a:ext>
            </a:extLst>
          </p:cNvPr>
          <p:cNvSpPr/>
          <p:nvPr/>
        </p:nvSpPr>
        <p:spPr>
          <a:xfrm>
            <a:off x="7145017" y="3243737"/>
            <a:ext cx="4267835" cy="1611727"/>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EC4A13A3-B74A-B922-B0B7-16245942BEC9}"/>
              </a:ext>
              <a:ext uri="{C183D7F6-B498-43B3-948B-1728B52AA6E4}">
                <adec:decorative xmlns:adec="http://schemas.microsoft.com/office/drawing/2017/decorative" val="1"/>
              </a:ext>
            </a:extLst>
          </p:cNvPr>
          <p:cNvSpPr/>
          <p:nvPr/>
        </p:nvSpPr>
        <p:spPr>
          <a:xfrm>
            <a:off x="7220712" y="5548884"/>
            <a:ext cx="2005584" cy="31242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46FA4613-71AA-474B-51D3-193553A36856}"/>
              </a:ext>
              <a:ext uri="{C183D7F6-B498-43B3-948B-1728B52AA6E4}">
                <adec:decorative xmlns:adec="http://schemas.microsoft.com/office/drawing/2017/decorative" val="1"/>
              </a:ext>
            </a:extLst>
          </p:cNvPr>
          <p:cNvSpPr/>
          <p:nvPr/>
        </p:nvSpPr>
        <p:spPr>
          <a:xfrm>
            <a:off x="-33337" y="-3836"/>
            <a:ext cx="161674" cy="6858000"/>
          </a:xfrm>
          <a:prstGeom prst="rect">
            <a:avLst/>
          </a:prstGeom>
          <a:solidFill>
            <a:srgbClr val="64C6B7"/>
          </a:solidFill>
          <a:ln w="28575">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0256659"/>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406B90E-4E7F-AEEE-FC78-4D5C9CCD6EF3}"/>
              </a:ext>
            </a:extLst>
          </p:cNvPr>
          <p:cNvSpPr txBox="1">
            <a:spLocks noGrp="1"/>
          </p:cNvSpPr>
          <p:nvPr>
            <p:ph type="title" idx="4294967295"/>
          </p:nvPr>
        </p:nvSpPr>
        <p:spPr>
          <a:xfrm>
            <a:off x="391886" y="231915"/>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4999"/>
              </a:lnSpc>
              <a:spcBef>
                <a:spcPts val="1500"/>
              </a:spcBef>
              <a:defRPr/>
            </a:pPr>
            <a:r>
              <a:rPr lang="en-US" spc="75">
                <a:solidFill>
                  <a:srgbClr val="00427A"/>
                </a:solidFill>
                <a:latin typeface="Calibri"/>
                <a:cs typeface="Calibri"/>
                <a:hlinkClick r:id="rId2" action="ppaction://hlinksldjump"/>
              </a:rPr>
              <a:t>Terminate an Enrollment Cont’d 1</a:t>
            </a:r>
            <a:endParaRPr lang="en-US" spc="75">
              <a:solidFill>
                <a:srgbClr val="00427A"/>
              </a:solidFill>
              <a:hlinkClick r:id="rId2"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371600"/>
            <a:ext cx="6009861" cy="4825013"/>
          </a:xfrm>
        </p:spPr>
        <p:txBody>
          <a:bodyPr/>
          <a:lstStyle/>
          <a:p>
            <a:pPr marR="0" lvl="0">
              <a:lnSpc>
                <a:spcPct val="107000"/>
              </a:lnSpc>
              <a:spcBef>
                <a:spcPts val="500"/>
              </a:spcBef>
              <a:spcAft>
                <a:spcPts val="1000"/>
              </a:spcAft>
            </a:pPr>
            <a:r>
              <a:rPr lang="en-US" sz="2800">
                <a:effectLst/>
                <a:ea typeface="MS Mincho" panose="02020609040205080304" pitchFamily="49" charset="-128"/>
              </a:rPr>
              <a:t>Once submitted, a green confirmation banner at the top of the student </a:t>
            </a:r>
            <a:r>
              <a:rPr lang="en-US" sz="2800">
                <a:ea typeface="MS Mincho" panose="02020609040205080304" pitchFamily="49" charset="-128"/>
              </a:rPr>
              <a:t>p</a:t>
            </a:r>
            <a:r>
              <a:rPr lang="en-US" sz="2800">
                <a:effectLst/>
                <a:ea typeface="MS Mincho" panose="02020609040205080304" pitchFamily="49" charset="-128"/>
              </a:rPr>
              <a:t>rofile page. </a:t>
            </a:r>
          </a:p>
          <a:p>
            <a:pPr marL="0" marR="0" algn="just">
              <a:lnSpc>
                <a:spcPct val="107000"/>
              </a:lnSpc>
            </a:pPr>
            <a:endParaRPr lang="en-US">
              <a:effectLst/>
              <a:ea typeface="MS Mincho" panose="02020609040205080304" pitchFamily="49" charset="-128"/>
            </a:endParaRPr>
          </a:p>
        </p:txBody>
      </p:sp>
      <p:pic>
        <p:nvPicPr>
          <p:cNvPr id="3" name="Picture 2" descr="Screenshot of Daniel Johnson's Enrollments tab with a success message that a certification was added.">
            <a:extLst>
              <a:ext uri="{FF2B5EF4-FFF2-40B4-BE49-F238E27FC236}">
                <a16:creationId xmlns:a16="http://schemas.microsoft.com/office/drawing/2014/main" id="{C2D75890-81FE-B39B-EF04-53A1AC2EF759}"/>
              </a:ext>
            </a:extLst>
          </p:cNvPr>
          <p:cNvPicPr>
            <a:picLocks noChangeAspect="1"/>
          </p:cNvPicPr>
          <p:nvPr/>
        </p:nvPicPr>
        <p:blipFill rotWithShape="1">
          <a:blip r:embed="rId3"/>
          <a:srcRect r="2319" b="86867"/>
          <a:stretch/>
        </p:blipFill>
        <p:spPr bwMode="auto">
          <a:xfrm>
            <a:off x="4564416" y="2591144"/>
            <a:ext cx="7369438" cy="772357"/>
          </a:xfrm>
          <a:prstGeom prst="rect">
            <a:avLst/>
          </a:prstGeom>
          <a:ln>
            <a:solidFill>
              <a:schemeClr val="tx1"/>
            </a:solidFill>
          </a:ln>
          <a:extLst>
            <a:ext uri="{53640926-AAD7-44D8-BBD7-CCE9431645EC}">
              <a14:shadowObscured xmlns:a14="http://schemas.microsoft.com/office/drawing/2010/main"/>
            </a:ext>
          </a:extLst>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D8A25CC1-97F7-25C6-D5C5-2D6DE4D26E8D}"/>
              </a:ext>
              <a:ext uri="{C183D7F6-B498-43B3-948B-1728B52AA6E4}">
                <adec:decorative xmlns:adec="http://schemas.microsoft.com/office/drawing/2017/decorative" val="1"/>
              </a:ext>
            </a:extLst>
          </p:cNvPr>
          <p:cNvSpPr/>
          <p:nvPr/>
        </p:nvSpPr>
        <p:spPr>
          <a:xfrm>
            <a:off x="4549140" y="2591145"/>
            <a:ext cx="7384714" cy="772356"/>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Rectangle 1">
            <a:extLst>
              <a:ext uri="{FF2B5EF4-FFF2-40B4-BE49-F238E27FC236}">
                <a16:creationId xmlns:a16="http://schemas.microsoft.com/office/drawing/2014/main" id="{0C24425E-B825-BE41-63C2-8EAD5AD9F492}"/>
              </a:ext>
              <a:ext uri="{C183D7F6-B498-43B3-948B-1728B52AA6E4}">
                <adec:decorative xmlns:adec="http://schemas.microsoft.com/office/drawing/2017/decorative" val="1"/>
              </a:ext>
            </a:extLst>
          </p:cNvPr>
          <p:cNvSpPr/>
          <p:nvPr/>
        </p:nvSpPr>
        <p:spPr>
          <a:xfrm>
            <a:off x="-33337" y="-3836"/>
            <a:ext cx="161674" cy="6858000"/>
          </a:xfrm>
          <a:prstGeom prst="rect">
            <a:avLst/>
          </a:prstGeom>
          <a:solidFill>
            <a:srgbClr val="64C6B7"/>
          </a:solidFill>
          <a:ln w="28575">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4032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315079D-3610-0B85-C4FD-951A8BE3091D}"/>
              </a:ext>
            </a:extLst>
          </p:cNvPr>
          <p:cNvSpPr txBox="1">
            <a:spLocks noGrp="1"/>
          </p:cNvSpPr>
          <p:nvPr>
            <p:ph type="title" idx="4294967295"/>
          </p:nvPr>
        </p:nvSpPr>
        <p:spPr>
          <a:xfrm>
            <a:off x="381000" y="381000"/>
            <a:ext cx="1028700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Create a Login.gov Account Cont’d 3</a:t>
            </a:r>
            <a:endParaRPr kumimoji="0" lang="en-US" sz="6000" b="1" i="0" u="none" strike="noStrike" kern="1200" cap="none" spc="0" normalizeH="0" baseline="0" noProof="0">
              <a:ln>
                <a:noFill/>
              </a:ln>
              <a:solidFill>
                <a:schemeClr val="accent2"/>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3" name="Content Placeholder 2">
            <a:extLst>
              <a:ext uri="{FF2B5EF4-FFF2-40B4-BE49-F238E27FC236}">
                <a16:creationId xmlns:a16="http://schemas.microsoft.com/office/drawing/2014/main" id="{2FE295F2-9E5A-74A5-9BD4-FF2BB3720B20}"/>
              </a:ext>
            </a:extLst>
          </p:cNvPr>
          <p:cNvSpPr>
            <a:spLocks noGrp="1"/>
          </p:cNvSpPr>
          <p:nvPr>
            <p:ph sz="quarter" idx="10"/>
          </p:nvPr>
        </p:nvSpPr>
        <p:spPr>
          <a:xfrm>
            <a:off x="128334" y="1371601"/>
            <a:ext cx="5967666" cy="4940300"/>
          </a:xfrm>
        </p:spPr>
        <p:txBody>
          <a:bodyPr vert="horz" lIns="0" tIns="0" rIns="0" bIns="0" rtlCol="0" anchor="t">
            <a:noAutofit/>
          </a:bodyPr>
          <a:lstStyle/>
          <a:p>
            <a:pPr marL="742950" indent="-514350">
              <a:spcBef>
                <a:spcPts val="600"/>
              </a:spcBef>
              <a:spcAft>
                <a:spcPts val="0"/>
              </a:spcAft>
              <a:buFont typeface="+mj-lt"/>
              <a:buAutoNum type="arabicPeriod" startAt="6"/>
            </a:pPr>
            <a:r>
              <a:rPr lang="en-US" sz="2800">
                <a:latin typeface="Calibri"/>
                <a:ea typeface="MS Mincho"/>
                <a:cs typeface="Calibri"/>
              </a:rPr>
              <a:t>Open your email account for the email provided, and then open the email from Login.gov and select the “</a:t>
            </a:r>
            <a:r>
              <a:rPr lang="en-US" sz="2800" b="1">
                <a:latin typeface="Calibri"/>
                <a:ea typeface="MS Mincho"/>
                <a:cs typeface="Calibri"/>
              </a:rPr>
              <a:t>Confirm your email</a:t>
            </a:r>
            <a:r>
              <a:rPr lang="en-US" sz="2800">
                <a:latin typeface="Calibri"/>
                <a:ea typeface="MS Mincho"/>
                <a:cs typeface="Calibri"/>
              </a:rPr>
              <a:t>” button. </a:t>
            </a:r>
            <a:r>
              <a:rPr lang="en-US" sz="2800">
                <a:effectLst/>
                <a:latin typeface="Calibri"/>
                <a:ea typeface="MS Mincho"/>
                <a:cs typeface="Calibri"/>
              </a:rPr>
              <a:t>This allows you to set up multi-factor authentication.  </a:t>
            </a:r>
          </a:p>
          <a:p>
            <a:endParaRPr lang="en-US" sz="2800">
              <a:effectLst/>
              <a:ea typeface="MS Mincho" panose="02020609040205080304" pitchFamily="49" charset="-128"/>
            </a:endParaRPr>
          </a:p>
          <a:p>
            <a:endParaRPr lang="en-US" sz="2800"/>
          </a:p>
        </p:txBody>
      </p:sp>
      <p:pic>
        <p:nvPicPr>
          <p:cNvPr id="4" name="Picture 3" descr="Screenshot of verification email sent by login.gov and user will select Confirm email address.">
            <a:extLst>
              <a:ext uri="{FF2B5EF4-FFF2-40B4-BE49-F238E27FC236}">
                <a16:creationId xmlns:a16="http://schemas.microsoft.com/office/drawing/2014/main" id="{3ACB712C-BEF4-D4FA-DBB9-B6F45B3957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06459" y="1578990"/>
            <a:ext cx="3628008" cy="4164102"/>
          </a:xfrm>
          <a:prstGeom prst="rect">
            <a:avLst/>
          </a:prstGeom>
          <a:noFill/>
          <a:ln>
            <a:solidFill>
              <a:schemeClr val="tx1"/>
            </a:solidFill>
          </a:ln>
        </p:spPr>
      </p:pic>
      <p:sp>
        <p:nvSpPr>
          <p:cNvPr id="6" name="Rectangle: Rounded Corners 5" descr="Return to table of contents button.">
            <a:hlinkClick r:id="rId4" action="ppaction://hlinksldjump"/>
            <a:extLst>
              <a:ext uri="{FF2B5EF4-FFF2-40B4-BE49-F238E27FC236}">
                <a16:creationId xmlns:a16="http://schemas.microsoft.com/office/drawing/2014/main" id="{0DCD6369-0A42-E90D-D12F-561245F8982C}"/>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
        <p:nvSpPr>
          <p:cNvPr id="7" name="Rectangle 6">
            <a:extLst>
              <a:ext uri="{FF2B5EF4-FFF2-40B4-BE49-F238E27FC236}">
                <a16:creationId xmlns:a16="http://schemas.microsoft.com/office/drawing/2014/main" id="{759E3742-43C7-ADAF-DA2A-70DE9FA75081}"/>
              </a:ext>
              <a:ext uri="{C183D7F6-B498-43B3-948B-1728B52AA6E4}">
                <adec:decorative xmlns:adec="http://schemas.microsoft.com/office/drawing/2017/decorative" val="1"/>
              </a:ext>
            </a:extLst>
          </p:cNvPr>
          <p:cNvSpPr/>
          <p:nvPr/>
        </p:nvSpPr>
        <p:spPr>
          <a:xfrm>
            <a:off x="7709198" y="3184417"/>
            <a:ext cx="2861332" cy="566428"/>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114078281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8312052-3C99-5504-92C1-BEA9B7C7C741}"/>
              </a:ext>
            </a:extLst>
          </p:cNvPr>
          <p:cNvSpPr txBox="1">
            <a:spLocks noGrp="1"/>
          </p:cNvSpPr>
          <p:nvPr>
            <p:ph type="title" idx="4294967295"/>
          </p:nvPr>
        </p:nvSpPr>
        <p:spPr>
          <a:xfrm>
            <a:off x="128337" y="-611046"/>
            <a:ext cx="7202557" cy="61104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400" b="1" i="0" u="none" strike="noStrike" kern="1200" cap="none" spc="75" normalizeH="0" baseline="0" noProof="0">
                <a:ln>
                  <a:noFill/>
                </a:ln>
                <a:solidFill>
                  <a:srgbClr val="E6E6E6"/>
                </a:solidFill>
                <a:effectLst/>
                <a:uLnTx/>
                <a:uFillTx/>
                <a:latin typeface="Calibri" panose="020F0502020204030204" pitchFamily="34" charset="0"/>
                <a:ea typeface="+mj-ea"/>
                <a:cs typeface="Calibri" panose="020F0502020204030204" pitchFamily="34" charset="0"/>
              </a:rPr>
              <a:t>OJT/APP End of Section</a:t>
            </a:r>
            <a:r>
              <a:rPr kumimoji="0" lang="en-US" sz="4400" b="0" i="0" u="none" strike="noStrike" kern="1200" cap="none" spc="75" normalizeH="0" baseline="0" noProof="0">
                <a:ln>
                  <a:noFill/>
                </a:ln>
                <a:solidFill>
                  <a:srgbClr val="E6E6E6"/>
                </a:solidFill>
                <a:effectLst/>
                <a:uLnTx/>
                <a:uFillTx/>
                <a:latin typeface="Calibri" panose="020F0502020204030204" pitchFamily="34" charset="0"/>
                <a:ea typeface="+mj-ea"/>
                <a:cs typeface="Calibri" panose="020F0502020204030204" pitchFamily="34" charset="0"/>
              </a:rPr>
              <a:t>.</a:t>
            </a:r>
            <a:endParaRPr kumimoji="0" lang="en-US" sz="11500" b="0" i="0" u="none" strike="noStrike" kern="1200" cap="none" spc="0" normalizeH="0" baseline="0" noProof="0">
              <a:ln>
                <a:noFill/>
              </a:ln>
              <a:solidFill>
                <a:srgbClr val="E6E6E6"/>
              </a:solidFill>
              <a:effectLst/>
              <a:uLnTx/>
              <a:uFillTx/>
              <a:latin typeface="Calibri" panose="020F0502020204030204" pitchFamily="34" charset="0"/>
              <a:ea typeface="+mj-ea"/>
              <a:cs typeface="Calibri" panose="020F0502020204030204" pitchFamily="34" charset="0"/>
              <a:hlinkClick r:id="rId2" action="ppaction://hlinksldjump">
                <a:extLst>
                  <a:ext uri="{A12FA001-AC4F-418D-AE19-62706E023703}">
                    <ahyp:hlinkClr xmlns:ahyp="http://schemas.microsoft.com/office/drawing/2018/hyperlinkcolor" val="tx"/>
                  </a:ext>
                </a:extLst>
              </a:hlinkClick>
            </a:endParaRPr>
          </a:p>
        </p:txBody>
      </p:sp>
      <p:sp>
        <p:nvSpPr>
          <p:cNvPr id="5" name="Title 1">
            <a:extLst>
              <a:ext uri="{FF2B5EF4-FFF2-40B4-BE49-F238E27FC236}">
                <a16:creationId xmlns:a16="http://schemas.microsoft.com/office/drawing/2014/main" id="{E658AB5A-3030-4A1D-A2B0-DE415CC46026}"/>
              </a:ext>
            </a:extLst>
          </p:cNvPr>
          <p:cNvSpPr txBox="1">
            <a:spLocks/>
          </p:cNvSpPr>
          <p:nvPr/>
        </p:nvSpPr>
        <p:spPr>
          <a:xfrm>
            <a:off x="609600" y="1242390"/>
            <a:ext cx="7202557" cy="2272748"/>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r>
              <a:rPr lang="en-US" sz="4400" spc="75"/>
              <a:t>Congratulations! </a:t>
            </a:r>
          </a:p>
          <a:p>
            <a:endParaRPr lang="en-US" sz="4400" spc="75"/>
          </a:p>
          <a:p>
            <a:r>
              <a:rPr lang="en-US" sz="4400" b="0" spc="75"/>
              <a:t>This is the end of the instructions for the selected facility type.</a:t>
            </a:r>
            <a:endParaRPr lang="en-US" sz="11500" b="0">
              <a:hlinkClick r:id="rId2" action="ppaction://hlinksldjump"/>
            </a:endParaRPr>
          </a:p>
        </p:txBody>
      </p:sp>
      <p:sp>
        <p:nvSpPr>
          <p:cNvPr id="2" name="Title 1">
            <a:extLst>
              <a:ext uri="{FF2B5EF4-FFF2-40B4-BE49-F238E27FC236}">
                <a16:creationId xmlns:a16="http://schemas.microsoft.com/office/drawing/2014/main" id="{4BC59007-1E39-85B8-06E2-82BA3773D56E}"/>
              </a:ext>
            </a:extLst>
          </p:cNvPr>
          <p:cNvSpPr>
            <a:spLocks/>
          </p:cNvSpPr>
          <p:nvPr/>
        </p:nvSpPr>
        <p:spPr>
          <a:xfrm>
            <a:off x="609600" y="4740966"/>
            <a:ext cx="8842513" cy="105023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none" spc="75" normalizeH="0" baseline="0" noProof="0">
                <a:ln>
                  <a:noFill/>
                </a:ln>
                <a:solidFill>
                  <a:schemeClr val="accent2"/>
                </a:solidFill>
                <a:effectLst/>
                <a:uLnTx/>
                <a:uFillTx/>
                <a:latin typeface="Calibri" panose="020F0502020204030204" pitchFamily="34" charset="0"/>
                <a:ea typeface="+mj-ea"/>
                <a:cs typeface="Calibri" panose="020F0502020204030204" pitchFamily="34" charset="0"/>
                <a:hlinkClick r:id="rId3" action="ppaction://hlinksldjump"/>
              </a:rPr>
              <a:t>Select here to navigate to the Helpful resources section.</a:t>
            </a:r>
            <a:endParaRPr kumimoji="0" lang="en-US" sz="9600" b="1" i="0" u="none" strike="noStrike" kern="1200" cap="none" spc="0" normalizeH="0" baseline="0" noProof="0">
              <a:ln>
                <a:noFill/>
              </a:ln>
              <a:solidFill>
                <a:schemeClr val="accent2"/>
              </a:solidFill>
              <a:effectLst/>
              <a:uLnTx/>
              <a:uFillTx/>
              <a:latin typeface="Calibri" panose="020F0502020204030204" pitchFamily="34" charset="0"/>
              <a:ea typeface="+mj-ea"/>
              <a:cs typeface="Calibri" panose="020F0502020204030204" pitchFamily="34" charset="0"/>
              <a:hlinkClick r:id="rId3" action="ppaction://hlinksldjump"/>
            </a:endParaRPr>
          </a:p>
        </p:txBody>
      </p:sp>
      <p:sp>
        <p:nvSpPr>
          <p:cNvPr id="4" name="Rectangle 3">
            <a:extLst>
              <a:ext uri="{FF2B5EF4-FFF2-40B4-BE49-F238E27FC236}">
                <a16:creationId xmlns:a16="http://schemas.microsoft.com/office/drawing/2014/main" id="{2B658852-E44E-DC3C-0090-33E6E7B4D7D8}"/>
              </a:ext>
              <a:ext uri="{C183D7F6-B498-43B3-948B-1728B52AA6E4}">
                <adec:decorative xmlns:adec="http://schemas.microsoft.com/office/drawing/2017/decorative" val="1"/>
              </a:ext>
            </a:extLst>
          </p:cNvPr>
          <p:cNvSpPr/>
          <p:nvPr/>
        </p:nvSpPr>
        <p:spPr>
          <a:xfrm>
            <a:off x="-33337" y="16042"/>
            <a:ext cx="161674" cy="6858000"/>
          </a:xfrm>
          <a:prstGeom prst="rect">
            <a:avLst/>
          </a:prstGeom>
          <a:solidFill>
            <a:srgbClr val="64C6B7"/>
          </a:solidFill>
          <a:ln w="28575">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616218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9007-1E39-85B8-06E2-82BA3773D56E}"/>
              </a:ext>
            </a:extLst>
          </p:cNvPr>
          <p:cNvSpPr>
            <a:spLocks noGrp="1"/>
          </p:cNvSpPr>
          <p:nvPr>
            <p:ph type="title"/>
          </p:nvPr>
        </p:nvSpPr>
        <p:spPr/>
        <p:txBody>
          <a:bodyPr/>
          <a:lstStyle/>
          <a:p>
            <a:r>
              <a:rPr lang="en-US" sz="4000" cap="all" spc="75">
                <a:latin typeface="Myriad Pro" panose="020B0703030403020204" pitchFamily="34" charset="0"/>
              </a:rPr>
              <a:t>FLIGHT</a:t>
            </a:r>
            <a:endParaRPr lang="en-US" sz="9600">
              <a:latin typeface="Myriad Pro" panose="020B0703030403020204" pitchFamily="34" charset="0"/>
            </a:endParaRPr>
          </a:p>
        </p:txBody>
      </p:sp>
      <p:sp>
        <p:nvSpPr>
          <p:cNvPr id="3" name="Rectangle 2">
            <a:extLst>
              <a:ext uri="{FF2B5EF4-FFF2-40B4-BE49-F238E27FC236}">
                <a16:creationId xmlns:a16="http://schemas.microsoft.com/office/drawing/2014/main" id="{FD6E1CE5-5506-6781-221D-B1DE1A4AEBE3}"/>
              </a:ext>
              <a:ext uri="{C183D7F6-B498-43B3-948B-1728B52AA6E4}">
                <adec:decorative xmlns:adec="http://schemas.microsoft.com/office/drawing/2017/decorative" val="1"/>
              </a:ext>
            </a:extLst>
          </p:cNvPr>
          <p:cNvSpPr/>
          <p:nvPr/>
        </p:nvSpPr>
        <p:spPr>
          <a:xfrm>
            <a:off x="-37323" y="9331"/>
            <a:ext cx="803612"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pic>
        <p:nvPicPr>
          <p:cNvPr id="4" name="Picture 3" descr="Logo for Education Service.">
            <a:extLst>
              <a:ext uri="{FF2B5EF4-FFF2-40B4-BE49-F238E27FC236}">
                <a16:creationId xmlns:a16="http://schemas.microsoft.com/office/drawing/2014/main" id="{A5D6C1A1-650B-C649-7A39-E99D51DC87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6288" y="5843671"/>
            <a:ext cx="2422837" cy="573561"/>
          </a:xfrm>
          <a:prstGeom prst="rect">
            <a:avLst/>
          </a:prstGeom>
        </p:spPr>
      </p:pic>
    </p:spTree>
    <p:extLst>
      <p:ext uri="{BB962C8B-B14F-4D97-AF65-F5344CB8AC3E}">
        <p14:creationId xmlns:p14="http://schemas.microsoft.com/office/powerpoint/2010/main" val="165182140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51793"/>
            <a:ext cx="10698332" cy="990600"/>
          </a:xfrm>
        </p:spPr>
        <p:txBody>
          <a:bodyPr/>
          <a:lstStyle/>
          <a:p>
            <a:pPr marL="0" marR="0" indent="0">
              <a:lnSpc>
                <a:spcPct val="115000"/>
              </a:lnSpc>
              <a:spcBef>
                <a:spcPts val="1500"/>
              </a:spcBef>
              <a:spcAft>
                <a:spcPts val="0"/>
              </a:spcAft>
            </a:pPr>
            <a:r>
              <a:rPr lang="en-US" spc="75">
                <a:solidFill>
                  <a:srgbClr val="00427A"/>
                </a:solidFill>
                <a:hlinkClick r:id="rId2" action="ppaction://hlinksldjump"/>
              </a:rPr>
              <a:t>Flight – Table of Contents</a:t>
            </a:r>
            <a:endParaRPr lang="en-US" b="1" spc="75">
              <a:solidFill>
                <a:srgbClr val="00427A"/>
              </a:solidFill>
              <a:effectLst/>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381000" y="1320037"/>
            <a:ext cx="10961857" cy="4778869"/>
          </a:xfrm>
        </p:spPr>
        <p:txBody>
          <a:bodyPr/>
          <a:lstStyle/>
          <a:p>
            <a:pPr marR="0">
              <a:spcBef>
                <a:spcPts val="600"/>
              </a:spcBef>
              <a:spcAft>
                <a:spcPts val="0"/>
              </a:spcAft>
            </a:pPr>
            <a:r>
              <a:rPr lang="en-US" sz="2800">
                <a:ea typeface="MS Mincho" panose="02020609040205080304" pitchFamily="49" charset="-128"/>
              </a:rPr>
              <a:t>Select the hyperlinked text or navigate to the corresponding page number</a:t>
            </a:r>
            <a:r>
              <a:rPr lang="en-US" sz="2800">
                <a:effectLst/>
                <a:ea typeface="MS Mincho" panose="02020609040205080304" pitchFamily="49" charset="-128"/>
              </a:rPr>
              <a:t>:</a:t>
            </a:r>
          </a:p>
          <a:p>
            <a:pPr marL="685800" lvl="1" indent="-457200">
              <a:spcBef>
                <a:spcPts val="600"/>
              </a:spcBef>
              <a:spcAft>
                <a:spcPts val="0"/>
              </a:spcAft>
            </a:pPr>
            <a:r>
              <a:rPr lang="en-US" sz="2800">
                <a:ea typeface="MS Mincho" panose="02020609040205080304" pitchFamily="49" charset="-128"/>
                <a:hlinkClick r:id="rId3" action="ppaction://hlinksldjump"/>
              </a:rPr>
              <a:t>Create Flight Instructions</a:t>
            </a:r>
            <a:r>
              <a:rPr lang="en-US" sz="2800">
                <a:ea typeface="MS Mincho" panose="02020609040205080304" pitchFamily="49" charset="-128"/>
              </a:rPr>
              <a:t> – Navigate to page 253</a:t>
            </a:r>
          </a:p>
          <a:p>
            <a:pPr marL="685800" lvl="1" indent="-457200">
              <a:spcBef>
                <a:spcPts val="600"/>
              </a:spcBef>
              <a:spcAft>
                <a:spcPts val="0"/>
              </a:spcAft>
            </a:pPr>
            <a:r>
              <a:rPr lang="en-US" sz="2800">
                <a:effectLst/>
                <a:ea typeface="MS Mincho" panose="02020609040205080304" pitchFamily="49" charset="-128"/>
                <a:hlinkClick r:id="rId4" action="ppaction://hlinksldjump"/>
              </a:rPr>
              <a:t>Add and Submit an Enrollment</a:t>
            </a:r>
            <a:r>
              <a:rPr lang="en-US" sz="2800">
                <a:effectLst/>
                <a:ea typeface="MS Mincho" panose="02020609040205080304" pitchFamily="49" charset="-128"/>
              </a:rPr>
              <a:t> </a:t>
            </a:r>
            <a:r>
              <a:rPr lang="en-US" sz="2800">
                <a:ea typeface="MS Mincho" panose="02020609040205080304" pitchFamily="49" charset="-128"/>
              </a:rPr>
              <a:t>– Navigate to page 269</a:t>
            </a:r>
            <a:endParaRPr lang="en-US" sz="2800">
              <a:effectLst/>
              <a:ea typeface="MS Mincho" panose="02020609040205080304" pitchFamily="49" charset="-128"/>
            </a:endParaRPr>
          </a:p>
          <a:p>
            <a:pPr marL="685800" lvl="1" indent="-457200">
              <a:spcBef>
                <a:spcPts val="600"/>
              </a:spcBef>
              <a:spcAft>
                <a:spcPts val="0"/>
              </a:spcAft>
            </a:pPr>
            <a:r>
              <a:rPr lang="en-US" sz="2800">
                <a:effectLst/>
                <a:ea typeface="MS Mincho" panose="02020609040205080304" pitchFamily="49" charset="-128"/>
                <a:hlinkClick r:id="rId5" action="ppaction://hlinksldjump"/>
              </a:rPr>
              <a:t>Amend and Enrollment</a:t>
            </a:r>
            <a:r>
              <a:rPr lang="en-US" sz="2800">
                <a:effectLst/>
                <a:ea typeface="MS Mincho" panose="02020609040205080304" pitchFamily="49" charset="-128"/>
              </a:rPr>
              <a:t> </a:t>
            </a:r>
            <a:r>
              <a:rPr lang="en-US" sz="2800">
                <a:ea typeface="MS Mincho" panose="02020609040205080304" pitchFamily="49" charset="-128"/>
              </a:rPr>
              <a:t>– Navigate to page 278</a:t>
            </a:r>
          </a:p>
          <a:p>
            <a:pPr marL="685800" lvl="1" indent="-457200">
              <a:spcBef>
                <a:spcPts val="600"/>
              </a:spcBef>
              <a:spcAft>
                <a:spcPts val="0"/>
              </a:spcAft>
            </a:pPr>
            <a:r>
              <a:rPr lang="en-US" sz="2800">
                <a:ea typeface="MS Mincho" panose="02020609040205080304" pitchFamily="49" charset="-128"/>
                <a:hlinkClick r:id="rId6" action="ppaction://hlinksldjump"/>
              </a:rPr>
              <a:t>Add a Monthly Certification</a:t>
            </a:r>
            <a:r>
              <a:rPr lang="en-US" sz="2800">
                <a:ea typeface="MS Mincho" panose="02020609040205080304" pitchFamily="49" charset="-128"/>
              </a:rPr>
              <a:t> – Navigate to page 285</a:t>
            </a:r>
          </a:p>
          <a:p>
            <a:pPr marL="685800" lvl="1" indent="-457200">
              <a:spcBef>
                <a:spcPts val="600"/>
              </a:spcBef>
              <a:spcAft>
                <a:spcPts val="0"/>
              </a:spcAft>
            </a:pPr>
            <a:r>
              <a:rPr lang="en-US" sz="2800">
                <a:ea typeface="MS Mincho" panose="02020609040205080304" pitchFamily="49" charset="-128"/>
                <a:hlinkClick r:id="rId7" action="ppaction://hlinksldjump"/>
              </a:rPr>
              <a:t>End an Enrollment</a:t>
            </a:r>
            <a:r>
              <a:rPr lang="en-US" sz="2800">
                <a:ea typeface="MS Mincho" panose="02020609040205080304" pitchFamily="49" charset="-128"/>
              </a:rPr>
              <a:t> – Navigate to page 296</a:t>
            </a:r>
            <a:endParaRPr lang="en-US" sz="2800">
              <a:effectLst/>
              <a:ea typeface="MS Mincho" panose="02020609040205080304" pitchFamily="49" charset="-128"/>
            </a:endParaRPr>
          </a:p>
          <a:p>
            <a:pPr marL="0" marR="0">
              <a:spcBef>
                <a:spcPts val="600"/>
              </a:spcBef>
              <a:spcAft>
                <a:spcPts val="0"/>
              </a:spcAft>
            </a:pPr>
            <a:endParaRPr lang="en-US" i="1">
              <a:effectLst/>
              <a:ea typeface="MS Mincho" panose="02020609040205080304" pitchFamily="49" charset="-128"/>
            </a:endParaRPr>
          </a:p>
          <a:p>
            <a:pPr marL="0" marR="0">
              <a:spcBef>
                <a:spcPts val="600"/>
              </a:spcBef>
              <a:spcAft>
                <a:spcPts val="0"/>
              </a:spcAft>
            </a:pPr>
            <a:r>
              <a:rPr lang="en-US" i="1">
                <a:effectLst/>
                <a:ea typeface="MS Mincho" panose="02020609040205080304" pitchFamily="49" charset="-128"/>
              </a:rPr>
              <a:t>Note: </a:t>
            </a:r>
          </a:p>
          <a:p>
            <a:pPr marL="342900" marR="0" indent="-342900">
              <a:spcBef>
                <a:spcPts val="600"/>
              </a:spcBef>
              <a:spcAft>
                <a:spcPts val="0"/>
              </a:spcAft>
              <a:buFont typeface="Arial" panose="020B0604020202020204" pitchFamily="34" charset="0"/>
              <a:buChar char="•"/>
            </a:pPr>
            <a:r>
              <a:rPr lang="en-US" i="1">
                <a:effectLst/>
                <a:ea typeface="MS Mincho" panose="02020609040205080304" pitchFamily="49" charset="-128"/>
              </a:rPr>
              <a:t>Automated emails are automatically sent to students each time a certification is submitted.</a:t>
            </a:r>
          </a:p>
          <a:p>
            <a:pPr marR="0" lvl="0" fontAlgn="base">
              <a:lnSpc>
                <a:spcPct val="115000"/>
              </a:lnSpc>
              <a:spcBef>
                <a:spcPts val="0"/>
              </a:spcBef>
              <a:spcAft>
                <a:spcPts val="0"/>
              </a:spcAft>
              <a:buSzPts val="1000"/>
            </a:pPr>
            <a:endParaRPr lang="en-US" sz="4000">
              <a:effectLst/>
              <a:ea typeface="MS Mincho" panose="02020609040205080304" pitchFamily="49" charset="-128"/>
            </a:endParaRPr>
          </a:p>
        </p:txBody>
      </p:sp>
      <p:sp>
        <p:nvSpPr>
          <p:cNvPr id="5" name="Rectangle: Rounded Corners 4" descr="Return to table of contents button.">
            <a:hlinkClick r:id="rId8"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8"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4551FD1C-C6E8-4617-19D7-CE0C389F0510}"/>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257785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581FD55-7752-CDD6-1442-4A4A30FA5993}"/>
              </a:ext>
            </a:extLst>
          </p:cNvPr>
          <p:cNvSpPr txBox="1">
            <a:spLocks noGrp="1"/>
          </p:cNvSpPr>
          <p:nvPr>
            <p:ph type="title" idx="4294967295"/>
          </p:nvPr>
        </p:nvSpPr>
        <p:spPr>
          <a:xfrm>
            <a:off x="2602028" y="2725611"/>
            <a:ext cx="8656320" cy="16538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all" spc="75" normalizeH="0" baseline="0" noProof="0">
                <a:ln>
                  <a:noFill/>
                </a:ln>
                <a:solidFill>
                  <a:schemeClr val="tx1"/>
                </a:solidFill>
                <a:effectLst/>
                <a:uLnTx/>
                <a:uFillTx/>
                <a:latin typeface="Myriad Pro" panose="020B0703030403020204" pitchFamily="34" charset="0"/>
                <a:ea typeface="+mj-ea"/>
                <a:cs typeface="Calibri" panose="020F0502020204030204" pitchFamily="34" charset="0"/>
              </a:rPr>
              <a:t>Create Flight Instructions</a:t>
            </a:r>
            <a:endParaRPr kumimoji="0" lang="en-US" sz="9600" b="1" i="0" u="none" strike="noStrike" kern="1200" cap="none" spc="0" normalizeH="0" baseline="0" noProof="0">
              <a:ln>
                <a:noFill/>
              </a:ln>
              <a:solidFill>
                <a:schemeClr val="tx1"/>
              </a:solidFill>
              <a:effectLst/>
              <a:uLnTx/>
              <a:uFillTx/>
              <a:latin typeface="Myriad Pro" panose="020B0703030403020204" pitchFamily="34" charset="0"/>
              <a:ea typeface="+mj-ea"/>
              <a:cs typeface="Calibri" panose="020F0502020204030204" pitchFamily="34" charset="0"/>
            </a:endParaRPr>
          </a:p>
        </p:txBody>
      </p:sp>
    </p:spTree>
    <p:extLst>
      <p:ext uri="{BB962C8B-B14F-4D97-AF65-F5344CB8AC3E}">
        <p14:creationId xmlns:p14="http://schemas.microsoft.com/office/powerpoint/2010/main" val="232732164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68207"/>
            <a:ext cx="10698332" cy="990600"/>
          </a:xfrm>
        </p:spPr>
        <p:txBody>
          <a:bodyPr/>
          <a:lstStyle/>
          <a:p>
            <a:pPr marL="0" marR="0" indent="0">
              <a:lnSpc>
                <a:spcPct val="115000"/>
              </a:lnSpc>
              <a:spcBef>
                <a:spcPts val="1500"/>
              </a:spcBef>
              <a:spcAft>
                <a:spcPts val="0"/>
              </a:spcAft>
            </a:pPr>
            <a:r>
              <a:rPr lang="en-US" spc="75">
                <a:solidFill>
                  <a:srgbClr val="00427A"/>
                </a:solidFill>
                <a:hlinkClick r:id="rId2" action="ppaction://hlinksldjump"/>
              </a:rPr>
              <a:t>Create Flight Instructions Cont’d </a:t>
            </a:r>
            <a:endParaRPr lang="en-US" b="1" spc="75">
              <a:solidFill>
                <a:srgbClr val="00427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35847"/>
            <a:ext cx="5158666" cy="4976054"/>
          </a:xfrm>
        </p:spPr>
        <p:txBody>
          <a:bodyPr/>
          <a:lstStyle/>
          <a:p>
            <a:pPr marL="514350" marR="0" lvl="0" indent="-514350">
              <a:lnSpc>
                <a:spcPct val="115000"/>
              </a:lnSpc>
              <a:spcBef>
                <a:spcPts val="500"/>
              </a:spcBef>
              <a:spcAft>
                <a:spcPts val="1000"/>
              </a:spcAft>
              <a:buSzPct val="100000"/>
              <a:buFont typeface="+mj-lt"/>
              <a:buAutoNum type="arabicPeriod"/>
            </a:pPr>
            <a:r>
              <a:rPr lang="en-US" sz="2800">
                <a:effectLst/>
                <a:ea typeface="Calibri" panose="020F0502020204030204" pitchFamily="34" charset="0"/>
              </a:rPr>
              <a:t>To create a Flight instruction type, navigate to the</a:t>
            </a:r>
            <a:r>
              <a:rPr lang="en-US" sz="2800" b="1">
                <a:effectLst/>
                <a:ea typeface="Calibri" panose="020F0502020204030204" pitchFamily="34" charset="0"/>
              </a:rPr>
              <a:t> “Dashboard” </a:t>
            </a:r>
            <a:r>
              <a:rPr lang="en-US" sz="2800">
                <a:ea typeface="Calibri" panose="020F0502020204030204" pitchFamily="34" charset="0"/>
              </a:rPr>
              <a:t>tab</a:t>
            </a:r>
            <a:r>
              <a:rPr lang="en-US" sz="2800">
                <a:effectLst/>
                <a:ea typeface="Calibri" panose="020F0502020204030204" pitchFamily="34" charset="0"/>
              </a:rPr>
              <a:t>. </a:t>
            </a:r>
            <a:endParaRPr lang="en-US" sz="2800">
              <a:effectLst/>
              <a:ea typeface="MS Mincho" panose="02020609040205080304" pitchFamily="49" charset="-128"/>
            </a:endParaRPr>
          </a:p>
        </p:txBody>
      </p:sp>
      <p:pic>
        <p:nvPicPr>
          <p:cNvPr id="5" name="Picture 4" descr="Screenshot of Enrollment Manager Dashboard's Menu Bar highlighting the Dashboard tab.">
            <a:extLst>
              <a:ext uri="{FF2B5EF4-FFF2-40B4-BE49-F238E27FC236}">
                <a16:creationId xmlns:a16="http://schemas.microsoft.com/office/drawing/2014/main" id="{DA786FB2-F199-6ED0-584F-C5E40AF65DF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31513" y="1963704"/>
            <a:ext cx="6541638" cy="3224751"/>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88291968-E509-841D-7324-3160D5561A63}"/>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BFC7F1E4-D1B9-3F97-398B-053062995D31}"/>
              </a:ext>
              <a:ext uri="{C183D7F6-B498-43B3-948B-1728B52AA6E4}">
                <adec:decorative xmlns:adec="http://schemas.microsoft.com/office/drawing/2017/decorative" val="1"/>
              </a:ext>
            </a:extLst>
          </p:cNvPr>
          <p:cNvSpPr/>
          <p:nvPr/>
        </p:nvSpPr>
        <p:spPr>
          <a:xfrm>
            <a:off x="5569483" y="2487021"/>
            <a:ext cx="815013" cy="20334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047233007"/>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30875"/>
            <a:ext cx="10698332" cy="990600"/>
          </a:xfrm>
        </p:spPr>
        <p:txBody>
          <a:bodyPr/>
          <a:lstStyle/>
          <a:p>
            <a:pPr>
              <a:lnSpc>
                <a:spcPct val="115000"/>
              </a:lnSpc>
              <a:spcBef>
                <a:spcPts val="1500"/>
              </a:spcBef>
            </a:pPr>
            <a:r>
              <a:rPr lang="en-US" spc="75">
                <a:solidFill>
                  <a:srgbClr val="0E7BBA"/>
                </a:solidFill>
                <a:latin typeface="Calibri"/>
                <a:cs typeface="Calibri"/>
                <a:hlinkClick r:id="rId2" action="ppaction://hlinksldjump"/>
              </a:rPr>
              <a:t>Create Flight Instructions Cont’d 1</a:t>
            </a:r>
            <a:endParaRPr lang="en-US" b="1" spc="75">
              <a:solidFill>
                <a:srgbClr val="0E7BB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35847"/>
            <a:ext cx="5048839" cy="4976054"/>
          </a:xfrm>
        </p:spPr>
        <p:txBody>
          <a:bodyPr/>
          <a:lstStyle/>
          <a:p>
            <a:pPr marL="514350" marR="0" lvl="0" indent="-514350">
              <a:lnSpc>
                <a:spcPct val="115000"/>
              </a:lnSpc>
              <a:spcBef>
                <a:spcPts val="500"/>
              </a:spcBef>
              <a:spcAft>
                <a:spcPts val="1000"/>
              </a:spcAft>
              <a:buSzPct val="100000"/>
              <a:buFont typeface="+mj-lt"/>
              <a:buAutoNum type="arabicPeriod" startAt="2"/>
            </a:pPr>
            <a:r>
              <a:rPr lang="en-US" sz="2800">
                <a:effectLst/>
                <a:ea typeface="Calibri" panose="020F0502020204030204" pitchFamily="34" charset="0"/>
              </a:rPr>
              <a:t>Select the “</a:t>
            </a:r>
            <a:r>
              <a:rPr lang="en-US" sz="2800" b="1">
                <a:effectLst/>
                <a:ea typeface="Calibri" panose="020F0502020204030204" pitchFamily="34" charset="0"/>
              </a:rPr>
              <a:t>Create or edit Flight instruction types</a:t>
            </a:r>
            <a:r>
              <a:rPr lang="en-US" sz="2800">
                <a:effectLst/>
                <a:ea typeface="Calibri" panose="020F0502020204030204" pitchFamily="34" charset="0"/>
              </a:rPr>
              <a:t>” button</a:t>
            </a:r>
            <a:r>
              <a:rPr lang="en-US" sz="2800" b="1">
                <a:effectLst/>
                <a:ea typeface="Calibri" panose="020F0502020204030204" pitchFamily="34" charset="0"/>
              </a:rPr>
              <a:t> </a:t>
            </a:r>
            <a:r>
              <a:rPr lang="en-US" sz="2800">
                <a:effectLst/>
                <a:ea typeface="Calibri" panose="020F0502020204030204" pitchFamily="34" charset="0"/>
              </a:rPr>
              <a:t>under the “</a:t>
            </a:r>
            <a:r>
              <a:rPr lang="en-US" sz="2800" b="1">
                <a:effectLst/>
                <a:ea typeface="Calibri" panose="020F0502020204030204" pitchFamily="34" charset="0"/>
              </a:rPr>
              <a:t>Flight instruction setup</a:t>
            </a:r>
            <a:r>
              <a:rPr lang="en-US" sz="2800">
                <a:effectLst/>
                <a:ea typeface="Calibri" panose="020F0502020204030204" pitchFamily="34" charset="0"/>
              </a:rPr>
              <a:t>”</a:t>
            </a:r>
            <a:r>
              <a:rPr lang="en-US" sz="2800" b="1">
                <a:effectLst/>
                <a:ea typeface="Calibri" panose="020F0502020204030204" pitchFamily="34" charset="0"/>
              </a:rPr>
              <a:t> </a:t>
            </a:r>
            <a:r>
              <a:rPr lang="en-US" sz="2800">
                <a:effectLst/>
                <a:ea typeface="Calibri" panose="020F0502020204030204" pitchFamily="34" charset="0"/>
              </a:rPr>
              <a:t>section.</a:t>
            </a:r>
            <a:endParaRPr lang="en-US" sz="2800">
              <a:effectLst/>
              <a:ea typeface="MS Mincho" panose="02020609040205080304" pitchFamily="49" charset="-128"/>
            </a:endParaRPr>
          </a:p>
        </p:txBody>
      </p:sp>
      <p:pic>
        <p:nvPicPr>
          <p:cNvPr id="3" name="Picture 2" descr="Screenshot of the &quot;Flight instruction setup&quot; section of the dashboard page with a blue box highlighting the &quot;Create or edit flight instruction types&quot; link.">
            <a:extLst>
              <a:ext uri="{FF2B5EF4-FFF2-40B4-BE49-F238E27FC236}">
                <a16:creationId xmlns:a16="http://schemas.microsoft.com/office/drawing/2014/main" id="{B4174E60-9AC3-21FE-ED20-98CF91314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4938" y="3755050"/>
            <a:ext cx="7413458" cy="1043305"/>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43D01C36-50C0-F4AE-4FAA-8ADD2DBB062E}"/>
              </a:ext>
              <a:ext uri="{C183D7F6-B498-43B3-948B-1728B52AA6E4}">
                <adec:decorative xmlns:adec="http://schemas.microsoft.com/office/drawing/2017/decorative" val="1"/>
              </a:ext>
            </a:extLst>
          </p:cNvPr>
          <p:cNvSpPr/>
          <p:nvPr/>
        </p:nvSpPr>
        <p:spPr>
          <a:xfrm>
            <a:off x="4893870" y="4285242"/>
            <a:ext cx="1855845" cy="32385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7FF00800-269D-979E-A398-2EAA7A3B3E70}"/>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7817391"/>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0999" y="257247"/>
            <a:ext cx="10698332" cy="990600"/>
          </a:xfrm>
        </p:spPr>
        <p:txBody>
          <a:bodyPr/>
          <a:lstStyle/>
          <a:p>
            <a:pPr>
              <a:lnSpc>
                <a:spcPct val="100000"/>
              </a:lnSpc>
              <a:spcBef>
                <a:spcPts val="600"/>
              </a:spcBef>
            </a:pP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Create Flight Instructions Cont'd 2</a:t>
            </a:r>
            <a:endParaRPr lang="en-US" b="1" spc="75">
              <a:solidFill>
                <a:srgbClr val="0E7BB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8" y="1369359"/>
            <a:ext cx="7260662" cy="4821030"/>
          </a:xfrm>
        </p:spPr>
        <p:txBody>
          <a:bodyPr vert="horz" lIns="0" tIns="0" rIns="0" bIns="0" rtlCol="0" anchor="t">
            <a:noAutofit/>
          </a:bodyPr>
          <a:lstStyle/>
          <a:p>
            <a:pPr marL="457200" marR="0" lvl="0" indent="-457200">
              <a:spcBef>
                <a:spcPts val="600"/>
              </a:spcBef>
              <a:spcAft>
                <a:spcPts val="1000"/>
              </a:spcAft>
              <a:buSzPct val="100000"/>
              <a:buFont typeface="+mj-lt"/>
              <a:buAutoNum type="arabicPeriod" startAt="3"/>
            </a:pPr>
            <a:r>
              <a:rPr lang="en-US" sz="2800">
                <a:effectLst/>
                <a:latin typeface="Calibri"/>
                <a:ea typeface="MS Mincho"/>
                <a:cs typeface="Calibri"/>
              </a:rPr>
              <a:t>The “</a:t>
            </a:r>
            <a:r>
              <a:rPr lang="en-US" sz="2800" b="1">
                <a:effectLst/>
                <a:latin typeface="Calibri"/>
                <a:ea typeface="MS Mincho"/>
                <a:cs typeface="Calibri"/>
              </a:rPr>
              <a:t>Flight instruction setup</a:t>
            </a:r>
            <a:r>
              <a:rPr lang="en-US" sz="2800">
                <a:effectLst/>
                <a:latin typeface="Calibri"/>
                <a:ea typeface="MS Mincho"/>
                <a:cs typeface="Calibri"/>
              </a:rPr>
              <a:t>” page appears. To add relevant Flight instruction type, select the corresponding button for “</a:t>
            </a:r>
            <a:r>
              <a:rPr lang="en-US" sz="2800" b="1">
                <a:effectLst/>
                <a:latin typeface="Calibri"/>
                <a:ea typeface="MS Mincho"/>
                <a:cs typeface="Calibri"/>
              </a:rPr>
              <a:t>Ground Instruction</a:t>
            </a:r>
            <a:r>
              <a:rPr lang="en-US" sz="2800">
                <a:effectLst/>
                <a:latin typeface="Calibri"/>
                <a:ea typeface="MS Mincho"/>
                <a:cs typeface="Calibri"/>
              </a:rPr>
              <a:t>”, “</a:t>
            </a:r>
            <a:r>
              <a:rPr lang="en-US" sz="2800" b="1">
                <a:effectLst/>
                <a:latin typeface="Calibri"/>
                <a:ea typeface="MS Mincho"/>
                <a:cs typeface="Calibri"/>
              </a:rPr>
              <a:t>Pre/</a:t>
            </a:r>
            <a:r>
              <a:rPr lang="en-US" sz="2800" b="1">
                <a:latin typeface="Calibri"/>
                <a:ea typeface="MS Mincho"/>
                <a:cs typeface="Calibri"/>
              </a:rPr>
              <a:t>post</a:t>
            </a:r>
            <a:r>
              <a:rPr lang="en-US" sz="2800" b="1">
                <a:effectLst/>
                <a:latin typeface="Calibri"/>
                <a:ea typeface="MS Mincho"/>
                <a:cs typeface="Calibri"/>
              </a:rPr>
              <a:t> </a:t>
            </a:r>
            <a:r>
              <a:rPr lang="en-US" sz="2800" b="1">
                <a:latin typeface="Calibri"/>
                <a:ea typeface="MS Mincho"/>
                <a:cs typeface="Calibri"/>
              </a:rPr>
              <a:t>Instruction</a:t>
            </a:r>
            <a:r>
              <a:rPr lang="en-US" sz="2800" b="1">
                <a:effectLst/>
                <a:latin typeface="Calibri"/>
                <a:ea typeface="MS Mincho"/>
                <a:cs typeface="Calibri"/>
              </a:rPr>
              <a:t>”</a:t>
            </a:r>
            <a:r>
              <a:rPr lang="en-US" sz="2800">
                <a:effectLst/>
                <a:latin typeface="Calibri"/>
                <a:ea typeface="MS Mincho"/>
                <a:cs typeface="Calibri"/>
              </a:rPr>
              <a:t>, and “</a:t>
            </a:r>
            <a:r>
              <a:rPr lang="en-US" sz="2800" b="1">
                <a:effectLst/>
                <a:latin typeface="Calibri"/>
                <a:ea typeface="MS Mincho"/>
                <a:cs typeface="Calibri"/>
              </a:rPr>
              <a:t>Aircraft &amp; Full Flight Simulator </a:t>
            </a:r>
            <a:r>
              <a:rPr lang="en-US" sz="2800" b="1">
                <a:latin typeface="Calibri"/>
                <a:ea typeface="MS Mincho"/>
                <a:cs typeface="Calibri"/>
              </a:rPr>
              <a:t>I</a:t>
            </a:r>
            <a:r>
              <a:rPr lang="en-US" sz="2800" b="1">
                <a:effectLst/>
                <a:latin typeface="Calibri"/>
                <a:ea typeface="MS Mincho"/>
                <a:cs typeface="Calibri"/>
              </a:rPr>
              <a:t>nstructions</a:t>
            </a:r>
            <a:r>
              <a:rPr lang="en-US" sz="2800">
                <a:effectLst/>
                <a:latin typeface="Calibri"/>
                <a:ea typeface="MS Mincho"/>
                <a:cs typeface="Calibri"/>
              </a:rPr>
              <a:t>” to report additional Flight categories.</a:t>
            </a:r>
            <a:endParaRPr lang="en-US">
              <a:effectLst/>
              <a:latin typeface="Calibri"/>
              <a:ea typeface="MS Mincho"/>
              <a:cs typeface="Calibri"/>
            </a:endParaRPr>
          </a:p>
          <a:p>
            <a:pPr>
              <a:spcBef>
                <a:spcPts val="600"/>
              </a:spcBef>
              <a:spcAft>
                <a:spcPts val="1000"/>
              </a:spcAft>
              <a:buSzPts val="1000"/>
            </a:pPr>
            <a:r>
              <a:rPr lang="en-US" sz="1600" i="1">
                <a:effectLst/>
                <a:latin typeface="Calibri"/>
                <a:ea typeface="MS Mincho"/>
                <a:cs typeface="Calibri"/>
              </a:rPr>
              <a:t>Note:</a:t>
            </a:r>
            <a:r>
              <a:rPr lang="en-US" sz="1600" i="1">
                <a:latin typeface="Calibri"/>
                <a:ea typeface="MS Mincho"/>
                <a:cs typeface="Calibri"/>
              </a:rPr>
              <a:t> </a:t>
            </a:r>
            <a:endParaRPr lang="en-US" sz="1600" i="1">
              <a:effectLst/>
              <a:ea typeface="MS Mincho" panose="02020609040205080304" pitchFamily="49" charset="-128"/>
            </a:endParaRPr>
          </a:p>
          <a:p>
            <a:pPr marL="342900" marR="0" lvl="0" indent="-342900">
              <a:spcBef>
                <a:spcPts val="600"/>
              </a:spcBef>
              <a:spcAft>
                <a:spcPts val="0"/>
              </a:spcAft>
              <a:buFont typeface="Symbol" panose="05050102010706020507" pitchFamily="18" charset="2"/>
              <a:buChar char=""/>
            </a:pPr>
            <a:r>
              <a:rPr lang="en-US" sz="1600" i="1">
                <a:effectLst/>
                <a:latin typeface="Calibri"/>
                <a:ea typeface="MS Mincho"/>
                <a:cs typeface="Calibri"/>
              </a:rPr>
              <a:t>The instruction setup should mirror the information as approved by your SAA.  It should also appear on the 1998 report from the ELR.</a:t>
            </a:r>
          </a:p>
          <a:p>
            <a:pPr marL="342900" marR="0" lvl="0" indent="-342900">
              <a:spcBef>
                <a:spcPts val="600"/>
              </a:spcBef>
              <a:spcAft>
                <a:spcPts val="0"/>
              </a:spcAft>
              <a:buFont typeface="Symbol" panose="05050102010706020507" pitchFamily="18" charset="2"/>
              <a:buChar char=""/>
            </a:pPr>
            <a:r>
              <a:rPr lang="en-US" sz="1600" i="1">
                <a:effectLst/>
                <a:latin typeface="Calibri"/>
                <a:ea typeface="MS Mincho"/>
                <a:cs typeface="Calibri"/>
              </a:rPr>
              <a:t>The “Type and Rate” must not exceed the WEAMS max approved rate.</a:t>
            </a:r>
          </a:p>
          <a:p>
            <a:pPr marL="342900" marR="0" lvl="0" indent="-342900">
              <a:spcBef>
                <a:spcPts val="600"/>
              </a:spcBef>
              <a:spcAft>
                <a:spcPts val="1000"/>
              </a:spcAft>
              <a:buFont typeface="Symbol" panose="05050102010706020507" pitchFamily="18" charset="2"/>
              <a:buChar char=""/>
            </a:pPr>
            <a:r>
              <a:rPr lang="en-US" sz="1600" i="1">
                <a:effectLst/>
                <a:latin typeface="Calibri"/>
                <a:ea typeface="MS Mincho"/>
                <a:cs typeface="Calibri"/>
              </a:rPr>
              <a:t>The Rate must be equal to or greater than zero.</a:t>
            </a:r>
          </a:p>
          <a:p>
            <a:pPr marR="0" lvl="0">
              <a:spcBef>
                <a:spcPts val="600"/>
              </a:spcBef>
              <a:spcAft>
                <a:spcPts val="1000"/>
              </a:spcAft>
              <a:buSzPts val="1000"/>
            </a:pPr>
            <a:endParaRPr lang="en-US" sz="1800">
              <a:effectLst/>
              <a:ea typeface="MS Mincho" panose="02020609040205080304" pitchFamily="49" charset="-128"/>
            </a:endParaRPr>
          </a:p>
        </p:txBody>
      </p:sp>
      <p:pic>
        <p:nvPicPr>
          <p:cNvPr id="3" name="Picture 2" descr="Screenshot of the &quot;Flight instruction setup&quot; page with blue boxes highlighting the &quot;Add new ground rate&quot; and &quot;Add new pre/post rate&quot; buttons.">
            <a:extLst>
              <a:ext uri="{FF2B5EF4-FFF2-40B4-BE49-F238E27FC236}">
                <a16:creationId xmlns:a16="http://schemas.microsoft.com/office/drawing/2014/main" id="{DEB059F9-63B0-C3B5-5553-6DB667F12508}"/>
              </a:ext>
            </a:extLst>
          </p:cNvPr>
          <p:cNvPicPr>
            <a:picLocks noChangeAspect="1"/>
          </p:cNvPicPr>
          <p:nvPr/>
        </p:nvPicPr>
        <p:blipFill rotWithShape="1">
          <a:blip r:embed="rId3">
            <a:extLst>
              <a:ext uri="{28A0092B-C50C-407E-A947-70E740481C1C}">
                <a14:useLocalDpi xmlns:a14="http://schemas.microsoft.com/office/drawing/2010/main" val="0"/>
              </a:ext>
            </a:extLst>
          </a:blip>
          <a:srcRect b="14746"/>
          <a:stretch/>
        </p:blipFill>
        <p:spPr>
          <a:xfrm>
            <a:off x="7641660" y="2157951"/>
            <a:ext cx="4390390" cy="3243845"/>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B96501BD-B8C3-03DA-8C2C-DEB03C8BD729}"/>
              </a:ext>
              <a:ext uri="{C183D7F6-B498-43B3-948B-1728B52AA6E4}">
                <adec:decorative xmlns:adec="http://schemas.microsoft.com/office/drawing/2017/decorative" val="1"/>
              </a:ext>
            </a:extLst>
          </p:cNvPr>
          <p:cNvSpPr/>
          <p:nvPr/>
        </p:nvSpPr>
        <p:spPr>
          <a:xfrm>
            <a:off x="7920038" y="4107776"/>
            <a:ext cx="852487" cy="17145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4AEC2753-3BB8-C25D-0295-D3A514386A47}"/>
              </a:ext>
              <a:ext uri="{C183D7F6-B498-43B3-948B-1728B52AA6E4}">
                <adec:decorative xmlns:adec="http://schemas.microsoft.com/office/drawing/2017/decorative" val="1"/>
              </a:ext>
            </a:extLst>
          </p:cNvPr>
          <p:cNvSpPr/>
          <p:nvPr/>
        </p:nvSpPr>
        <p:spPr>
          <a:xfrm>
            <a:off x="7920038" y="5096788"/>
            <a:ext cx="888714" cy="17145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F57ACFB6-E004-1D37-0759-617305188AAC}"/>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61760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11150"/>
            <a:ext cx="10698332" cy="990600"/>
          </a:xfrm>
        </p:spPr>
        <p:txBody>
          <a:bodyPr/>
          <a:lstStyle/>
          <a:p>
            <a:pPr marL="0" marR="0" indent="0">
              <a:lnSpc>
                <a:spcPct val="115000"/>
              </a:lnSpc>
              <a:spcBef>
                <a:spcPts val="1500"/>
              </a:spcBef>
              <a:spcAft>
                <a:spcPts val="0"/>
              </a:spcAft>
            </a:pPr>
            <a:r>
              <a:rPr lang="en-US" spc="75">
                <a:solidFill>
                  <a:srgbClr val="00427A"/>
                </a:solidFill>
                <a:hlinkClick r:id="rId2" action="ppaction://hlinksldjump"/>
              </a:rPr>
              <a:t>Create Flight Instructions – Ground Instruction</a:t>
            </a:r>
            <a:endParaRPr lang="en-US" b="1" spc="75">
              <a:solidFill>
                <a:srgbClr val="00427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35847"/>
            <a:ext cx="5158666" cy="4976054"/>
          </a:xfrm>
        </p:spPr>
        <p:txBody>
          <a:bodyPr/>
          <a:lstStyle/>
          <a:p>
            <a:pPr marL="514350" marR="0" lvl="0" indent="-514350">
              <a:lnSpc>
                <a:spcPct val="115000"/>
              </a:lnSpc>
              <a:spcBef>
                <a:spcPts val="1200"/>
              </a:spcBef>
              <a:spcAft>
                <a:spcPts val="1200"/>
              </a:spcAft>
              <a:buSzPct val="100000"/>
              <a:buFont typeface="+mj-lt"/>
              <a:buAutoNum type="arabicPeriod" startAt="4"/>
            </a:pPr>
            <a:r>
              <a:rPr lang="en-US" sz="2800">
                <a:effectLst/>
                <a:ea typeface="MS Mincho" panose="02020609040205080304" pitchFamily="49" charset="-128"/>
              </a:rPr>
              <a:t>To create a ground rate Flight instruction, select the “</a:t>
            </a:r>
            <a:r>
              <a:rPr lang="en-US" sz="2800" b="1">
                <a:effectLst/>
                <a:ea typeface="MS Mincho" panose="02020609040205080304" pitchFamily="49" charset="-128"/>
              </a:rPr>
              <a:t>Add new ground rate</a:t>
            </a:r>
            <a:r>
              <a:rPr lang="en-US" sz="2800">
                <a:effectLst/>
                <a:ea typeface="MS Mincho" panose="02020609040205080304" pitchFamily="49" charset="-128"/>
              </a:rPr>
              <a:t>” button. </a:t>
            </a:r>
          </a:p>
        </p:txBody>
      </p:sp>
      <p:pic>
        <p:nvPicPr>
          <p:cNvPr id="3" name="Picture 2" descr="Screenshot of the &quot;Ground Instruction&quot; section of the &quot;Flight instruction setup&quot; page with a blue box highlighting the &quot;Add new ground rate&quot; box.">
            <a:extLst>
              <a:ext uri="{FF2B5EF4-FFF2-40B4-BE49-F238E27FC236}">
                <a16:creationId xmlns:a16="http://schemas.microsoft.com/office/drawing/2014/main" id="{951C46E0-F49C-377A-BE1D-445ACC951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4997" y="2044060"/>
            <a:ext cx="6516832" cy="2583220"/>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9445D76D-51F3-9E80-DF0E-58C8D6E4AA7F}"/>
              </a:ext>
              <a:ext uri="{C183D7F6-B498-43B3-948B-1728B52AA6E4}">
                <adec:decorative xmlns:adec="http://schemas.microsoft.com/office/drawing/2017/decorative" val="1"/>
              </a:ext>
            </a:extLst>
          </p:cNvPr>
          <p:cNvSpPr/>
          <p:nvPr/>
        </p:nvSpPr>
        <p:spPr>
          <a:xfrm>
            <a:off x="5607050" y="2959100"/>
            <a:ext cx="1045286" cy="20320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3C3C855F-DDDE-C824-E89A-AFA80D0E2C94}"/>
              </a:ext>
              <a:ext uri="{C183D7F6-B498-43B3-948B-1728B52AA6E4}">
                <adec:decorative xmlns:adec="http://schemas.microsoft.com/office/drawing/2017/decorative" val="1"/>
              </a:ext>
            </a:extLst>
          </p:cNvPr>
          <p:cNvSpPr/>
          <p:nvPr/>
        </p:nvSpPr>
        <p:spPr>
          <a:xfrm>
            <a:off x="-33337" y="-3836"/>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9182568"/>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7E846F2-7030-B631-88E0-9647758B1D97}"/>
              </a:ext>
            </a:extLst>
          </p:cNvPr>
          <p:cNvSpPr txBox="1">
            <a:spLocks noGrp="1"/>
          </p:cNvSpPr>
          <p:nvPr>
            <p:ph type="title" idx="4294967295"/>
          </p:nvPr>
        </p:nvSpPr>
        <p:spPr>
          <a:xfrm>
            <a:off x="381000" y="21115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rPr>
              <a:t>Create Flight Instructions – Ground Instruction Cont’d</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35847"/>
            <a:ext cx="5158666" cy="4976054"/>
          </a:xfrm>
        </p:spPr>
        <p:txBody>
          <a:bodyPr/>
          <a:lstStyle/>
          <a:p>
            <a:pPr marL="514350" marR="0" lvl="0" indent="-514350">
              <a:lnSpc>
                <a:spcPct val="115000"/>
              </a:lnSpc>
              <a:spcBef>
                <a:spcPts val="1200"/>
              </a:spcBef>
              <a:spcAft>
                <a:spcPts val="1200"/>
              </a:spcAft>
              <a:buSzPct val="100000"/>
              <a:buFont typeface="+mj-lt"/>
              <a:buAutoNum type="arabicPeriod" startAt="5"/>
            </a:pPr>
            <a:r>
              <a:rPr lang="en-US" sz="2800">
                <a:effectLst/>
                <a:ea typeface="MS Mincho" panose="02020609040205080304" pitchFamily="49" charset="-128"/>
              </a:rPr>
              <a:t>Select the “</a:t>
            </a:r>
            <a:r>
              <a:rPr lang="en-US" sz="2800" b="1">
                <a:effectLst/>
                <a:ea typeface="MS Mincho" panose="02020609040205080304" pitchFamily="49" charset="-128"/>
              </a:rPr>
              <a:t>Type</a:t>
            </a:r>
            <a:r>
              <a:rPr lang="en-US" sz="2800">
                <a:effectLst/>
                <a:ea typeface="MS Mincho" panose="02020609040205080304" pitchFamily="49" charset="-128"/>
              </a:rPr>
              <a:t>” text field and enter </a:t>
            </a:r>
            <a:r>
              <a:rPr lang="en-US" sz="2800" b="1">
                <a:effectLst/>
                <a:ea typeface="MS Mincho" panose="02020609040205080304" pitchFamily="49" charset="-128"/>
              </a:rPr>
              <a:t>“Ground” </a:t>
            </a:r>
            <a:r>
              <a:rPr lang="en-US" sz="2800">
                <a:effectLst/>
                <a:ea typeface="MS Mincho" panose="02020609040205080304" pitchFamily="49" charset="-128"/>
              </a:rPr>
              <a:t>and select the “</a:t>
            </a:r>
            <a:r>
              <a:rPr lang="en-US" sz="2800" b="1">
                <a:effectLst/>
                <a:ea typeface="MS Mincho" panose="02020609040205080304" pitchFamily="49" charset="-128"/>
              </a:rPr>
              <a:t>Rate</a:t>
            </a:r>
            <a:r>
              <a:rPr lang="en-US" sz="2800">
                <a:effectLst/>
                <a:ea typeface="MS Mincho" panose="02020609040205080304" pitchFamily="49" charset="-128"/>
              </a:rPr>
              <a:t>” text field and enter the rate. When values are entered, select the “</a:t>
            </a:r>
            <a:r>
              <a:rPr lang="en-US" sz="2800" b="1">
                <a:effectLst/>
                <a:ea typeface="MS Mincho" panose="02020609040205080304" pitchFamily="49" charset="-128"/>
              </a:rPr>
              <a:t>Save</a:t>
            </a:r>
            <a:r>
              <a:rPr lang="en-US" sz="2800">
                <a:effectLst/>
                <a:ea typeface="MS Mincho" panose="02020609040205080304" pitchFamily="49" charset="-128"/>
              </a:rPr>
              <a:t>” button. </a:t>
            </a:r>
          </a:p>
        </p:txBody>
      </p:sp>
      <p:pic>
        <p:nvPicPr>
          <p:cNvPr id="3" name="Picture 2" descr="Screenshot of the &quot;Ground Instruction&quot; section of the &quot;Flight Instruction Setup&quot; page with blue boxes around the &quot;Type&quot; and &quot;Rate&quot; text fields with the respective values of &quot;Ground&quot; and &quot;100&quot;. Additionally, a blue box highlights the &quot;Save&quot; button.">
            <a:extLst>
              <a:ext uri="{FF2B5EF4-FFF2-40B4-BE49-F238E27FC236}">
                <a16:creationId xmlns:a16="http://schemas.microsoft.com/office/drawing/2014/main" id="{9DB5FEDE-C286-4281-695B-76CD6A86DED3}"/>
              </a:ext>
            </a:extLst>
          </p:cNvPr>
          <p:cNvPicPr>
            <a:picLocks noChangeAspect="1"/>
          </p:cNvPicPr>
          <p:nvPr/>
        </p:nvPicPr>
        <p:blipFill>
          <a:blip r:embed="rId3"/>
          <a:stretch>
            <a:fillRect/>
          </a:stretch>
        </p:blipFill>
        <p:spPr>
          <a:xfrm>
            <a:off x="5691586" y="2518534"/>
            <a:ext cx="6348274" cy="1587068"/>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DA89C4BF-D57F-EE23-54DE-05413E57A718}"/>
              </a:ext>
              <a:ext uri="{C183D7F6-B498-43B3-948B-1728B52AA6E4}">
                <adec:decorative xmlns:adec="http://schemas.microsoft.com/office/drawing/2017/decorative" val="1"/>
              </a:ext>
            </a:extLst>
          </p:cNvPr>
          <p:cNvSpPr/>
          <p:nvPr/>
        </p:nvSpPr>
        <p:spPr>
          <a:xfrm>
            <a:off x="5865359" y="2995195"/>
            <a:ext cx="3506868" cy="964157"/>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710F0B00-E79E-408A-1B99-2C6E7908F43F}"/>
              </a:ext>
              <a:ext uri="{C183D7F6-B498-43B3-948B-1728B52AA6E4}">
                <adec:decorative xmlns:adec="http://schemas.microsoft.com/office/drawing/2017/decorative" val="1"/>
              </a:ext>
            </a:extLst>
          </p:cNvPr>
          <p:cNvSpPr/>
          <p:nvPr/>
        </p:nvSpPr>
        <p:spPr>
          <a:xfrm>
            <a:off x="10853738" y="3338513"/>
            <a:ext cx="366712" cy="211931"/>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8BD458D9-EC35-62E1-665C-E596AEF7EB3D}"/>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160729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560D1-8601-B03D-9B03-19886B35E622}"/>
              </a:ext>
            </a:extLst>
          </p:cNvPr>
          <p:cNvSpPr txBox="1">
            <a:spLocks noGrp="1"/>
          </p:cNvSpPr>
          <p:nvPr>
            <p:ph type="title" idx="4294967295"/>
          </p:nvPr>
        </p:nvSpPr>
        <p:spPr>
          <a:xfrm>
            <a:off x="381000" y="277792"/>
            <a:ext cx="10698332" cy="92395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hlinkClick r:id="rId2" action="ppaction://hlinksldjump"/>
              </a:rPr>
              <a:t>Create Flight Instructions – Ground Instruction Cont’d 1</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468778" y="1371600"/>
            <a:ext cx="4735137" cy="4976054"/>
          </a:xfrm>
        </p:spPr>
        <p:txBody>
          <a:bodyPr/>
          <a:lstStyle/>
          <a:p>
            <a:pPr marL="514350" marR="0" lvl="0" indent="-514350">
              <a:lnSpc>
                <a:spcPct val="115000"/>
              </a:lnSpc>
              <a:spcBef>
                <a:spcPts val="500"/>
              </a:spcBef>
              <a:spcAft>
                <a:spcPts val="1000"/>
              </a:spcAft>
              <a:buSzPct val="100000"/>
              <a:buFont typeface="+mj-lt"/>
              <a:buAutoNum type="arabicPeriod" startAt="6"/>
            </a:pPr>
            <a:r>
              <a:rPr lang="en-US" sz="2800">
                <a:effectLst/>
                <a:ea typeface="MS Mincho" panose="02020609040205080304" pitchFamily="49" charset="-128"/>
              </a:rPr>
              <a:t>After the record is saved, a confirmation of the data entered appears. To edit the record select the “</a:t>
            </a:r>
            <a:r>
              <a:rPr lang="en-US" sz="2800" b="1">
                <a:ea typeface="MS Mincho" panose="02020609040205080304" pitchFamily="49" charset="-128"/>
              </a:rPr>
              <a:t>P</a:t>
            </a:r>
            <a:r>
              <a:rPr lang="en-US" sz="2800" b="1">
                <a:effectLst/>
                <a:ea typeface="MS Mincho" panose="02020609040205080304" pitchFamily="49" charset="-128"/>
              </a:rPr>
              <a:t>encil</a:t>
            </a:r>
            <a:r>
              <a:rPr lang="en-US" sz="2800">
                <a:effectLst/>
                <a:ea typeface="MS Mincho" panose="02020609040205080304" pitchFamily="49" charset="-128"/>
              </a:rPr>
              <a:t>” icon or delete the record by using the “</a:t>
            </a:r>
            <a:r>
              <a:rPr lang="en-US" sz="2800" b="1">
                <a:ea typeface="MS Mincho" panose="02020609040205080304" pitchFamily="49" charset="-128"/>
              </a:rPr>
              <a:t>T</a:t>
            </a:r>
            <a:r>
              <a:rPr lang="en-US" sz="2800" b="1">
                <a:effectLst/>
                <a:ea typeface="MS Mincho" panose="02020609040205080304" pitchFamily="49" charset="-128"/>
              </a:rPr>
              <a:t>rashcan</a:t>
            </a:r>
            <a:r>
              <a:rPr lang="en-US" sz="2800">
                <a:effectLst/>
                <a:ea typeface="MS Mincho" panose="02020609040205080304" pitchFamily="49" charset="-128"/>
              </a:rPr>
              <a:t>” icon. </a:t>
            </a:r>
          </a:p>
        </p:txBody>
      </p:sp>
      <p:pic>
        <p:nvPicPr>
          <p:cNvPr id="5" name="Picture 4" descr="A screenshot of the &quot;Ground Instruction&quot; section including a completed record. A blue box highlights the &quot;pencil&quot; icon to edit the record and the &quot;trashcan&quot; icon to delete the record.">
            <a:extLst>
              <a:ext uri="{FF2B5EF4-FFF2-40B4-BE49-F238E27FC236}">
                <a16:creationId xmlns:a16="http://schemas.microsoft.com/office/drawing/2014/main" id="{9AAD0E34-2060-6857-2A74-79DE34F23103}"/>
              </a:ext>
            </a:extLst>
          </p:cNvPr>
          <p:cNvPicPr>
            <a:picLocks noChangeAspect="1"/>
          </p:cNvPicPr>
          <p:nvPr/>
        </p:nvPicPr>
        <p:blipFill>
          <a:blip r:embed="rId3"/>
          <a:stretch>
            <a:fillRect/>
          </a:stretch>
        </p:blipFill>
        <p:spPr>
          <a:xfrm>
            <a:off x="5203915" y="2367080"/>
            <a:ext cx="6840246" cy="1624082"/>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09B6B40E-604F-D112-170C-F50A001D145C}"/>
              </a:ext>
              <a:ext uri="{C183D7F6-B498-43B3-948B-1728B52AA6E4}">
                <adec:decorative xmlns:adec="http://schemas.microsoft.com/office/drawing/2017/decorative" val="1"/>
              </a:ext>
            </a:extLst>
          </p:cNvPr>
          <p:cNvSpPr/>
          <p:nvPr/>
        </p:nvSpPr>
        <p:spPr>
          <a:xfrm>
            <a:off x="11260931" y="3243263"/>
            <a:ext cx="440532" cy="20955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DE785E63-A391-9463-5912-5E5C93F35A5D}"/>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4836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F7E74B-8B6F-3AC7-60FC-B415E77C74DE}"/>
              </a:ext>
            </a:extLst>
          </p:cNvPr>
          <p:cNvSpPr txBox="1">
            <a:spLocks noGrp="1"/>
          </p:cNvSpPr>
          <p:nvPr>
            <p:ph type="title" idx="4294967295"/>
          </p:nvPr>
        </p:nvSpPr>
        <p:spPr>
          <a:xfrm>
            <a:off x="381000" y="381000"/>
            <a:ext cx="1028700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Create a Login.gov Account Cont'd 4</a:t>
            </a:r>
            <a:endParaRPr kumimoji="0" lang="en-US" sz="6000" b="1" i="0" u="none" strike="noStrike" kern="1200" cap="none" spc="0" normalizeH="0" baseline="0" noProof="0">
              <a:ln>
                <a:noFill/>
              </a:ln>
              <a:solidFill>
                <a:schemeClr val="accent2"/>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3" name="Content Placeholder 2">
            <a:extLst>
              <a:ext uri="{FF2B5EF4-FFF2-40B4-BE49-F238E27FC236}">
                <a16:creationId xmlns:a16="http://schemas.microsoft.com/office/drawing/2014/main" id="{2FE295F2-9E5A-74A5-9BD4-FF2BB3720B20}"/>
              </a:ext>
            </a:extLst>
          </p:cNvPr>
          <p:cNvSpPr>
            <a:spLocks noGrp="1"/>
          </p:cNvSpPr>
          <p:nvPr>
            <p:ph sz="quarter" idx="10"/>
          </p:nvPr>
        </p:nvSpPr>
        <p:spPr>
          <a:xfrm>
            <a:off x="381000" y="1371601"/>
            <a:ext cx="5714999" cy="4940300"/>
          </a:xfrm>
        </p:spPr>
        <p:txBody>
          <a:bodyPr/>
          <a:lstStyle/>
          <a:p>
            <a:pPr marL="514350" indent="-514350">
              <a:spcBef>
                <a:spcPts val="600"/>
              </a:spcBef>
              <a:spcAft>
                <a:spcPts val="0"/>
              </a:spcAft>
              <a:buFont typeface="+mj-lt"/>
              <a:buAutoNum type="arabicPeriod" startAt="7"/>
            </a:pPr>
            <a:r>
              <a:rPr lang="en-US" sz="2800">
                <a:effectLst/>
                <a:ea typeface="MS Mincho" panose="02020609040205080304" pitchFamily="49" charset="-128"/>
              </a:rPr>
              <a:t>Once your email is confirmed, the system prompts you to create a password. The password must </a:t>
            </a:r>
            <a:r>
              <a:rPr lang="en-US" sz="2800">
                <a:ea typeface="MS Mincho" panose="02020609040205080304" pitchFamily="49" charset="-128"/>
              </a:rPr>
              <a:t>be 12 characters or longer. </a:t>
            </a:r>
          </a:p>
          <a:p>
            <a:pPr marL="514350" indent="-514350">
              <a:spcBef>
                <a:spcPts val="600"/>
              </a:spcBef>
              <a:spcAft>
                <a:spcPts val="0"/>
              </a:spcAft>
              <a:buFont typeface="+mj-lt"/>
              <a:buAutoNum type="arabicPeriod" startAt="7"/>
            </a:pPr>
            <a:endParaRPr lang="en-US" sz="2800">
              <a:ea typeface="MS Mincho" panose="02020609040205080304" pitchFamily="49" charset="-128"/>
            </a:endParaRPr>
          </a:p>
          <a:p>
            <a:pPr marL="514350" indent="-514350">
              <a:spcBef>
                <a:spcPts val="600"/>
              </a:spcBef>
              <a:spcAft>
                <a:spcPts val="0"/>
              </a:spcAft>
              <a:buFont typeface="+mj-lt"/>
              <a:buAutoNum type="arabicPeriod" startAt="7"/>
            </a:pPr>
            <a:r>
              <a:rPr lang="en-US" sz="2800">
                <a:effectLst/>
                <a:ea typeface="MS Mincho" panose="02020609040205080304" pitchFamily="49" charset="-128"/>
              </a:rPr>
              <a:t>Select the “</a:t>
            </a:r>
            <a:r>
              <a:rPr lang="en-US" sz="2800" b="1">
                <a:effectLst/>
                <a:ea typeface="MS Mincho" panose="02020609040205080304" pitchFamily="49" charset="-128"/>
              </a:rPr>
              <a:t>Continue</a:t>
            </a:r>
            <a:r>
              <a:rPr lang="en-US" sz="2800">
                <a:effectLst/>
                <a:ea typeface="MS Mincho" panose="02020609040205080304" pitchFamily="49" charset="-128"/>
              </a:rPr>
              <a:t>” button once complete.</a:t>
            </a:r>
          </a:p>
          <a:p>
            <a:endParaRPr lang="en-US" sz="2800"/>
          </a:p>
        </p:txBody>
      </p:sp>
      <p:pic>
        <p:nvPicPr>
          <p:cNvPr id="4" name="Picture 3" descr="Screenshot of login.gov screen prompting user to create a password. Select Continue to proceed.">
            <a:extLst>
              <a:ext uri="{FF2B5EF4-FFF2-40B4-BE49-F238E27FC236}">
                <a16:creationId xmlns:a16="http://schemas.microsoft.com/office/drawing/2014/main" id="{3610C986-2E42-F823-42FB-5579F1F3FB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49000" y="1605810"/>
            <a:ext cx="3595326" cy="4471880"/>
          </a:xfrm>
          <a:prstGeom prst="rect">
            <a:avLst/>
          </a:prstGeom>
          <a:noFill/>
          <a:ln>
            <a:solidFill>
              <a:schemeClr val="tx1"/>
            </a:solidFill>
          </a:ln>
        </p:spPr>
      </p:pic>
      <p:sp>
        <p:nvSpPr>
          <p:cNvPr id="6" name="Rectangle: Rounded Corners 5" descr="Return to table of contents button.">
            <a:hlinkClick r:id="rId4" action="ppaction://hlinksldjump"/>
            <a:extLst>
              <a:ext uri="{FF2B5EF4-FFF2-40B4-BE49-F238E27FC236}">
                <a16:creationId xmlns:a16="http://schemas.microsoft.com/office/drawing/2014/main" id="{0DCD6369-0A42-E90D-D12F-561245F8982C}"/>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
        <p:nvSpPr>
          <p:cNvPr id="7" name="Rectangle 6">
            <a:extLst>
              <a:ext uri="{FF2B5EF4-FFF2-40B4-BE49-F238E27FC236}">
                <a16:creationId xmlns:a16="http://schemas.microsoft.com/office/drawing/2014/main" id="{915502D1-F4A2-B1C7-CF4F-25AE929A9F61}"/>
              </a:ext>
              <a:ext uri="{C183D7F6-B498-43B3-948B-1728B52AA6E4}">
                <adec:decorative xmlns:adec="http://schemas.microsoft.com/office/drawing/2017/decorative" val="1"/>
              </a:ext>
            </a:extLst>
          </p:cNvPr>
          <p:cNvSpPr/>
          <p:nvPr/>
        </p:nvSpPr>
        <p:spPr>
          <a:xfrm>
            <a:off x="7921247" y="4337720"/>
            <a:ext cx="1327440" cy="396981"/>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70F161B5-6244-4D02-EA27-07C176023BA3}"/>
              </a:ext>
              <a:ext uri="{C183D7F6-B498-43B3-948B-1728B52AA6E4}">
                <adec:decorative xmlns:adec="http://schemas.microsoft.com/office/drawing/2017/decorative" val="1"/>
              </a:ext>
            </a:extLst>
          </p:cNvPr>
          <p:cNvSpPr/>
          <p:nvPr/>
        </p:nvSpPr>
        <p:spPr>
          <a:xfrm>
            <a:off x="7919223" y="3515557"/>
            <a:ext cx="2680598" cy="490959"/>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293194465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C9F3BCC-B2C0-6010-C665-0A2760A927DA}"/>
              </a:ext>
            </a:extLst>
          </p:cNvPr>
          <p:cNvSpPr txBox="1">
            <a:spLocks noGrp="1"/>
          </p:cNvSpPr>
          <p:nvPr>
            <p:ph type="title" idx="4294967295"/>
          </p:nvPr>
        </p:nvSpPr>
        <p:spPr>
          <a:xfrm>
            <a:off x="381000" y="277792"/>
            <a:ext cx="10698332" cy="92395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hlinkClick r:id="rId2" action="ppaction://hlinksldjump"/>
              </a:rPr>
              <a:t>Create Flight Instructions – Pre/post Instruction</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35847"/>
            <a:ext cx="4483963" cy="4976054"/>
          </a:xfrm>
        </p:spPr>
        <p:txBody>
          <a:bodyPr vert="horz" lIns="0" tIns="0" rIns="0" bIns="0" rtlCol="0" anchor="t">
            <a:noAutofit/>
          </a:bodyPr>
          <a:lstStyle/>
          <a:p>
            <a:pPr marL="514350" indent="-514350">
              <a:lnSpc>
                <a:spcPct val="115000"/>
              </a:lnSpc>
              <a:spcBef>
                <a:spcPts val="500"/>
              </a:spcBef>
              <a:spcAft>
                <a:spcPts val="1000"/>
              </a:spcAft>
              <a:buSzPct val="100000"/>
              <a:buFont typeface="+mj-lt"/>
              <a:buAutoNum type="arabicPeriod" startAt="7"/>
            </a:pPr>
            <a:r>
              <a:rPr lang="en-US" sz="2800">
                <a:effectLst/>
                <a:latin typeface="Calibri"/>
                <a:ea typeface="MS Mincho"/>
                <a:cs typeface="Calibri"/>
              </a:rPr>
              <a:t>To create a new </a:t>
            </a:r>
            <a:r>
              <a:rPr lang="en-US" sz="2800">
                <a:latin typeface="Calibri"/>
                <a:ea typeface="MS Mincho"/>
                <a:cs typeface="Calibri"/>
              </a:rPr>
              <a:t>Pre</a:t>
            </a:r>
            <a:r>
              <a:rPr lang="en-US" sz="2800">
                <a:effectLst/>
                <a:latin typeface="Calibri"/>
                <a:ea typeface="MS Mincho"/>
                <a:cs typeface="Calibri"/>
              </a:rPr>
              <a:t>/post instruction type, select the “</a:t>
            </a:r>
            <a:r>
              <a:rPr lang="en-US" sz="2800" b="1">
                <a:effectLst/>
                <a:latin typeface="Calibri"/>
                <a:ea typeface="MS Mincho"/>
                <a:cs typeface="Calibri"/>
              </a:rPr>
              <a:t>+ Add new pre/post rate</a:t>
            </a:r>
            <a:r>
              <a:rPr lang="en-US" sz="2800">
                <a:effectLst/>
                <a:latin typeface="Calibri"/>
                <a:ea typeface="MS Mincho"/>
                <a:cs typeface="Calibri"/>
              </a:rPr>
              <a:t>” button.</a:t>
            </a:r>
            <a:r>
              <a:rPr lang="en-US" sz="2800">
                <a:latin typeface="Calibri"/>
                <a:ea typeface="MS Mincho"/>
                <a:cs typeface="Calibri"/>
              </a:rPr>
              <a:t> </a:t>
            </a:r>
            <a:endParaRPr lang="en-US" sz="2800">
              <a:effectLst/>
              <a:ea typeface="MS Mincho" panose="02020609040205080304" pitchFamily="49" charset="-128"/>
            </a:endParaRPr>
          </a:p>
        </p:txBody>
      </p:sp>
      <p:pic>
        <p:nvPicPr>
          <p:cNvPr id="3" name="Picture 2" descr="Screenshot of the &quot;Pre/post Instruction&quot; section of the &quot;Flight Instruction Setup&quot; page with a blue box highlighting the &quot;Add new pre/post rate&quot; button.">
            <a:extLst>
              <a:ext uri="{FF2B5EF4-FFF2-40B4-BE49-F238E27FC236}">
                <a16:creationId xmlns:a16="http://schemas.microsoft.com/office/drawing/2014/main" id="{4B80C498-0408-9ED9-67A5-9A3D383D2725}"/>
              </a:ext>
            </a:extLst>
          </p:cNvPr>
          <p:cNvPicPr>
            <a:picLocks noChangeAspect="1"/>
          </p:cNvPicPr>
          <p:nvPr/>
        </p:nvPicPr>
        <p:blipFill>
          <a:blip r:embed="rId3"/>
          <a:stretch>
            <a:fillRect/>
          </a:stretch>
        </p:blipFill>
        <p:spPr>
          <a:xfrm>
            <a:off x="5361843" y="2406343"/>
            <a:ext cx="6843231" cy="1307818"/>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CCF357E0-AF60-330F-BEDE-B1124FB4D922}"/>
              </a:ext>
              <a:ext uri="{C183D7F6-B498-43B3-948B-1728B52AA6E4}">
                <adec:decorative xmlns:adec="http://schemas.microsoft.com/office/drawing/2017/decorative" val="1"/>
              </a:ext>
            </a:extLst>
          </p:cNvPr>
          <p:cNvSpPr/>
          <p:nvPr/>
        </p:nvSpPr>
        <p:spPr>
          <a:xfrm>
            <a:off x="5600700" y="3308061"/>
            <a:ext cx="1093023" cy="19714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5FD9573E-B857-B99F-8DBA-D48F0522F0F4}"/>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1878572"/>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41D78-4164-9BD0-B474-210249B178EA}"/>
              </a:ext>
            </a:extLst>
          </p:cNvPr>
          <p:cNvSpPr txBox="1">
            <a:spLocks noGrp="1"/>
          </p:cNvSpPr>
          <p:nvPr>
            <p:ph type="title" idx="4294967295"/>
          </p:nvPr>
        </p:nvSpPr>
        <p:spPr>
          <a:xfrm>
            <a:off x="381000" y="277792"/>
            <a:ext cx="10698332" cy="92395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hlinkClick r:id="rId2" action="ppaction://hlinksldjump"/>
              </a:rPr>
              <a:t>Create Flight Instructions – Pre/post Instruction Cont’d</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1" y="1371600"/>
            <a:ext cx="4360682" cy="4976054"/>
          </a:xfrm>
        </p:spPr>
        <p:txBody>
          <a:bodyPr/>
          <a:lstStyle/>
          <a:p>
            <a:pPr marL="514350" marR="0" lvl="0" indent="-514350">
              <a:lnSpc>
                <a:spcPct val="115000"/>
              </a:lnSpc>
              <a:spcBef>
                <a:spcPts val="1200"/>
              </a:spcBef>
              <a:spcAft>
                <a:spcPts val="1200"/>
              </a:spcAft>
              <a:buSzPct val="100000"/>
              <a:buFont typeface="+mj-lt"/>
              <a:buAutoNum type="arabicPeriod" startAt="8"/>
            </a:pPr>
            <a:r>
              <a:rPr lang="en-US" sz="2800">
                <a:effectLst/>
                <a:ea typeface="MS Mincho" panose="02020609040205080304" pitchFamily="49" charset="-128"/>
              </a:rPr>
              <a:t>Select the “</a:t>
            </a:r>
            <a:r>
              <a:rPr lang="en-US" sz="2800" b="1">
                <a:effectLst/>
                <a:ea typeface="MS Mincho" panose="02020609040205080304" pitchFamily="49" charset="-128"/>
              </a:rPr>
              <a:t>Type</a:t>
            </a:r>
            <a:r>
              <a:rPr lang="en-US" sz="2800">
                <a:effectLst/>
                <a:ea typeface="MS Mincho" panose="02020609040205080304" pitchFamily="49" charset="-128"/>
              </a:rPr>
              <a:t>” text field and enter “</a:t>
            </a:r>
            <a:r>
              <a:rPr lang="en-US" sz="2800" b="1">
                <a:effectLst/>
                <a:ea typeface="MS Mincho" panose="02020609040205080304" pitchFamily="49" charset="-128"/>
              </a:rPr>
              <a:t>Pre/post</a:t>
            </a:r>
            <a:r>
              <a:rPr lang="en-US" sz="2800">
                <a:effectLst/>
                <a:ea typeface="MS Mincho" panose="02020609040205080304" pitchFamily="49" charset="-128"/>
              </a:rPr>
              <a:t>” then select the “</a:t>
            </a:r>
            <a:r>
              <a:rPr lang="en-US" sz="2800" b="1">
                <a:effectLst/>
                <a:ea typeface="MS Mincho" panose="02020609040205080304" pitchFamily="49" charset="-128"/>
              </a:rPr>
              <a:t>Rate</a:t>
            </a:r>
            <a:r>
              <a:rPr lang="en-US" sz="2800">
                <a:effectLst/>
                <a:ea typeface="MS Mincho" panose="02020609040205080304" pitchFamily="49" charset="-128"/>
              </a:rPr>
              <a:t>” text field and enter the rate. When values are entered, select the “</a:t>
            </a:r>
            <a:r>
              <a:rPr lang="en-US" sz="2800" b="1">
                <a:effectLst/>
                <a:ea typeface="MS Mincho" panose="02020609040205080304" pitchFamily="49" charset="-128"/>
              </a:rPr>
              <a:t>Save</a:t>
            </a:r>
            <a:r>
              <a:rPr lang="en-US" sz="2800">
                <a:effectLst/>
                <a:ea typeface="MS Mincho" panose="02020609040205080304" pitchFamily="49" charset="-128"/>
              </a:rPr>
              <a:t>” button. </a:t>
            </a:r>
          </a:p>
        </p:txBody>
      </p:sp>
      <p:pic>
        <p:nvPicPr>
          <p:cNvPr id="3" name="Picture 2" descr="Screenshot of the &quot;Pre/post Instruction&quot; section with blue boxes highlighting the &quot;Type&quot; text field with the value &quot;Pre/post&quot; entered, as well as the &quot;Rate&quot; text field with the value &quot;100&quot; entered. A blue box also highlights the &quot;Save&quot; button.">
            <a:extLst>
              <a:ext uri="{FF2B5EF4-FFF2-40B4-BE49-F238E27FC236}">
                <a16:creationId xmlns:a16="http://schemas.microsoft.com/office/drawing/2014/main" id="{583E7B42-E92D-2BCC-EA7F-D135AD19585E}"/>
              </a:ext>
            </a:extLst>
          </p:cNvPr>
          <p:cNvPicPr>
            <a:picLocks noChangeAspect="1"/>
          </p:cNvPicPr>
          <p:nvPr/>
        </p:nvPicPr>
        <p:blipFill>
          <a:blip r:embed="rId3"/>
          <a:stretch>
            <a:fillRect/>
          </a:stretch>
        </p:blipFill>
        <p:spPr>
          <a:xfrm>
            <a:off x="4847208" y="2183123"/>
            <a:ext cx="7344792" cy="1787216"/>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4A46EFEC-7252-EC0C-36A8-1DA5AD5765DE}"/>
              </a:ext>
              <a:ext uri="{C183D7F6-B498-43B3-948B-1728B52AA6E4}">
                <adec:decorative xmlns:adec="http://schemas.microsoft.com/office/drawing/2017/decorative" val="1"/>
              </a:ext>
            </a:extLst>
          </p:cNvPr>
          <p:cNvSpPr/>
          <p:nvPr/>
        </p:nvSpPr>
        <p:spPr>
          <a:xfrm>
            <a:off x="5043281" y="2675653"/>
            <a:ext cx="2961850" cy="80835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A5F403C8-3B9D-505E-F3F7-A14921C0E189}"/>
              </a:ext>
              <a:ext uri="{C183D7F6-B498-43B3-948B-1728B52AA6E4}">
                <adec:decorative xmlns:adec="http://schemas.microsoft.com/office/drawing/2017/decorative" val="1"/>
              </a:ext>
            </a:extLst>
          </p:cNvPr>
          <p:cNvSpPr/>
          <p:nvPr/>
        </p:nvSpPr>
        <p:spPr>
          <a:xfrm>
            <a:off x="10803731" y="3138487"/>
            <a:ext cx="423864" cy="226149"/>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2B33AD48-151D-96AB-BCF5-5531886B1F17}"/>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0875059"/>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BC29C-9F96-99EF-B1DA-CA85A21AFC70}"/>
              </a:ext>
            </a:extLst>
          </p:cNvPr>
          <p:cNvSpPr txBox="1">
            <a:spLocks noGrp="1"/>
          </p:cNvSpPr>
          <p:nvPr>
            <p:ph type="title" idx="4294967295"/>
          </p:nvPr>
        </p:nvSpPr>
        <p:spPr>
          <a:xfrm>
            <a:off x="381000" y="277792"/>
            <a:ext cx="10698332" cy="92395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hlinkClick r:id="rId2" action="ppaction://hlinksldjump"/>
              </a:rPr>
              <a:t>Create Flight Instructions – Pre/post Instruction Cont’d 1</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71600"/>
            <a:ext cx="5087898" cy="4976054"/>
          </a:xfrm>
        </p:spPr>
        <p:txBody>
          <a:bodyPr/>
          <a:lstStyle/>
          <a:p>
            <a:pPr marL="514350" marR="0" lvl="0" indent="-514350">
              <a:lnSpc>
                <a:spcPct val="115000"/>
              </a:lnSpc>
              <a:spcBef>
                <a:spcPts val="500"/>
              </a:spcBef>
              <a:spcAft>
                <a:spcPts val="1000"/>
              </a:spcAft>
              <a:buSzPct val="100000"/>
              <a:buFont typeface="+mj-lt"/>
              <a:buAutoNum type="arabicPeriod" startAt="9"/>
            </a:pPr>
            <a:r>
              <a:rPr lang="en-US" sz="2800">
                <a:effectLst/>
                <a:ea typeface="MS Mincho" panose="02020609040205080304" pitchFamily="49" charset="-128"/>
              </a:rPr>
              <a:t>After the record is saved, a confirmation of the data entered appears. To edit the record select the “</a:t>
            </a:r>
            <a:r>
              <a:rPr lang="en-US" sz="2800" b="1">
                <a:ea typeface="MS Mincho" panose="02020609040205080304" pitchFamily="49" charset="-128"/>
              </a:rPr>
              <a:t>P</a:t>
            </a:r>
            <a:r>
              <a:rPr lang="en-US" sz="2800" b="1">
                <a:effectLst/>
                <a:ea typeface="MS Mincho" panose="02020609040205080304" pitchFamily="49" charset="-128"/>
              </a:rPr>
              <a:t>encil</a:t>
            </a:r>
            <a:r>
              <a:rPr lang="en-US" sz="2800">
                <a:effectLst/>
                <a:ea typeface="MS Mincho" panose="02020609040205080304" pitchFamily="49" charset="-128"/>
              </a:rPr>
              <a:t>” icon or delete the record by using the “</a:t>
            </a:r>
            <a:r>
              <a:rPr lang="en-US" sz="2800" b="1">
                <a:ea typeface="MS Mincho" panose="02020609040205080304" pitchFamily="49" charset="-128"/>
              </a:rPr>
              <a:t>T</a:t>
            </a:r>
            <a:r>
              <a:rPr lang="en-US" sz="2800" b="1">
                <a:effectLst/>
                <a:ea typeface="MS Mincho" panose="02020609040205080304" pitchFamily="49" charset="-128"/>
              </a:rPr>
              <a:t>rashcan</a:t>
            </a:r>
            <a:r>
              <a:rPr lang="en-US" sz="2800">
                <a:effectLst/>
                <a:ea typeface="MS Mincho" panose="02020609040205080304" pitchFamily="49" charset="-128"/>
              </a:rPr>
              <a:t>” icon. </a:t>
            </a:r>
          </a:p>
        </p:txBody>
      </p:sp>
      <p:pic>
        <p:nvPicPr>
          <p:cNvPr id="3" name="Picture 2" descr="Screenshot of a saved &quot;Pre/post Instruction&quot; record with a blue box highlighting the &quot;pencil&quot; icon to edit the record and the &quot;trashcan&quot; icon to delete the record.">
            <a:extLst>
              <a:ext uri="{FF2B5EF4-FFF2-40B4-BE49-F238E27FC236}">
                <a16:creationId xmlns:a16="http://schemas.microsoft.com/office/drawing/2014/main" id="{3158EA07-89BE-03ED-7591-8A00CCDA7A30}"/>
              </a:ext>
            </a:extLst>
          </p:cNvPr>
          <p:cNvPicPr>
            <a:picLocks noChangeAspect="1"/>
          </p:cNvPicPr>
          <p:nvPr/>
        </p:nvPicPr>
        <p:blipFill rotWithShape="1">
          <a:blip r:embed="rId3"/>
          <a:srcRect b="8221"/>
          <a:stretch/>
        </p:blipFill>
        <p:spPr bwMode="auto">
          <a:xfrm>
            <a:off x="5619566" y="2126957"/>
            <a:ext cx="6398664" cy="1434432"/>
          </a:xfrm>
          <a:prstGeom prst="rect">
            <a:avLst/>
          </a:prstGeom>
          <a:ln>
            <a:solidFill>
              <a:schemeClr val="tx1"/>
            </a:solidFill>
          </a:ln>
          <a:extLst>
            <a:ext uri="{53640926-AAD7-44D8-BBD7-CCE9431645EC}">
              <a14:shadowObscured xmlns:a14="http://schemas.microsoft.com/office/drawing/2010/main"/>
            </a:ext>
          </a:extLst>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EFACCD90-97BB-1C1C-019C-96CF02259FFB}"/>
              </a:ext>
              <a:ext uri="{C183D7F6-B498-43B3-948B-1728B52AA6E4}">
                <adec:decorative xmlns:adec="http://schemas.microsoft.com/office/drawing/2017/decorative" val="1"/>
              </a:ext>
            </a:extLst>
          </p:cNvPr>
          <p:cNvSpPr/>
          <p:nvPr/>
        </p:nvSpPr>
        <p:spPr>
          <a:xfrm>
            <a:off x="11319029" y="2947385"/>
            <a:ext cx="417252" cy="221943"/>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12C0E951-A214-79EF-0F2B-2342F52DD291}"/>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8707966"/>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97023"/>
            <a:ext cx="10698332" cy="990600"/>
          </a:xfrm>
        </p:spPr>
        <p:txBody>
          <a:bodyPr/>
          <a:lstStyle/>
          <a:p>
            <a:pPr marL="0" marR="0" indent="0">
              <a:lnSpc>
                <a:spcPct val="100000"/>
              </a:lnSpc>
              <a:spcBef>
                <a:spcPts val="600"/>
              </a:spcBef>
              <a:spcAft>
                <a:spcPts val="0"/>
              </a:spcAft>
            </a:pPr>
            <a:r>
              <a:rPr lang="en-US" spc="75">
                <a:solidFill>
                  <a:srgbClr val="00427A"/>
                </a:solidFill>
                <a:hlinkClick r:id="rId2" action="ppaction://hlinksldjump"/>
              </a:rPr>
              <a:t>Create Flight Instructions – Aircraft &amp; Full Flight Simulator instructions</a:t>
            </a:r>
            <a:endParaRPr lang="en-US" b="1" spc="75">
              <a:solidFill>
                <a:srgbClr val="00427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446248"/>
            <a:ext cx="5399102" cy="4976054"/>
          </a:xfrm>
        </p:spPr>
        <p:txBody>
          <a:bodyPr/>
          <a:lstStyle/>
          <a:p>
            <a:pPr marL="514350" marR="0" lvl="0" indent="-514350">
              <a:lnSpc>
                <a:spcPct val="115000"/>
              </a:lnSpc>
              <a:spcBef>
                <a:spcPts val="1200"/>
              </a:spcBef>
              <a:spcAft>
                <a:spcPts val="1200"/>
              </a:spcAft>
              <a:buSzPct val="100000"/>
              <a:buFont typeface="+mj-lt"/>
              <a:buAutoNum type="arabicPeriod" startAt="10"/>
            </a:pPr>
            <a:r>
              <a:rPr lang="en-US" sz="2800">
                <a:effectLst/>
                <a:ea typeface="MS Mincho" panose="02020609040205080304" pitchFamily="49" charset="-128"/>
              </a:rPr>
              <a:t>If </a:t>
            </a:r>
            <a:r>
              <a:rPr lang="en-US" sz="2800">
                <a:ea typeface="MS Mincho" panose="02020609040205080304" pitchFamily="49" charset="-128"/>
              </a:rPr>
              <a:t>applicable, </a:t>
            </a:r>
            <a:r>
              <a:rPr lang="en-US" sz="2800">
                <a:effectLst/>
                <a:ea typeface="MS Mincho" panose="02020609040205080304" pitchFamily="49" charset="-128"/>
              </a:rPr>
              <a:t>add “</a:t>
            </a:r>
            <a:r>
              <a:rPr lang="en-US" sz="2800" b="1">
                <a:effectLst/>
                <a:ea typeface="MS Mincho" panose="02020609040205080304" pitchFamily="49" charset="-128"/>
              </a:rPr>
              <a:t>Aircraft &amp; Full Flight Simulator instructions</a:t>
            </a:r>
            <a:r>
              <a:rPr lang="en-US" sz="2800">
                <a:effectLst/>
                <a:ea typeface="MS Mincho" panose="02020609040205080304" pitchFamily="49" charset="-128"/>
              </a:rPr>
              <a:t>” buttons by selecting the “</a:t>
            </a:r>
            <a:r>
              <a:rPr lang="en-US" sz="2800" b="1">
                <a:effectLst/>
                <a:ea typeface="MS Mincho" panose="02020609040205080304" pitchFamily="49" charset="-128"/>
              </a:rPr>
              <a:t>Add new aircraft instruction</a:t>
            </a:r>
            <a:r>
              <a:rPr lang="en-US" sz="2800">
                <a:effectLst/>
                <a:ea typeface="MS Mincho" panose="02020609040205080304" pitchFamily="49" charset="-128"/>
              </a:rPr>
              <a:t>” button, the</a:t>
            </a:r>
            <a:r>
              <a:rPr lang="en-US" sz="2800" b="1">
                <a:effectLst/>
                <a:ea typeface="MS Mincho" panose="02020609040205080304" pitchFamily="49" charset="-128"/>
              </a:rPr>
              <a:t> </a:t>
            </a:r>
            <a:r>
              <a:rPr lang="en-US" sz="2800">
                <a:effectLst/>
                <a:ea typeface="MS Mincho" panose="02020609040205080304" pitchFamily="49" charset="-128"/>
              </a:rPr>
              <a:t>“</a:t>
            </a:r>
            <a:r>
              <a:rPr lang="en-US" sz="2800" b="1">
                <a:effectLst/>
                <a:ea typeface="MS Mincho" panose="02020609040205080304" pitchFamily="49" charset="-128"/>
              </a:rPr>
              <a:t>Add new flight simulator instruction</a:t>
            </a:r>
            <a:r>
              <a:rPr lang="en-US" sz="2800">
                <a:effectLst/>
                <a:ea typeface="MS Mincho" panose="02020609040205080304" pitchFamily="49" charset="-128"/>
              </a:rPr>
              <a:t>” button, or by selecting both. The next two pages show how to input both options. </a:t>
            </a:r>
          </a:p>
        </p:txBody>
      </p:sp>
      <p:pic>
        <p:nvPicPr>
          <p:cNvPr id="3" name="Picture 2" descr="Image of the &quot;Aircraft &amp; Full Flight Simulator instructions&quot; section. It includes a highlight box around the &quot;+Add new aircraft instruction&quot; and &quot;+Add new flight simulator instruction&quot; buttons. ">
            <a:extLst>
              <a:ext uri="{FF2B5EF4-FFF2-40B4-BE49-F238E27FC236}">
                <a16:creationId xmlns:a16="http://schemas.microsoft.com/office/drawing/2014/main" id="{AB825EBF-A038-15E3-A861-4D6BFCE45142}"/>
              </a:ext>
            </a:extLst>
          </p:cNvPr>
          <p:cNvPicPr>
            <a:picLocks noChangeAspect="1"/>
          </p:cNvPicPr>
          <p:nvPr/>
        </p:nvPicPr>
        <p:blipFill>
          <a:blip r:embed="rId3"/>
          <a:stretch>
            <a:fillRect/>
          </a:stretch>
        </p:blipFill>
        <p:spPr>
          <a:xfrm>
            <a:off x="5780102" y="2247866"/>
            <a:ext cx="6030898" cy="1970956"/>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ACABCEDA-98E4-3DF4-C3B9-719493578FC4}"/>
              </a:ext>
              <a:ext uri="{C183D7F6-B498-43B3-948B-1728B52AA6E4}">
                <adec:decorative xmlns:adec="http://schemas.microsoft.com/office/drawing/2017/decorative" val="1"/>
              </a:ext>
            </a:extLst>
          </p:cNvPr>
          <p:cNvSpPr/>
          <p:nvPr/>
        </p:nvSpPr>
        <p:spPr>
          <a:xfrm>
            <a:off x="5972175" y="3803650"/>
            <a:ext cx="1203325" cy="17780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5C507CBA-8695-3CEF-21DF-403E2CC4EA53}"/>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82DCE2FA-CA04-DFC7-5678-5ACB162053ED}"/>
              </a:ext>
              <a:ext uri="{C183D7F6-B498-43B3-948B-1728B52AA6E4}">
                <adec:decorative xmlns:adec="http://schemas.microsoft.com/office/drawing/2017/decorative" val="1"/>
              </a:ext>
            </a:extLst>
          </p:cNvPr>
          <p:cNvSpPr/>
          <p:nvPr/>
        </p:nvSpPr>
        <p:spPr>
          <a:xfrm>
            <a:off x="7213600" y="3803650"/>
            <a:ext cx="1457325" cy="17780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702770708"/>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DB1F2CC-5095-F310-7AE9-C738E11EA865}"/>
              </a:ext>
            </a:extLst>
          </p:cNvPr>
          <p:cNvSpPr txBox="1">
            <a:spLocks noGrp="1"/>
          </p:cNvSpPr>
          <p:nvPr>
            <p:ph type="title" idx="4294967295"/>
          </p:nvPr>
        </p:nvSpPr>
        <p:spPr>
          <a:xfrm>
            <a:off x="381000" y="297023"/>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rPr>
              <a:t>Create Flight Instructions – Add new aircraft instruction</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96805" y="1351565"/>
            <a:ext cx="6497290" cy="4976054"/>
          </a:xfrm>
        </p:spPr>
        <p:txBody>
          <a:bodyPr/>
          <a:lstStyle/>
          <a:p>
            <a:pPr marL="514350" marR="0" lvl="0" indent="-514350">
              <a:lnSpc>
                <a:spcPct val="115000"/>
              </a:lnSpc>
              <a:spcAft>
                <a:spcPts val="600"/>
              </a:spcAft>
              <a:buSzPct val="100000"/>
              <a:buFont typeface="+mj-lt"/>
              <a:buAutoNum type="arabicPeriod" startAt="11"/>
            </a:pPr>
            <a:r>
              <a:rPr lang="en-US" sz="2800">
                <a:effectLst/>
                <a:ea typeface="MS Mincho" panose="02020609040205080304" pitchFamily="49" charset="-128"/>
              </a:rPr>
              <a:t>To add new aircraft instructions, </a:t>
            </a:r>
            <a:r>
              <a:rPr lang="en-US" sz="2800">
                <a:ea typeface="MS Mincho" panose="02020609040205080304" pitchFamily="49" charset="-128"/>
              </a:rPr>
              <a:t>i</a:t>
            </a:r>
            <a:r>
              <a:rPr lang="en-US" sz="2800">
                <a:effectLst/>
                <a:ea typeface="MS Mincho" panose="02020609040205080304" pitchFamily="49" charset="-128"/>
              </a:rPr>
              <a:t>nput the required text in the following fields:</a:t>
            </a:r>
          </a:p>
          <a:p>
            <a:pPr marL="685800" lvl="1" indent="-457200">
              <a:lnSpc>
                <a:spcPct val="115000"/>
              </a:lnSpc>
              <a:spcAft>
                <a:spcPts val="600"/>
              </a:spcAft>
              <a:buSzPct val="100000"/>
            </a:pPr>
            <a:r>
              <a:rPr lang="en-US" sz="2800">
                <a:effectLst/>
                <a:ea typeface="MS Mincho" panose="02020609040205080304" pitchFamily="49" charset="-128"/>
              </a:rPr>
              <a:t>“</a:t>
            </a:r>
            <a:r>
              <a:rPr lang="en-US" sz="2800" b="1">
                <a:effectLst/>
                <a:ea typeface="MS Mincho" panose="02020609040205080304" pitchFamily="49" charset="-128"/>
              </a:rPr>
              <a:t>Instruction Type</a:t>
            </a:r>
            <a:r>
              <a:rPr lang="en-US" sz="2800">
                <a:effectLst/>
                <a:ea typeface="MS Mincho" panose="02020609040205080304" pitchFamily="49" charset="-128"/>
              </a:rPr>
              <a:t>”</a:t>
            </a:r>
          </a:p>
          <a:p>
            <a:pPr marL="685800" lvl="1" indent="-457200">
              <a:lnSpc>
                <a:spcPct val="115000"/>
              </a:lnSpc>
              <a:spcAft>
                <a:spcPts val="600"/>
              </a:spcAft>
              <a:buSzPct val="100000"/>
            </a:pPr>
            <a:r>
              <a:rPr lang="en-US" sz="2800">
                <a:effectLst/>
                <a:ea typeface="MS Mincho" panose="02020609040205080304" pitchFamily="49" charset="-128"/>
              </a:rPr>
              <a:t>“</a:t>
            </a:r>
            <a:r>
              <a:rPr lang="en-US" sz="2800" b="1">
                <a:effectLst/>
                <a:ea typeface="MS Mincho" panose="02020609040205080304" pitchFamily="49" charset="-128"/>
              </a:rPr>
              <a:t>Horsepower</a:t>
            </a:r>
            <a:r>
              <a:rPr lang="en-US" sz="2800">
                <a:effectLst/>
                <a:ea typeface="MS Mincho" panose="02020609040205080304" pitchFamily="49" charset="-128"/>
              </a:rPr>
              <a:t>”,</a:t>
            </a:r>
          </a:p>
          <a:p>
            <a:pPr marL="685800" lvl="1" indent="-457200">
              <a:lnSpc>
                <a:spcPct val="115000"/>
              </a:lnSpc>
              <a:spcAft>
                <a:spcPts val="600"/>
              </a:spcAft>
              <a:buSzPct val="100000"/>
            </a:pPr>
            <a:r>
              <a:rPr lang="en-US" sz="2800">
                <a:effectLst/>
                <a:ea typeface="MS Mincho" panose="02020609040205080304" pitchFamily="49" charset="-128"/>
              </a:rPr>
              <a:t>“</a:t>
            </a:r>
            <a:r>
              <a:rPr lang="en-US" sz="2800" b="1">
                <a:effectLst/>
                <a:ea typeface="MS Mincho" panose="02020609040205080304" pitchFamily="49" charset="-128"/>
              </a:rPr>
              <a:t>Solo Rate</a:t>
            </a:r>
            <a:r>
              <a:rPr lang="en-US" sz="2800">
                <a:effectLst/>
                <a:ea typeface="MS Mincho" panose="02020609040205080304" pitchFamily="49" charset="-128"/>
              </a:rPr>
              <a:t>”, </a:t>
            </a:r>
          </a:p>
          <a:p>
            <a:pPr marL="685800" lvl="1" indent="-457200">
              <a:lnSpc>
                <a:spcPct val="115000"/>
              </a:lnSpc>
              <a:spcAft>
                <a:spcPts val="600"/>
              </a:spcAft>
              <a:buSzPct val="100000"/>
            </a:pPr>
            <a:r>
              <a:rPr lang="en-US" sz="2800">
                <a:effectLst/>
                <a:ea typeface="MS Mincho" panose="02020609040205080304" pitchFamily="49" charset="-128"/>
              </a:rPr>
              <a:t>“</a:t>
            </a:r>
            <a:r>
              <a:rPr lang="en-US" sz="2800" b="1">
                <a:effectLst/>
                <a:ea typeface="MS Mincho" panose="02020609040205080304" pitchFamily="49" charset="-128"/>
              </a:rPr>
              <a:t>Dual Rate</a:t>
            </a:r>
            <a:r>
              <a:rPr lang="en-US" sz="2800">
                <a:effectLst/>
                <a:ea typeface="MS Mincho" panose="02020609040205080304" pitchFamily="49" charset="-128"/>
              </a:rPr>
              <a:t>”</a:t>
            </a:r>
          </a:p>
          <a:p>
            <a:pPr marL="514350" marR="0" lvl="0" indent="-514350">
              <a:lnSpc>
                <a:spcPct val="115000"/>
              </a:lnSpc>
              <a:spcBef>
                <a:spcPts val="1200"/>
              </a:spcBef>
              <a:spcAft>
                <a:spcPts val="1200"/>
              </a:spcAft>
              <a:buSzPct val="100000"/>
              <a:buFont typeface="+mj-lt"/>
              <a:buAutoNum type="arabicPeriod" startAt="11"/>
            </a:pPr>
            <a:r>
              <a:rPr lang="en-US" sz="2800">
                <a:effectLst/>
                <a:ea typeface="MS Mincho" panose="02020609040205080304" pitchFamily="49" charset="-128"/>
              </a:rPr>
              <a:t>Once inputted, select the “</a:t>
            </a:r>
            <a:r>
              <a:rPr lang="en-US" sz="2800" b="1">
                <a:effectLst/>
                <a:ea typeface="MS Mincho" panose="02020609040205080304" pitchFamily="49" charset="-128"/>
              </a:rPr>
              <a:t>Save</a:t>
            </a:r>
            <a:r>
              <a:rPr lang="en-US" sz="2800">
                <a:effectLst/>
                <a:ea typeface="MS Mincho" panose="02020609040205080304" pitchFamily="49" charset="-128"/>
              </a:rPr>
              <a:t>” button to confirm changes to the aircraft instruction. </a:t>
            </a:r>
          </a:p>
        </p:txBody>
      </p:sp>
      <p:pic>
        <p:nvPicPr>
          <p:cNvPr id="3" name="Picture 2" descr="Image of the &quot;Instruction type&quot;, &quot;Horsepower&quot;, &quot;Solo Rate&quot;, &quot;Dual Rate&quot; and &quot;Dual Sim Rate&quot; entry fields. All, excluding the &quot;Dual Sim Rate&quot; (non-editable), are highlighted. There is also a highlight box around the &quot;Save&quot; button.">
            <a:extLst>
              <a:ext uri="{FF2B5EF4-FFF2-40B4-BE49-F238E27FC236}">
                <a16:creationId xmlns:a16="http://schemas.microsoft.com/office/drawing/2014/main" id="{E434383D-7208-B725-9C00-E6674B4EFDDC}"/>
              </a:ext>
            </a:extLst>
          </p:cNvPr>
          <p:cNvPicPr>
            <a:picLocks noChangeAspect="1"/>
          </p:cNvPicPr>
          <p:nvPr/>
        </p:nvPicPr>
        <p:blipFill>
          <a:blip r:embed="rId3"/>
          <a:stretch>
            <a:fillRect/>
          </a:stretch>
        </p:blipFill>
        <p:spPr>
          <a:xfrm>
            <a:off x="5048707" y="2801890"/>
            <a:ext cx="6616824" cy="1254220"/>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996D4750-BA7D-26CE-F669-60CA681B15E2}"/>
              </a:ext>
              <a:ext uri="{C183D7F6-B498-43B3-948B-1728B52AA6E4}">
                <adec:decorative xmlns:adec="http://schemas.microsoft.com/office/drawing/2017/decorative" val="1"/>
              </a:ext>
            </a:extLst>
          </p:cNvPr>
          <p:cNvSpPr/>
          <p:nvPr/>
        </p:nvSpPr>
        <p:spPr>
          <a:xfrm>
            <a:off x="5236534" y="3321162"/>
            <a:ext cx="673730" cy="205946"/>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2A53AB63-4FF9-B563-66DB-AD69F1248001}"/>
              </a:ext>
              <a:ext uri="{C183D7F6-B498-43B3-948B-1728B52AA6E4}">
                <adec:decorative xmlns:adec="http://schemas.microsoft.com/office/drawing/2017/decorative" val="1"/>
              </a:ext>
            </a:extLst>
          </p:cNvPr>
          <p:cNvSpPr/>
          <p:nvPr/>
        </p:nvSpPr>
        <p:spPr>
          <a:xfrm>
            <a:off x="6172200" y="3321163"/>
            <a:ext cx="638175" cy="222252"/>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45BDC728-9355-A14F-7730-A2F14B7565D1}"/>
              </a:ext>
              <a:ext uri="{C183D7F6-B498-43B3-948B-1728B52AA6E4}">
                <adec:decorative xmlns:adec="http://schemas.microsoft.com/office/drawing/2017/decorative" val="1"/>
              </a:ext>
            </a:extLst>
          </p:cNvPr>
          <p:cNvSpPr/>
          <p:nvPr/>
        </p:nvSpPr>
        <p:spPr>
          <a:xfrm>
            <a:off x="7081923" y="3321162"/>
            <a:ext cx="667032" cy="205946"/>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50E85FBA-8107-49B9-704D-B37CD5B27018}"/>
              </a:ext>
              <a:ext uri="{C183D7F6-B498-43B3-948B-1728B52AA6E4}">
                <adec:decorative xmlns:adec="http://schemas.microsoft.com/office/drawing/2017/decorative" val="1"/>
              </a:ext>
            </a:extLst>
          </p:cNvPr>
          <p:cNvSpPr/>
          <p:nvPr/>
        </p:nvSpPr>
        <p:spPr>
          <a:xfrm>
            <a:off x="8012689" y="3321160"/>
            <a:ext cx="667033" cy="205947"/>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a:extLst>
              <a:ext uri="{FF2B5EF4-FFF2-40B4-BE49-F238E27FC236}">
                <a16:creationId xmlns:a16="http://schemas.microsoft.com/office/drawing/2014/main" id="{B6B49F84-1C51-D82F-7028-BEF30F38C055}"/>
              </a:ext>
              <a:ext uri="{C183D7F6-B498-43B3-948B-1728B52AA6E4}">
                <adec:decorative xmlns:adec="http://schemas.microsoft.com/office/drawing/2017/decorative" val="1"/>
              </a:ext>
            </a:extLst>
          </p:cNvPr>
          <p:cNvSpPr/>
          <p:nvPr/>
        </p:nvSpPr>
        <p:spPr>
          <a:xfrm>
            <a:off x="10518413" y="3337468"/>
            <a:ext cx="407208" cy="205947"/>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a:extLst>
              <a:ext uri="{FF2B5EF4-FFF2-40B4-BE49-F238E27FC236}">
                <a16:creationId xmlns:a16="http://schemas.microsoft.com/office/drawing/2014/main" id="{49B4EF16-BF1C-B911-A4F4-C6ECA5E357B1}"/>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9139463"/>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662F5-4F33-2698-CFE4-0421840065EE}"/>
              </a:ext>
            </a:extLst>
          </p:cNvPr>
          <p:cNvSpPr txBox="1">
            <a:spLocks noGrp="1"/>
          </p:cNvSpPr>
          <p:nvPr>
            <p:ph type="title" idx="4294967295"/>
          </p:nvPr>
        </p:nvSpPr>
        <p:spPr>
          <a:xfrm>
            <a:off x="381000" y="254000"/>
            <a:ext cx="10655300" cy="11557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rPr>
              <a:t>Create Flight Instructions – Add new flight simulator </a:t>
            </a:r>
            <a:r>
              <a:rPr lang="en-US" spc="75">
                <a:solidFill>
                  <a:srgbClr val="00427A"/>
                </a:solidFill>
                <a:hlinkClick r:id="rId2" action="ppaction://hlinksldjump"/>
              </a:rPr>
              <a:t>i</a:t>
            </a:r>
            <a:r>
              <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rPr>
              <a:t>nstructions</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71600"/>
            <a:ext cx="5612296" cy="4976054"/>
          </a:xfrm>
        </p:spPr>
        <p:txBody>
          <a:bodyPr/>
          <a:lstStyle/>
          <a:p>
            <a:pPr marL="514350" marR="0" lvl="0" indent="-514350">
              <a:lnSpc>
                <a:spcPct val="115000"/>
              </a:lnSpc>
              <a:spcBef>
                <a:spcPts val="1200"/>
              </a:spcBef>
              <a:spcAft>
                <a:spcPts val="1200"/>
              </a:spcAft>
              <a:buSzPct val="100000"/>
              <a:buFont typeface="+mj-lt"/>
              <a:buAutoNum type="arabicPeriod" startAt="13"/>
            </a:pPr>
            <a:r>
              <a:rPr lang="en-US" sz="2800">
                <a:effectLst/>
                <a:ea typeface="MS Mincho" panose="02020609040205080304" pitchFamily="49" charset="-128"/>
              </a:rPr>
              <a:t>If applicable, select the “</a:t>
            </a:r>
            <a:r>
              <a:rPr lang="en-US" sz="2800" b="1">
                <a:effectLst/>
                <a:ea typeface="MS Mincho" panose="02020609040205080304" pitchFamily="49" charset="-128"/>
              </a:rPr>
              <a:t>Add new flight simulator instruction</a:t>
            </a:r>
            <a:r>
              <a:rPr lang="en-US" sz="2800">
                <a:effectLst/>
                <a:ea typeface="MS Mincho" panose="02020609040205080304" pitchFamily="49" charset="-128"/>
              </a:rPr>
              <a:t>” button to add new flight simulator instructions.</a:t>
            </a:r>
          </a:p>
        </p:txBody>
      </p:sp>
      <p:pic>
        <p:nvPicPr>
          <p:cNvPr id="3" name="Picture 2" descr="Image of the current &quot;Instruction Type&quot;. There is a highlight box around the &quot;+Add new flight simulator instruction&quot; button. ">
            <a:extLst>
              <a:ext uri="{FF2B5EF4-FFF2-40B4-BE49-F238E27FC236}">
                <a16:creationId xmlns:a16="http://schemas.microsoft.com/office/drawing/2014/main" id="{315B28DE-5123-D12D-4A31-2201E5AC6FD9}"/>
              </a:ext>
            </a:extLst>
          </p:cNvPr>
          <p:cNvPicPr>
            <a:picLocks noChangeAspect="1"/>
          </p:cNvPicPr>
          <p:nvPr/>
        </p:nvPicPr>
        <p:blipFill>
          <a:blip r:embed="rId3"/>
          <a:stretch>
            <a:fillRect/>
          </a:stretch>
        </p:blipFill>
        <p:spPr>
          <a:xfrm>
            <a:off x="4552226" y="3228217"/>
            <a:ext cx="7409896" cy="1227066"/>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70267A5C-1035-6F65-D477-019C29136506}"/>
              </a:ext>
              <a:ext uri="{C183D7F6-B498-43B3-948B-1728B52AA6E4}">
                <adec:decorative xmlns:adec="http://schemas.microsoft.com/office/drawing/2017/decorative" val="1"/>
              </a:ext>
            </a:extLst>
          </p:cNvPr>
          <p:cNvSpPr/>
          <p:nvPr/>
        </p:nvSpPr>
        <p:spPr>
          <a:xfrm>
            <a:off x="6223000" y="4089400"/>
            <a:ext cx="1819275" cy="22860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89B8F225-5AED-D91C-0AA0-A2887CC111AF}"/>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634261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B931A04-8EA7-29F9-D3EA-022516A3A1E0}"/>
              </a:ext>
            </a:extLst>
          </p:cNvPr>
          <p:cNvSpPr txBox="1">
            <a:spLocks noGrp="1"/>
          </p:cNvSpPr>
          <p:nvPr>
            <p:ph type="title" idx="4294967295"/>
          </p:nvPr>
        </p:nvSpPr>
        <p:spPr>
          <a:xfrm>
            <a:off x="381000" y="254000"/>
            <a:ext cx="10655300" cy="11557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00000"/>
              </a:lnSpc>
              <a:spcBef>
                <a:spcPts val="0"/>
              </a:spcBef>
              <a:defRPr/>
            </a:pPr>
            <a:r>
              <a:rPr kumimoji="0" lang="en-US" sz="3600" b="1" i="0" u="none" strike="noStrike" kern="1200" cap="none" spc="75" normalizeH="0" baseline="0" noProof="0">
                <a:ln>
                  <a:noFill/>
                </a:ln>
                <a:solidFill>
                  <a:srgbClr val="0E7BBA"/>
                </a:solidFill>
                <a:effectLst/>
                <a:uLnTx/>
                <a:uFillTx/>
                <a:latin typeface="Calibri"/>
                <a:cs typeface="Calibri"/>
                <a:hlinkClick r:id="rId2" action="ppaction://hlinksldjump">
                  <a:extLst>
                    <a:ext uri="{A12FA001-AC4F-418D-AE19-62706E023703}">
                      <ahyp:hlinkClr xmlns:ahyp="http://schemas.microsoft.com/office/drawing/2018/hyperlinkcolor" val="tx"/>
                    </a:ext>
                  </a:extLst>
                </a:hlinkClick>
              </a:rPr>
              <a:t>Create Flight Instructions – Add new flight simulator instructions</a:t>
            </a: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 Cont'd</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410885" y="1371600"/>
            <a:ext cx="6110231" cy="4976054"/>
          </a:xfrm>
        </p:spPr>
        <p:txBody>
          <a:bodyPr/>
          <a:lstStyle/>
          <a:p>
            <a:pPr marL="514350" indent="-514350">
              <a:lnSpc>
                <a:spcPct val="115000"/>
              </a:lnSpc>
              <a:spcAft>
                <a:spcPts val="600"/>
              </a:spcAft>
              <a:buSzPct val="100000"/>
              <a:buFont typeface="+mj-lt"/>
              <a:buAutoNum type="arabicPeriod" startAt="14"/>
            </a:pPr>
            <a:r>
              <a:rPr lang="en-US" sz="2800">
                <a:ea typeface="MS Mincho" panose="02020609040205080304" pitchFamily="49" charset="-128"/>
              </a:rPr>
              <a:t>I</a:t>
            </a:r>
            <a:r>
              <a:rPr lang="en-US" sz="2800">
                <a:effectLst/>
                <a:ea typeface="MS Mincho" panose="02020609040205080304" pitchFamily="49" charset="-128"/>
              </a:rPr>
              <a:t>nput the required text in the following fields:</a:t>
            </a:r>
          </a:p>
          <a:p>
            <a:pPr marL="514350" indent="-514350">
              <a:lnSpc>
                <a:spcPct val="115000"/>
              </a:lnSpc>
              <a:spcAft>
                <a:spcPts val="600"/>
              </a:spcAft>
              <a:buSzPct val="100000"/>
              <a:buFont typeface="Arial" panose="020B0604020202020204" pitchFamily="34" charset="0"/>
              <a:buChar char="•"/>
            </a:pPr>
            <a:r>
              <a:rPr lang="en-US" sz="2800">
                <a:effectLst/>
                <a:ea typeface="MS Mincho" panose="02020609040205080304" pitchFamily="49" charset="-128"/>
              </a:rPr>
              <a:t>“</a:t>
            </a:r>
            <a:r>
              <a:rPr lang="en-US" sz="2800" b="1">
                <a:effectLst/>
                <a:ea typeface="MS Mincho" panose="02020609040205080304" pitchFamily="49" charset="-128"/>
              </a:rPr>
              <a:t>Instruction Type</a:t>
            </a:r>
            <a:r>
              <a:rPr lang="en-US" sz="2800">
                <a:effectLst/>
                <a:ea typeface="MS Mincho" panose="02020609040205080304" pitchFamily="49" charset="-128"/>
              </a:rPr>
              <a:t>”</a:t>
            </a:r>
          </a:p>
          <a:p>
            <a:pPr marL="514350" indent="-514350">
              <a:lnSpc>
                <a:spcPct val="115000"/>
              </a:lnSpc>
              <a:spcAft>
                <a:spcPts val="600"/>
              </a:spcAft>
              <a:buSzPct val="100000"/>
              <a:buFont typeface="Arial" panose="020B0604020202020204" pitchFamily="34" charset="0"/>
              <a:buChar char="•"/>
            </a:pPr>
            <a:r>
              <a:rPr lang="en-US" sz="2800">
                <a:effectLst/>
                <a:ea typeface="MS Mincho" panose="02020609040205080304" pitchFamily="49" charset="-128"/>
              </a:rPr>
              <a:t>“</a:t>
            </a:r>
            <a:r>
              <a:rPr lang="en-US" sz="2800" b="1">
                <a:effectLst/>
                <a:ea typeface="MS Mincho" panose="02020609040205080304" pitchFamily="49" charset="-128"/>
              </a:rPr>
              <a:t>Dual Sim Rate</a:t>
            </a:r>
            <a:r>
              <a:rPr lang="en-US" sz="2800">
                <a:effectLst/>
                <a:ea typeface="MS Mincho" panose="02020609040205080304" pitchFamily="49" charset="-128"/>
              </a:rPr>
              <a:t>”</a:t>
            </a:r>
          </a:p>
          <a:p>
            <a:pPr marL="514350" marR="0" lvl="0" indent="-514350">
              <a:lnSpc>
                <a:spcPct val="115000"/>
              </a:lnSpc>
              <a:spcBef>
                <a:spcPts val="1200"/>
              </a:spcBef>
              <a:spcAft>
                <a:spcPts val="1200"/>
              </a:spcAft>
              <a:buSzPct val="100000"/>
              <a:buFont typeface="+mj-lt"/>
              <a:buAutoNum type="arabicPeriod" startAt="15"/>
            </a:pPr>
            <a:r>
              <a:rPr lang="en-US" sz="2800">
                <a:effectLst/>
                <a:ea typeface="MS Mincho" panose="02020609040205080304" pitchFamily="49" charset="-128"/>
              </a:rPr>
              <a:t>Then, select the “</a:t>
            </a:r>
            <a:r>
              <a:rPr lang="en-US" sz="2800" b="1">
                <a:effectLst/>
                <a:ea typeface="MS Mincho" panose="02020609040205080304" pitchFamily="49" charset="-128"/>
              </a:rPr>
              <a:t>Save</a:t>
            </a:r>
            <a:r>
              <a:rPr lang="en-US" sz="2800">
                <a:effectLst/>
                <a:ea typeface="MS Mincho" panose="02020609040205080304" pitchFamily="49" charset="-128"/>
              </a:rPr>
              <a:t>” button.</a:t>
            </a:r>
          </a:p>
          <a:p>
            <a:pPr marL="457200" marR="0" lvl="0" indent="-457200">
              <a:lnSpc>
                <a:spcPct val="115000"/>
              </a:lnSpc>
              <a:spcBef>
                <a:spcPts val="1200"/>
              </a:spcBef>
              <a:spcAft>
                <a:spcPts val="1200"/>
              </a:spcAft>
              <a:buSzPts val="1000"/>
              <a:buFont typeface="+mj-lt"/>
              <a:buAutoNum type="arabicPeriod" startAt="15"/>
            </a:pPr>
            <a:endParaRPr lang="en-US" sz="2400">
              <a:effectLst/>
              <a:ea typeface="MS Mincho" panose="02020609040205080304" pitchFamily="49" charset="-128"/>
            </a:endParaRPr>
          </a:p>
        </p:txBody>
      </p:sp>
      <p:pic>
        <p:nvPicPr>
          <p:cNvPr id="3" name="Picture 2" descr="Image of the current &quot;Instruction Type&quot; page once you select &quot;+Add new flight simulator instruction&quot;. The &quot;Instruction Type&quot; and the &quot;Dual Sim Rate&quot; fields are text entry fields with highlight boxes. The &quot;Save&quot; button is also highlighted. &#10;&#10;There is a highlight box around the &quot;+Add new flight simulator instruction&quot; button. ">
            <a:extLst>
              <a:ext uri="{FF2B5EF4-FFF2-40B4-BE49-F238E27FC236}">
                <a16:creationId xmlns:a16="http://schemas.microsoft.com/office/drawing/2014/main" id="{399BA092-A3BB-52A0-3E6D-ED8A49FDC17B}"/>
              </a:ext>
            </a:extLst>
          </p:cNvPr>
          <p:cNvPicPr>
            <a:picLocks noChangeAspect="1"/>
          </p:cNvPicPr>
          <p:nvPr/>
        </p:nvPicPr>
        <p:blipFill>
          <a:blip r:embed="rId3"/>
          <a:stretch>
            <a:fillRect/>
          </a:stretch>
        </p:blipFill>
        <p:spPr>
          <a:xfrm>
            <a:off x="5481916" y="2352367"/>
            <a:ext cx="6492536" cy="1507260"/>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9708D569-A6A5-3BEF-7356-3A579E25D41E}"/>
              </a:ext>
              <a:ext uri="{C183D7F6-B498-43B3-948B-1728B52AA6E4}">
                <adec:decorative xmlns:adec="http://schemas.microsoft.com/office/drawing/2017/decorative" val="1"/>
              </a:ext>
            </a:extLst>
          </p:cNvPr>
          <p:cNvSpPr/>
          <p:nvPr/>
        </p:nvSpPr>
        <p:spPr>
          <a:xfrm>
            <a:off x="5786438" y="3188494"/>
            <a:ext cx="635793" cy="192881"/>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F884964-5D59-715D-5579-5D85DC60931F}"/>
              </a:ext>
              <a:ext uri="{C183D7F6-B498-43B3-948B-1728B52AA6E4}">
                <adec:decorative xmlns:adec="http://schemas.microsoft.com/office/drawing/2017/decorative" val="1"/>
              </a:ext>
            </a:extLst>
          </p:cNvPr>
          <p:cNvSpPr/>
          <p:nvPr/>
        </p:nvSpPr>
        <p:spPr>
          <a:xfrm>
            <a:off x="10853738" y="3188494"/>
            <a:ext cx="404812" cy="20955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604550E0-539A-BA6D-6358-D1D44CE19D7E}"/>
              </a:ext>
              <a:ext uri="{C183D7F6-B498-43B3-948B-1728B52AA6E4}">
                <adec:decorative xmlns:adec="http://schemas.microsoft.com/office/drawing/2017/decorative" val="1"/>
              </a:ext>
            </a:extLst>
          </p:cNvPr>
          <p:cNvSpPr/>
          <p:nvPr/>
        </p:nvSpPr>
        <p:spPr>
          <a:xfrm>
            <a:off x="9336882" y="3188494"/>
            <a:ext cx="628650" cy="20955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a:extLst>
              <a:ext uri="{FF2B5EF4-FFF2-40B4-BE49-F238E27FC236}">
                <a16:creationId xmlns:a16="http://schemas.microsoft.com/office/drawing/2014/main" id="{C53AA62A-2D42-D212-3713-94E8378ADD35}"/>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003261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381000"/>
            <a:ext cx="10698332" cy="990600"/>
          </a:xfrm>
        </p:spPr>
        <p:txBody>
          <a:bodyPr/>
          <a:lstStyle/>
          <a:p>
            <a:pPr>
              <a:lnSpc>
                <a:spcPct val="115000"/>
              </a:lnSpc>
              <a:spcBef>
                <a:spcPts val="1500"/>
              </a:spcBef>
            </a:pP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Create Flight Instructions Cont'd 3</a:t>
            </a:r>
            <a:endParaRPr lang="en-US" b="1" spc="75">
              <a:solidFill>
                <a:srgbClr val="0E7BB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54366" y="1371600"/>
            <a:ext cx="4892547" cy="4976054"/>
          </a:xfrm>
        </p:spPr>
        <p:txBody>
          <a:bodyPr/>
          <a:lstStyle/>
          <a:p>
            <a:pPr marL="514350" marR="0" lvl="0" indent="-514350">
              <a:lnSpc>
                <a:spcPct val="115000"/>
              </a:lnSpc>
              <a:spcBef>
                <a:spcPts val="1200"/>
              </a:spcBef>
              <a:spcAft>
                <a:spcPts val="1200"/>
              </a:spcAft>
              <a:buSzPct val="100000"/>
              <a:buFont typeface="+mj-lt"/>
              <a:buAutoNum type="arabicPeriod" startAt="16"/>
            </a:pPr>
            <a:r>
              <a:rPr lang="en-US" sz="2800">
                <a:effectLst/>
                <a:ea typeface="MS Mincho" panose="02020609040205080304" pitchFamily="49" charset="-128"/>
              </a:rPr>
              <a:t>If you need to make changes to any entries, select the “</a:t>
            </a:r>
            <a:r>
              <a:rPr lang="en-US" sz="2800" b="1">
                <a:ea typeface="MS Mincho" panose="02020609040205080304" pitchFamily="49" charset="-128"/>
              </a:rPr>
              <a:t>P</a:t>
            </a:r>
            <a:r>
              <a:rPr lang="en-US" sz="2800" b="1">
                <a:effectLst/>
                <a:ea typeface="MS Mincho" panose="02020609040205080304" pitchFamily="49" charset="-128"/>
              </a:rPr>
              <a:t>encil” </a:t>
            </a:r>
            <a:r>
              <a:rPr lang="en-US" sz="2800">
                <a:effectLst/>
                <a:ea typeface="MS Mincho" panose="02020609040205080304" pitchFamily="49" charset="-128"/>
              </a:rPr>
              <a:t>icon located to the right of the line of the saved instruction to adjust the information. To delete an instruction after it has been saved, select the “</a:t>
            </a:r>
            <a:r>
              <a:rPr lang="en-US" sz="2800" b="1">
                <a:ea typeface="MS Mincho" panose="02020609040205080304" pitchFamily="49" charset="-128"/>
              </a:rPr>
              <a:t>T</a:t>
            </a:r>
            <a:r>
              <a:rPr lang="en-US" sz="2800" b="1">
                <a:effectLst/>
                <a:ea typeface="MS Mincho" panose="02020609040205080304" pitchFamily="49" charset="-128"/>
              </a:rPr>
              <a:t>rashcan</a:t>
            </a:r>
            <a:r>
              <a:rPr lang="en-US" sz="2800">
                <a:effectLst/>
                <a:ea typeface="MS Mincho" panose="02020609040205080304" pitchFamily="49" charset="-128"/>
              </a:rPr>
              <a:t>” icon located next to the </a:t>
            </a:r>
            <a:r>
              <a:rPr lang="en-US" sz="2800" b="1">
                <a:effectLst/>
                <a:ea typeface="MS Mincho" panose="02020609040205080304" pitchFamily="49" charset="-128"/>
              </a:rPr>
              <a:t>“Pencil” </a:t>
            </a:r>
            <a:r>
              <a:rPr lang="en-US" sz="2800">
                <a:effectLst/>
                <a:ea typeface="MS Mincho" panose="02020609040205080304" pitchFamily="49" charset="-128"/>
              </a:rPr>
              <a:t>icon.</a:t>
            </a:r>
          </a:p>
        </p:txBody>
      </p:sp>
      <p:pic>
        <p:nvPicPr>
          <p:cNvPr id="3" name="Picture 2" descr="Image of the created instruction types, which includes the name, Horsepower, Solo Rate, Dual Rate, and Dual Sim Rate inputted fields. There is a highlight box around the &quot;Edit&quot; and &quot;Delete&quot; buttons. ">
            <a:extLst>
              <a:ext uri="{FF2B5EF4-FFF2-40B4-BE49-F238E27FC236}">
                <a16:creationId xmlns:a16="http://schemas.microsoft.com/office/drawing/2014/main" id="{642BAC09-C779-C0D1-989D-73F149B61803}"/>
              </a:ext>
            </a:extLst>
          </p:cNvPr>
          <p:cNvPicPr>
            <a:picLocks noChangeAspect="1"/>
          </p:cNvPicPr>
          <p:nvPr/>
        </p:nvPicPr>
        <p:blipFill>
          <a:blip r:embed="rId3"/>
          <a:stretch>
            <a:fillRect/>
          </a:stretch>
        </p:blipFill>
        <p:spPr>
          <a:xfrm>
            <a:off x="5155281" y="2288155"/>
            <a:ext cx="6776620" cy="1571472"/>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4600F775-5472-6C6A-9543-C24704FFEC38}"/>
              </a:ext>
              <a:ext uri="{C183D7F6-B498-43B3-948B-1728B52AA6E4}">
                <adec:decorative xmlns:adec="http://schemas.microsoft.com/office/drawing/2017/decorative" val="1"/>
              </a:ext>
            </a:extLst>
          </p:cNvPr>
          <p:cNvSpPr/>
          <p:nvPr/>
        </p:nvSpPr>
        <p:spPr>
          <a:xfrm>
            <a:off x="11173600" y="2778707"/>
            <a:ext cx="532710" cy="295183"/>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1F7C078E-11B2-2A84-CF97-07D25984478B}"/>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034757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381000"/>
            <a:ext cx="10698332" cy="990600"/>
          </a:xfrm>
        </p:spPr>
        <p:txBody>
          <a:bodyPr/>
          <a:lstStyle/>
          <a:p>
            <a:pPr>
              <a:lnSpc>
                <a:spcPct val="115000"/>
              </a:lnSpc>
              <a:spcBef>
                <a:spcPts val="1500"/>
              </a:spcBef>
            </a:pP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Create Flight Instructions Cont'd 4</a:t>
            </a:r>
            <a:endParaRPr lang="en-US" b="1" spc="75">
              <a:solidFill>
                <a:srgbClr val="0E7BB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71600"/>
            <a:ext cx="4812437" cy="4976054"/>
          </a:xfrm>
        </p:spPr>
        <p:txBody>
          <a:bodyPr/>
          <a:lstStyle/>
          <a:p>
            <a:pPr marL="514350" marR="0" lvl="0" indent="-514350">
              <a:lnSpc>
                <a:spcPct val="115000"/>
              </a:lnSpc>
              <a:spcBef>
                <a:spcPts val="1200"/>
              </a:spcBef>
              <a:spcAft>
                <a:spcPts val="1200"/>
              </a:spcAft>
              <a:buSzPct val="100000"/>
              <a:buFont typeface="+mj-lt"/>
              <a:buAutoNum type="arabicPeriod" startAt="17"/>
            </a:pPr>
            <a:r>
              <a:rPr lang="en-US" sz="2800"/>
              <a:t>Once flight instructions are created, they can be filtered. To filter flight instructions, search for the “</a:t>
            </a:r>
            <a:r>
              <a:rPr lang="en-US" sz="2800" b="1"/>
              <a:t>Flight instructions</a:t>
            </a:r>
            <a:r>
              <a:rPr lang="en-US" sz="2800"/>
              <a:t>” using the “</a:t>
            </a:r>
            <a:r>
              <a:rPr lang="en-US" sz="2800" b="1"/>
              <a:t>Flight instructions</a:t>
            </a:r>
            <a:r>
              <a:rPr lang="en-US" sz="2800"/>
              <a:t>” text field.</a:t>
            </a:r>
          </a:p>
        </p:txBody>
      </p:sp>
      <p:pic>
        <p:nvPicPr>
          <p:cNvPr id="3" name="Picture 2" descr="Image of the &quot;Aircraft &amp; Full Flight Simulator instructions&quot; section. The &quot;Flight instructions&quot; search bar is highlighted. ">
            <a:extLst>
              <a:ext uri="{FF2B5EF4-FFF2-40B4-BE49-F238E27FC236}">
                <a16:creationId xmlns:a16="http://schemas.microsoft.com/office/drawing/2014/main" id="{6BD44BC5-C690-50B9-5240-7542C5848384}"/>
              </a:ext>
            </a:extLst>
          </p:cNvPr>
          <p:cNvPicPr>
            <a:picLocks noChangeAspect="1"/>
          </p:cNvPicPr>
          <p:nvPr/>
        </p:nvPicPr>
        <p:blipFill>
          <a:blip r:embed="rId3"/>
          <a:stretch>
            <a:fillRect/>
          </a:stretch>
        </p:blipFill>
        <p:spPr>
          <a:xfrm>
            <a:off x="5617045" y="2049760"/>
            <a:ext cx="6298308" cy="2575802"/>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CB44D7C8-51F0-0442-4D2E-4398A9F1688A}"/>
              </a:ext>
              <a:ext uri="{C183D7F6-B498-43B3-948B-1728B52AA6E4}">
                <adec:decorative xmlns:adec="http://schemas.microsoft.com/office/drawing/2017/decorative" val="1"/>
              </a:ext>
            </a:extLst>
          </p:cNvPr>
          <p:cNvSpPr/>
          <p:nvPr/>
        </p:nvSpPr>
        <p:spPr>
          <a:xfrm>
            <a:off x="5617045" y="2495854"/>
            <a:ext cx="3017908" cy="39817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538E88F9-0292-9D5E-EEE0-898CB1B22D7F}"/>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580239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581FD55-7752-CDD6-1442-4A4A30FA5993}"/>
              </a:ext>
            </a:extLst>
          </p:cNvPr>
          <p:cNvSpPr txBox="1">
            <a:spLocks noGrp="1"/>
          </p:cNvSpPr>
          <p:nvPr>
            <p:ph type="title" idx="4294967295"/>
          </p:nvPr>
        </p:nvSpPr>
        <p:spPr>
          <a:xfrm>
            <a:off x="-224915" y="-781518"/>
            <a:ext cx="12641830" cy="7815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all" spc="75" normalizeH="0" baseline="0" noProof="0">
                <a:ln>
                  <a:noFill/>
                </a:ln>
                <a:solidFill>
                  <a:srgbClr val="E6E6E6"/>
                </a:solidFill>
                <a:effectLst/>
                <a:uLnTx/>
                <a:uFillTx/>
                <a:latin typeface="Myriad Pro" panose="020B0703030403020204" pitchFamily="34" charset="0"/>
                <a:ea typeface="+mj-ea"/>
                <a:cs typeface="Calibri" panose="020F0502020204030204" pitchFamily="34" charset="0"/>
              </a:rPr>
              <a:t>FLIGHT Add and Submit an Enrollment</a:t>
            </a:r>
            <a:endParaRPr kumimoji="0" lang="en-US" sz="9600" b="1" i="0" u="none" strike="noStrike" kern="1200" cap="none" spc="0" normalizeH="0" baseline="0" noProof="0">
              <a:ln>
                <a:noFill/>
              </a:ln>
              <a:solidFill>
                <a:srgbClr val="E6E6E6"/>
              </a:solidFill>
              <a:effectLst/>
              <a:uLnTx/>
              <a:uFillTx/>
              <a:latin typeface="Myriad Pro" panose="020B0703030403020204" pitchFamily="34" charset="0"/>
              <a:ea typeface="+mj-ea"/>
              <a:cs typeface="Calibri" panose="020F0502020204030204" pitchFamily="34" charset="0"/>
            </a:endParaRPr>
          </a:p>
        </p:txBody>
      </p:sp>
      <p:sp>
        <p:nvSpPr>
          <p:cNvPr id="2" name="Title 1">
            <a:extLst>
              <a:ext uri="{FF2B5EF4-FFF2-40B4-BE49-F238E27FC236}">
                <a16:creationId xmlns:a16="http://schemas.microsoft.com/office/drawing/2014/main" id="{21F8E1EA-4E0A-8DE8-3685-F5E2BC70B48A}"/>
              </a:ext>
            </a:extLst>
          </p:cNvPr>
          <p:cNvSpPr txBox="1">
            <a:spLocks/>
          </p:cNvSpPr>
          <p:nvPr/>
        </p:nvSpPr>
        <p:spPr>
          <a:xfrm>
            <a:off x="2603957" y="2866437"/>
            <a:ext cx="8656320" cy="199878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lang="en-US" sz="4000" cap="all" spc="75">
                <a:solidFill>
                  <a:schemeClr val="tx1"/>
                </a:solidFill>
                <a:latin typeface="Myriad Pro" panose="020B0703030403020204" pitchFamily="34" charset="0"/>
              </a:rPr>
              <a:t>Add and Submit an Enrollment</a:t>
            </a:r>
            <a:endParaRPr lang="en-US" sz="9600">
              <a:solidFill>
                <a:schemeClr val="tx1"/>
              </a:solidFill>
              <a:latin typeface="Myriad Pro" panose="020B0703030403020204" pitchFamily="34" charset="0"/>
            </a:endParaRPr>
          </a:p>
        </p:txBody>
      </p:sp>
    </p:spTree>
    <p:extLst>
      <p:ext uri="{BB962C8B-B14F-4D97-AF65-F5344CB8AC3E}">
        <p14:creationId xmlns:p14="http://schemas.microsoft.com/office/powerpoint/2010/main" val="536555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C1275D6-F4CF-A5AF-F891-15DEBF3CF80A}"/>
              </a:ext>
            </a:extLst>
          </p:cNvPr>
          <p:cNvSpPr txBox="1">
            <a:spLocks noGrp="1"/>
          </p:cNvSpPr>
          <p:nvPr>
            <p:ph type="title" idx="4294967295"/>
          </p:nvPr>
        </p:nvSpPr>
        <p:spPr>
          <a:xfrm>
            <a:off x="381000" y="381000"/>
            <a:ext cx="1028700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Create a Login.gov Account Cont'd 5</a:t>
            </a:r>
            <a:endParaRPr lang="en-US" b="1" i="0" u="none" strike="noStrike" kern="1200" cap="none" spc="75" normalizeH="0" baseline="0" noProof="0">
              <a:ln>
                <a:noFill/>
              </a:ln>
              <a:solidFill>
                <a:srgbClr val="00427A"/>
              </a:solidFill>
              <a:effectLst/>
              <a:uLnTx/>
              <a:uFillTx/>
              <a:latin typeface="Calibri" panose="020F0502020204030204" pitchFamily="34" charset="0"/>
              <a:cs typeface="Calibri" panose="020F0502020204030204" pitchFamily="34" charset="0"/>
              <a:hlinkClick r:id="rId2" action="ppaction://hlinksldjump"/>
            </a:endParaRPr>
          </a:p>
        </p:txBody>
      </p:sp>
      <p:sp>
        <p:nvSpPr>
          <p:cNvPr id="3" name="Content Placeholder 2">
            <a:extLst>
              <a:ext uri="{FF2B5EF4-FFF2-40B4-BE49-F238E27FC236}">
                <a16:creationId xmlns:a16="http://schemas.microsoft.com/office/drawing/2014/main" id="{2FE295F2-9E5A-74A5-9BD4-FF2BB3720B20}"/>
              </a:ext>
            </a:extLst>
          </p:cNvPr>
          <p:cNvSpPr>
            <a:spLocks noGrp="1"/>
          </p:cNvSpPr>
          <p:nvPr>
            <p:ph sz="quarter" idx="10"/>
          </p:nvPr>
        </p:nvSpPr>
        <p:spPr>
          <a:xfrm>
            <a:off x="381000" y="1371601"/>
            <a:ext cx="5900530" cy="4940300"/>
          </a:xfrm>
        </p:spPr>
        <p:txBody>
          <a:bodyPr/>
          <a:lstStyle/>
          <a:p>
            <a:pPr marL="514350" indent="-514350">
              <a:spcBef>
                <a:spcPts val="600"/>
              </a:spcBef>
              <a:spcAft>
                <a:spcPts val="0"/>
              </a:spcAft>
              <a:buFont typeface="+mj-lt"/>
              <a:buAutoNum type="arabicPeriod" startAt="9"/>
            </a:pPr>
            <a:r>
              <a:rPr lang="en-US" sz="2800">
                <a:ea typeface="MS Mincho" panose="02020609040205080304" pitchFamily="49" charset="-128"/>
              </a:rPr>
              <a:t>S</a:t>
            </a:r>
            <a:r>
              <a:rPr lang="en-US" sz="2800">
                <a:effectLst/>
                <a:ea typeface="MS Mincho" panose="02020609040205080304" pitchFamily="49" charset="-128"/>
              </a:rPr>
              <a:t>elect a preferred authentication method from the options provided.</a:t>
            </a:r>
          </a:p>
          <a:p>
            <a:pPr marL="514350" indent="-514350">
              <a:spcBef>
                <a:spcPts val="600"/>
              </a:spcBef>
              <a:spcAft>
                <a:spcPts val="0"/>
              </a:spcAft>
              <a:buFont typeface="+mj-lt"/>
              <a:buAutoNum type="arabicPeriod" startAt="9"/>
            </a:pPr>
            <a:endParaRPr lang="en-US" sz="2800">
              <a:effectLst/>
              <a:ea typeface="MS Mincho" panose="02020609040205080304" pitchFamily="49" charset="-128"/>
            </a:endParaRPr>
          </a:p>
          <a:p>
            <a:pPr marL="514350" indent="-514350">
              <a:spcBef>
                <a:spcPts val="600"/>
              </a:spcBef>
              <a:spcAft>
                <a:spcPts val="0"/>
              </a:spcAft>
              <a:buFont typeface="+mj-lt"/>
              <a:buAutoNum type="arabicPeriod" startAt="9"/>
            </a:pPr>
            <a:r>
              <a:rPr lang="en-US" sz="2800">
                <a:ea typeface="MS Mincho" panose="02020609040205080304" pitchFamily="49" charset="-128"/>
              </a:rPr>
              <a:t>Once you select your preferred authentication method,</a:t>
            </a:r>
            <a:r>
              <a:rPr lang="en-US" sz="2800">
                <a:effectLst/>
                <a:ea typeface="MS Mincho" panose="02020609040205080304" pitchFamily="49" charset="-128"/>
              </a:rPr>
              <a:t> select the “</a:t>
            </a:r>
            <a:r>
              <a:rPr lang="en-US" sz="2800" b="1">
                <a:effectLst/>
                <a:ea typeface="MS Mincho" panose="02020609040205080304" pitchFamily="49" charset="-128"/>
              </a:rPr>
              <a:t>Continue</a:t>
            </a:r>
            <a:r>
              <a:rPr lang="en-US" sz="2800">
                <a:effectLst/>
                <a:ea typeface="MS Mincho" panose="02020609040205080304" pitchFamily="49" charset="-128"/>
              </a:rPr>
              <a:t>” button to </a:t>
            </a:r>
            <a:r>
              <a:rPr lang="en-US" sz="2800">
                <a:ea typeface="MS Mincho" panose="02020609040205080304" pitchFamily="49" charset="-128"/>
              </a:rPr>
              <a:t>continue the authentication process. </a:t>
            </a:r>
            <a:endParaRPr lang="en-US" sz="2800">
              <a:effectLst/>
              <a:ea typeface="MS Mincho" panose="02020609040205080304" pitchFamily="49" charset="-128"/>
            </a:endParaRPr>
          </a:p>
          <a:p>
            <a:endParaRPr lang="en-US" sz="2800">
              <a:effectLst/>
              <a:ea typeface="MS Mincho" panose="02020609040205080304" pitchFamily="49" charset="-128"/>
            </a:endParaRPr>
          </a:p>
          <a:p>
            <a:endParaRPr lang="en-US" sz="2800"/>
          </a:p>
        </p:txBody>
      </p:sp>
      <p:pic>
        <p:nvPicPr>
          <p:cNvPr id="8" name="Picture 7" descr="Screenshot showing authentication method setup options for user to select.">
            <a:extLst>
              <a:ext uri="{FF2B5EF4-FFF2-40B4-BE49-F238E27FC236}">
                <a16:creationId xmlns:a16="http://schemas.microsoft.com/office/drawing/2014/main" id="{D78F0AD5-F964-8117-FED2-EFFC5A4110C3}"/>
              </a:ext>
            </a:extLst>
          </p:cNvPr>
          <p:cNvPicPr>
            <a:picLocks noChangeAspect="1"/>
          </p:cNvPicPr>
          <p:nvPr/>
        </p:nvPicPr>
        <p:blipFill>
          <a:blip r:embed="rId3"/>
          <a:stretch>
            <a:fillRect/>
          </a:stretch>
        </p:blipFill>
        <p:spPr>
          <a:xfrm>
            <a:off x="8431895" y="1078322"/>
            <a:ext cx="2988166" cy="5096256"/>
          </a:xfrm>
          <a:prstGeom prst="rect">
            <a:avLst/>
          </a:prstGeom>
          <a:ln>
            <a:solidFill>
              <a:schemeClr val="tx1"/>
            </a:solidFill>
          </a:ln>
        </p:spPr>
      </p:pic>
      <p:sp>
        <p:nvSpPr>
          <p:cNvPr id="10" name="Rectangle 9">
            <a:extLst>
              <a:ext uri="{FF2B5EF4-FFF2-40B4-BE49-F238E27FC236}">
                <a16:creationId xmlns:a16="http://schemas.microsoft.com/office/drawing/2014/main" id="{C0DC7A73-7F40-5C00-A75A-9C08592AE0BB}"/>
              </a:ext>
              <a:ext uri="{C183D7F6-B498-43B3-948B-1728B52AA6E4}">
                <adec:decorative xmlns:adec="http://schemas.microsoft.com/office/drawing/2017/decorative" val="1"/>
              </a:ext>
            </a:extLst>
          </p:cNvPr>
          <p:cNvSpPr/>
          <p:nvPr/>
        </p:nvSpPr>
        <p:spPr>
          <a:xfrm>
            <a:off x="8815526" y="5740119"/>
            <a:ext cx="1162975" cy="324113"/>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 name="Rectangle: Rounded Corners 5" descr="Return to table of contents button.">
            <a:hlinkClick r:id="rId4" action="ppaction://hlinksldjump"/>
            <a:extLst>
              <a:ext uri="{FF2B5EF4-FFF2-40B4-BE49-F238E27FC236}">
                <a16:creationId xmlns:a16="http://schemas.microsoft.com/office/drawing/2014/main" id="{0DCD6369-0A42-E90D-D12F-561245F8982C}"/>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
        <p:nvSpPr>
          <p:cNvPr id="4" name="Rectangle 3">
            <a:extLst>
              <a:ext uri="{FF2B5EF4-FFF2-40B4-BE49-F238E27FC236}">
                <a16:creationId xmlns:a16="http://schemas.microsoft.com/office/drawing/2014/main" id="{4C901AF8-96C2-BEB5-8A28-2DC70AEA0E05}"/>
              </a:ext>
              <a:ext uri="{C183D7F6-B498-43B3-948B-1728B52AA6E4}">
                <adec:decorative xmlns:adec="http://schemas.microsoft.com/office/drawing/2017/decorative" val="1"/>
              </a:ext>
            </a:extLst>
          </p:cNvPr>
          <p:cNvSpPr/>
          <p:nvPr/>
        </p:nvSpPr>
        <p:spPr>
          <a:xfrm>
            <a:off x="8728412" y="2123166"/>
            <a:ext cx="2424862" cy="3510929"/>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414242609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6DFF6B-1D2C-D9AA-AEB6-34F53B5B818C}"/>
              </a:ext>
            </a:extLst>
          </p:cNvPr>
          <p:cNvSpPr txBox="1">
            <a:spLocks noGrp="1"/>
          </p:cNvSpPr>
          <p:nvPr>
            <p:ph type="title" idx="4294967295"/>
          </p:nvPr>
        </p:nvSpPr>
        <p:spPr>
          <a:xfrm>
            <a:off x="148998" y="-652779"/>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E6E6E6"/>
                </a:solidFill>
                <a:effectLst/>
                <a:uLnTx/>
                <a:uFillTx/>
                <a:latin typeface="Calibri"/>
                <a:ea typeface="+mj-ea"/>
                <a:cs typeface="Calibri"/>
                <a:hlinkClick r:id="rId2" action="ppaction://hlinksldjump">
                  <a:extLst>
                    <a:ext uri="{A12FA001-AC4F-418D-AE19-62706E023703}">
                      <ahyp:hlinkClr xmlns:ahyp="http://schemas.microsoft.com/office/drawing/2018/hyperlinkcolor" val="tx"/>
                    </a:ext>
                  </a:extLst>
                </a:hlinkClick>
              </a:rPr>
              <a:t>FLIGHT Add and Submit an Enrollment Cont'd</a:t>
            </a:r>
            <a:endParaRPr kumimoji="0" lang="en-US" sz="3600" b="1" i="0" u="none" strike="noStrike" kern="1200" cap="none" spc="75" normalizeH="0" baseline="0" noProof="0">
              <a:ln>
                <a:noFill/>
              </a:ln>
              <a:solidFill>
                <a:srgbClr val="E6E6E6"/>
              </a:solidFill>
              <a:effectLst/>
              <a:uLnTx/>
              <a:uFillTx/>
              <a:latin typeface="Calibri" panose="020F0502020204030204" pitchFamily="34" charset="0"/>
              <a:ea typeface="+mj-ea"/>
              <a:cs typeface="Calibri" panose="020F0502020204030204" pitchFamily="34" charset="0"/>
            </a:endParaRPr>
          </a:p>
        </p:txBody>
      </p:sp>
      <p:sp>
        <p:nvSpPr>
          <p:cNvPr id="2" name="Title 1">
            <a:extLst>
              <a:ext uri="{FF2B5EF4-FFF2-40B4-BE49-F238E27FC236}">
                <a16:creationId xmlns:a16="http://schemas.microsoft.com/office/drawing/2014/main" id="{93D9BE22-3430-26E6-437D-4F62E67405E1}"/>
              </a:ext>
            </a:extLst>
          </p:cNvPr>
          <p:cNvSpPr>
            <a:spLocks/>
          </p:cNvSpPr>
          <p:nvPr/>
        </p:nvSpPr>
        <p:spPr>
          <a:xfrm>
            <a:off x="381000" y="38100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E7BBA"/>
                </a:solidFill>
                <a:effectLst/>
                <a:uLnTx/>
                <a:uFillTx/>
                <a:latin typeface="Calibri"/>
                <a:ea typeface="+mj-ea"/>
                <a:cs typeface="Calibri"/>
                <a:hlinkClick r:id="rId2" action="ppaction://hlinksldjump">
                  <a:extLst>
                    <a:ext uri="{A12FA001-AC4F-418D-AE19-62706E023703}">
                      <ahyp:hlinkClr xmlns:ahyp="http://schemas.microsoft.com/office/drawing/2018/hyperlinkcolor" val="tx"/>
                    </a:ext>
                  </a:extLst>
                </a:hlinkClick>
              </a:rPr>
              <a:t>Add and Submit an Enrollment Cont'd</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71600"/>
            <a:ext cx="4989990" cy="4976054"/>
          </a:xfrm>
        </p:spPr>
        <p:txBody>
          <a:bodyPr/>
          <a:lstStyle/>
          <a:p>
            <a:pPr marL="514350" marR="0" lvl="0" indent="-514350">
              <a:lnSpc>
                <a:spcPct val="115000"/>
              </a:lnSpc>
              <a:spcBef>
                <a:spcPts val="0"/>
              </a:spcBef>
              <a:spcAft>
                <a:spcPts val="0"/>
              </a:spcAft>
              <a:buFont typeface="+mj-lt"/>
              <a:buAutoNum type="arabicPeriod"/>
            </a:pPr>
            <a:r>
              <a:rPr lang="en-US" sz="2800">
                <a:effectLst/>
                <a:ea typeface="MS Mincho" panose="02020609040205080304" pitchFamily="49" charset="-128"/>
              </a:rPr>
              <a:t>Select the “</a:t>
            </a:r>
            <a:r>
              <a:rPr lang="en-US" sz="2800" b="1">
                <a:effectLst/>
                <a:ea typeface="MS Mincho" panose="02020609040205080304" pitchFamily="49" charset="-128"/>
              </a:rPr>
              <a:t>Students</a:t>
            </a:r>
            <a:r>
              <a:rPr lang="en-US" sz="2800">
                <a:effectLst/>
                <a:ea typeface="MS Mincho" panose="02020609040205080304" pitchFamily="49" charset="-128"/>
              </a:rPr>
              <a:t>” button in the Dashboard menu to navigate to the student </a:t>
            </a:r>
            <a:r>
              <a:rPr lang="en-US" sz="2800">
                <a:ea typeface="MS Mincho" panose="02020609040205080304" pitchFamily="49" charset="-128"/>
              </a:rPr>
              <a:t>p</a:t>
            </a:r>
            <a:r>
              <a:rPr lang="en-US" sz="2800">
                <a:effectLst/>
                <a:ea typeface="MS Mincho" panose="02020609040205080304" pitchFamily="49" charset="-128"/>
              </a:rPr>
              <a:t>rofile that you would like to add an enrollment to. </a:t>
            </a:r>
          </a:p>
        </p:txBody>
      </p:sp>
      <p:pic>
        <p:nvPicPr>
          <p:cNvPr id="3" name="Picture 2" descr="Screenshot of Enrollment Manager Dashboard's Menu Bar highlighting the Students tab.">
            <a:extLst>
              <a:ext uri="{FF2B5EF4-FFF2-40B4-BE49-F238E27FC236}">
                <a16:creationId xmlns:a16="http://schemas.microsoft.com/office/drawing/2014/main" id="{D8FF938B-5358-30A7-B700-DF0AC11ED0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73856" y="2238728"/>
            <a:ext cx="6424155" cy="1261958"/>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3DFE9C39-585F-987F-6791-9324D3A124DB}"/>
              </a:ext>
              <a:ext uri="{C183D7F6-B498-43B3-948B-1728B52AA6E4}">
                <adec:decorative xmlns:adec="http://schemas.microsoft.com/office/drawing/2017/decorative" val="1"/>
              </a:ext>
            </a:extLst>
          </p:cNvPr>
          <p:cNvSpPr/>
          <p:nvPr/>
        </p:nvSpPr>
        <p:spPr>
          <a:xfrm>
            <a:off x="6930276" y="2776589"/>
            <a:ext cx="532907" cy="213434"/>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EBA0BAFE-BE43-71B4-54A4-EC8C7171CF10}"/>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9062520"/>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30700E8-2318-E405-C62C-163FC256E2E3}"/>
              </a:ext>
            </a:extLst>
          </p:cNvPr>
          <p:cNvSpPr txBox="1">
            <a:spLocks noGrp="1"/>
          </p:cNvSpPr>
          <p:nvPr>
            <p:ph type="title" idx="4294967295"/>
          </p:nvPr>
        </p:nvSpPr>
        <p:spPr>
          <a:xfrm>
            <a:off x="148998" y="-652779"/>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E6E6E6"/>
                </a:solidFill>
                <a:effectLst/>
                <a:uLnTx/>
                <a:uFillTx/>
                <a:latin typeface="Calibri"/>
                <a:ea typeface="+mj-ea"/>
                <a:cs typeface="Calibri"/>
                <a:hlinkClick r:id="rId2" action="ppaction://hlinksldjump">
                  <a:extLst>
                    <a:ext uri="{A12FA001-AC4F-418D-AE19-62706E023703}">
                      <ahyp:hlinkClr xmlns:ahyp="http://schemas.microsoft.com/office/drawing/2018/hyperlinkcolor" val="tx"/>
                    </a:ext>
                  </a:extLst>
                </a:hlinkClick>
              </a:rPr>
              <a:t>FLIGHT Add and Submit an Enrollment Cont’d</a:t>
            </a:r>
            <a:r>
              <a:rPr kumimoji="0" lang="en-US" sz="3600" b="1" i="0" u="none" strike="noStrike" kern="1200" cap="none" spc="75" normalizeH="0" baseline="0" noProof="0">
                <a:ln>
                  <a:noFill/>
                </a:ln>
                <a:solidFill>
                  <a:srgbClr val="E6E6E6"/>
                </a:solidFill>
                <a:effectLst/>
                <a:uLnTx/>
                <a:uFillTx/>
                <a:latin typeface="Calibri"/>
                <a:ea typeface="+mj-ea"/>
                <a:cs typeface="Calibri"/>
              </a:rPr>
              <a:t>1 </a:t>
            </a:r>
            <a:endParaRPr kumimoji="0" lang="en-US" sz="3600" b="1" i="0" u="none" strike="noStrike" kern="1200" cap="none" spc="75" normalizeH="0" baseline="0" noProof="0">
              <a:ln>
                <a:noFill/>
              </a:ln>
              <a:solidFill>
                <a:srgbClr val="E6E6E6"/>
              </a:solidFill>
              <a:effectLst/>
              <a:uLnTx/>
              <a:uFillTx/>
              <a:latin typeface="Calibri" panose="020F0502020204030204" pitchFamily="34" charset="0"/>
              <a:ea typeface="+mj-ea"/>
              <a:cs typeface="Calibri" panose="020F0502020204030204" pitchFamily="34" charset="0"/>
            </a:endParaRPr>
          </a:p>
        </p:txBody>
      </p:sp>
      <p:sp>
        <p:nvSpPr>
          <p:cNvPr id="2" name="Title 1">
            <a:extLst>
              <a:ext uri="{FF2B5EF4-FFF2-40B4-BE49-F238E27FC236}">
                <a16:creationId xmlns:a16="http://schemas.microsoft.com/office/drawing/2014/main" id="{93D9BE22-3430-26E6-437D-4F62E67405E1}"/>
              </a:ext>
              <a:ext uri="{C183D7F6-B498-43B3-948B-1728B52AA6E4}">
                <adec:decorative xmlns:adec="http://schemas.microsoft.com/office/drawing/2017/decorative" val="1"/>
              </a:ext>
            </a:extLst>
          </p:cNvPr>
          <p:cNvSpPr>
            <a:spLocks/>
          </p:cNvSpPr>
          <p:nvPr/>
        </p:nvSpPr>
        <p:spPr>
          <a:xfrm>
            <a:off x="381000" y="38100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a:ea typeface="+mj-ea"/>
                <a:cs typeface="Calibri"/>
                <a:hlinkClick r:id="rId2" action="ppaction://hlinksldjump"/>
              </a:rPr>
              <a:t>Add and Submit an Enrollment Cont’d 1</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42477"/>
            <a:ext cx="6329894" cy="4976054"/>
          </a:xfrm>
        </p:spPr>
        <p:txBody>
          <a:bodyPr/>
          <a:lstStyle/>
          <a:p>
            <a:pPr marL="457200" marR="0" lvl="0" indent="-457200">
              <a:lnSpc>
                <a:spcPct val="115000"/>
              </a:lnSpc>
              <a:spcBef>
                <a:spcPts val="0"/>
              </a:spcBef>
              <a:spcAft>
                <a:spcPts val="0"/>
              </a:spcAft>
              <a:buFont typeface="+mj-lt"/>
              <a:buAutoNum type="arabicPeriod" startAt="2"/>
            </a:pPr>
            <a:r>
              <a:rPr lang="en-US" sz="2800">
                <a:effectLst/>
                <a:ea typeface="MS Mincho" panose="02020609040205080304" pitchFamily="49" charset="-128"/>
              </a:rPr>
              <a:t>If the student has already been associated with your school, they populate under the “</a:t>
            </a:r>
            <a:r>
              <a:rPr lang="en-US" sz="2800" b="1">
                <a:effectLst/>
                <a:ea typeface="MS Mincho" panose="02020609040205080304" pitchFamily="49" charset="-128"/>
              </a:rPr>
              <a:t>Search Results</a:t>
            </a:r>
            <a:r>
              <a:rPr lang="en-US" sz="2800">
                <a:effectLst/>
                <a:ea typeface="MS Mincho" panose="02020609040205080304" pitchFamily="49" charset="-128"/>
              </a:rPr>
              <a:t>” tab. Select the student </a:t>
            </a:r>
            <a:r>
              <a:rPr lang="en-US" sz="2800">
                <a:ea typeface="MS Mincho" panose="02020609040205080304" pitchFamily="49" charset="-128"/>
              </a:rPr>
              <a:t>p</a:t>
            </a:r>
            <a:r>
              <a:rPr lang="en-US" sz="2800">
                <a:effectLst/>
                <a:ea typeface="MS Mincho" panose="02020609040205080304" pitchFamily="49" charset="-128"/>
              </a:rPr>
              <a:t>rofile and then select “</a:t>
            </a:r>
            <a:r>
              <a:rPr lang="en-US" sz="2800" b="1">
                <a:effectLst/>
                <a:ea typeface="MS Mincho" panose="02020609040205080304" pitchFamily="49" charset="-128"/>
              </a:rPr>
              <a:t>Go to profile</a:t>
            </a:r>
            <a:r>
              <a:rPr lang="en-US" sz="2800">
                <a:effectLst/>
                <a:ea typeface="MS Mincho" panose="02020609040205080304" pitchFamily="49" charset="-128"/>
              </a:rPr>
              <a:t>” button on the right-side pane. </a:t>
            </a:r>
          </a:p>
          <a:p>
            <a:pPr marR="0" lvl="0">
              <a:lnSpc>
                <a:spcPct val="115000"/>
              </a:lnSpc>
              <a:spcBef>
                <a:spcPts val="0"/>
              </a:spcBef>
              <a:spcAft>
                <a:spcPts val="0"/>
              </a:spcAft>
            </a:pPr>
            <a:endParaRPr lang="en-US">
              <a:effectLst/>
              <a:ea typeface="MS Mincho" panose="02020609040205080304" pitchFamily="49" charset="-128"/>
            </a:endParaRPr>
          </a:p>
          <a:p>
            <a:pPr marL="0" marR="0">
              <a:lnSpc>
                <a:spcPct val="115000"/>
              </a:lnSpc>
              <a:spcBef>
                <a:spcPts val="0"/>
              </a:spcBef>
              <a:spcAft>
                <a:spcPts val="0"/>
              </a:spcAft>
            </a:pPr>
            <a:r>
              <a:rPr lang="en-US" sz="1800" i="1">
                <a:effectLst/>
                <a:ea typeface="MS Mincho" panose="02020609040205080304" pitchFamily="49" charset="-128"/>
              </a:rPr>
              <a:t>Note: If the student has not been enrolled at your facility, you need to utilize the “</a:t>
            </a:r>
            <a:r>
              <a:rPr lang="en-US" sz="1800" b="1" i="1">
                <a:effectLst/>
                <a:ea typeface="MS Mincho" panose="02020609040205080304" pitchFamily="49" charset="-128"/>
              </a:rPr>
              <a:t>Search all students</a:t>
            </a:r>
            <a:r>
              <a:rPr lang="en-US" sz="1800" i="1">
                <a:effectLst/>
                <a:ea typeface="MS Mincho" panose="02020609040205080304" pitchFamily="49" charset="-128"/>
              </a:rPr>
              <a:t>” function to find the student, add their program information, then you can add to their enrollment. If the student is not searchable after using both search methods, you need to follow the steps to create a new student profile. </a:t>
            </a:r>
          </a:p>
        </p:txBody>
      </p:sp>
      <p:pic>
        <p:nvPicPr>
          <p:cNvPr id="3" name="Picture 2" descr="Screenshot of the &quot;Students&quot; tab of Enrollment Manager with blue boxes around the &quot;Create a new student profile&quot; button, the student &quot;Orville Wright&quot; search result, and the &quot;Go to profile&quot; button on the right side of the screen (corresponding to Orville Wright).">
            <a:extLst>
              <a:ext uri="{FF2B5EF4-FFF2-40B4-BE49-F238E27FC236}">
                <a16:creationId xmlns:a16="http://schemas.microsoft.com/office/drawing/2014/main" id="{18348389-9655-8058-7E48-3B79898AA5B2}"/>
              </a:ext>
            </a:extLst>
          </p:cNvPr>
          <p:cNvPicPr>
            <a:picLocks noChangeAspect="1"/>
          </p:cNvPicPr>
          <p:nvPr/>
        </p:nvPicPr>
        <p:blipFill>
          <a:blip r:embed="rId3"/>
          <a:stretch>
            <a:fillRect/>
          </a:stretch>
        </p:blipFill>
        <p:spPr>
          <a:xfrm>
            <a:off x="6710894" y="2084770"/>
            <a:ext cx="5377650" cy="3109382"/>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542D6D47-FE10-5067-A739-1D41A0B35C38}"/>
              </a:ext>
              <a:ext uri="{C183D7F6-B498-43B3-948B-1728B52AA6E4}">
                <adec:decorative xmlns:adec="http://schemas.microsoft.com/office/drawing/2017/decorative" val="1"/>
              </a:ext>
            </a:extLst>
          </p:cNvPr>
          <p:cNvSpPr/>
          <p:nvPr/>
        </p:nvSpPr>
        <p:spPr>
          <a:xfrm>
            <a:off x="9871075" y="3616012"/>
            <a:ext cx="795075" cy="219388"/>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705D0064-573B-A9C3-EB17-5E34C18A679A}"/>
              </a:ext>
              <a:ext uri="{C183D7F6-B498-43B3-948B-1728B52AA6E4}">
                <adec:decorative xmlns:adec="http://schemas.microsoft.com/office/drawing/2017/decorative" val="1"/>
              </a:ext>
            </a:extLst>
          </p:cNvPr>
          <p:cNvSpPr/>
          <p:nvPr/>
        </p:nvSpPr>
        <p:spPr>
          <a:xfrm>
            <a:off x="6832667" y="3375337"/>
            <a:ext cx="3016183" cy="19240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375DEDA4-8F25-5352-C1B9-66529C30ABC8}"/>
              </a:ext>
              <a:ext uri="{C183D7F6-B498-43B3-948B-1728B52AA6E4}">
                <adec:decorative xmlns:adec="http://schemas.microsoft.com/office/drawing/2017/decorative" val="1"/>
              </a:ext>
            </a:extLst>
          </p:cNvPr>
          <p:cNvSpPr/>
          <p:nvPr/>
        </p:nvSpPr>
        <p:spPr>
          <a:xfrm>
            <a:off x="6825046" y="2386017"/>
            <a:ext cx="2439035" cy="19240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a:extLst>
              <a:ext uri="{FF2B5EF4-FFF2-40B4-BE49-F238E27FC236}">
                <a16:creationId xmlns:a16="http://schemas.microsoft.com/office/drawing/2014/main" id="{E07B728C-9654-2D10-1A72-905F0692CDE6}"/>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9768406"/>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51376A5-D404-A197-0CF1-0642E89805E8}"/>
              </a:ext>
            </a:extLst>
          </p:cNvPr>
          <p:cNvSpPr txBox="1">
            <a:spLocks noGrp="1"/>
          </p:cNvSpPr>
          <p:nvPr>
            <p:ph type="title" idx="4294967295"/>
          </p:nvPr>
        </p:nvSpPr>
        <p:spPr>
          <a:xfrm>
            <a:off x="148998" y="-652779"/>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E6E6E6"/>
                </a:solidFill>
                <a:effectLst/>
                <a:uLnTx/>
                <a:uFillTx/>
                <a:latin typeface="Calibri"/>
                <a:ea typeface="+mj-ea"/>
                <a:cs typeface="Calibri"/>
                <a:hlinkClick r:id="rId2" action="ppaction://hlinksldjump">
                  <a:extLst>
                    <a:ext uri="{A12FA001-AC4F-418D-AE19-62706E023703}">
                      <ahyp:hlinkClr xmlns:ahyp="http://schemas.microsoft.com/office/drawing/2018/hyperlinkcolor" val="tx"/>
                    </a:ext>
                  </a:extLst>
                </a:hlinkClick>
              </a:rPr>
              <a:t>FLIGHT Add and Submit an Enrollment Cont’d</a:t>
            </a:r>
            <a:r>
              <a:rPr kumimoji="0" lang="en-US" sz="3600" b="1" i="0" u="none" strike="noStrike" kern="1200" cap="none" spc="75" normalizeH="0" baseline="0" noProof="0">
                <a:ln>
                  <a:noFill/>
                </a:ln>
                <a:solidFill>
                  <a:srgbClr val="E6E6E6"/>
                </a:solidFill>
                <a:effectLst/>
                <a:uLnTx/>
                <a:uFillTx/>
                <a:latin typeface="Calibri"/>
                <a:ea typeface="+mj-ea"/>
                <a:cs typeface="Calibri"/>
              </a:rPr>
              <a:t>12</a:t>
            </a:r>
            <a:endParaRPr kumimoji="0" lang="en-US" sz="3600" b="1" i="0" u="none" strike="noStrike" kern="1200" cap="none" spc="75" normalizeH="0" baseline="0" noProof="0">
              <a:ln>
                <a:noFill/>
              </a:ln>
              <a:solidFill>
                <a:srgbClr val="E6E6E6"/>
              </a:solidFill>
              <a:effectLst/>
              <a:uLnTx/>
              <a:uFillTx/>
              <a:latin typeface="Calibri" panose="020F0502020204030204" pitchFamily="34" charset="0"/>
              <a:ea typeface="+mj-ea"/>
              <a:cs typeface="Calibri" panose="020F0502020204030204" pitchFamily="34" charset="0"/>
            </a:endParaRPr>
          </a:p>
        </p:txBody>
      </p:sp>
      <p:sp>
        <p:nvSpPr>
          <p:cNvPr id="2" name="Title 1">
            <a:extLst>
              <a:ext uri="{FF2B5EF4-FFF2-40B4-BE49-F238E27FC236}">
                <a16:creationId xmlns:a16="http://schemas.microsoft.com/office/drawing/2014/main" id="{93D9BE22-3430-26E6-437D-4F62E67405E1}"/>
              </a:ext>
              <a:ext uri="{C183D7F6-B498-43B3-948B-1728B52AA6E4}">
                <adec:decorative xmlns:adec="http://schemas.microsoft.com/office/drawing/2017/decorative" val="1"/>
              </a:ext>
            </a:extLst>
          </p:cNvPr>
          <p:cNvSpPr>
            <a:spLocks/>
          </p:cNvSpPr>
          <p:nvPr/>
        </p:nvSpPr>
        <p:spPr>
          <a:xfrm>
            <a:off x="381000" y="38100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E7BBA"/>
                </a:solidFill>
                <a:effectLst/>
                <a:uLnTx/>
                <a:uFillTx/>
                <a:latin typeface="Calibri"/>
                <a:ea typeface="+mj-ea"/>
                <a:cs typeface="Calibri"/>
                <a:hlinkClick r:id="rId2" action="ppaction://hlinksldjump">
                  <a:extLst>
                    <a:ext uri="{A12FA001-AC4F-418D-AE19-62706E023703}">
                      <ahyp:hlinkClr xmlns:ahyp="http://schemas.microsoft.com/office/drawing/2018/hyperlinkcolor" val="tx"/>
                    </a:ext>
                  </a:extLst>
                </a:hlinkClick>
              </a:rPr>
              <a:t>Add and Submit an Enrollment Cont’d 2</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53724"/>
            <a:ext cx="5158666" cy="4976054"/>
          </a:xfrm>
        </p:spPr>
        <p:txBody>
          <a:bodyPr/>
          <a:lstStyle/>
          <a:p>
            <a:pPr marL="514350" marR="0" lvl="0" indent="-514350">
              <a:lnSpc>
                <a:spcPct val="115000"/>
              </a:lnSpc>
              <a:spcBef>
                <a:spcPts val="0"/>
              </a:spcBef>
              <a:spcAft>
                <a:spcPts val="0"/>
              </a:spcAft>
              <a:buFont typeface="+mj-lt"/>
              <a:buAutoNum type="arabicPeriod" startAt="3"/>
            </a:pPr>
            <a:r>
              <a:rPr lang="en-US" sz="2800">
                <a:effectLst/>
                <a:ea typeface="MS Mincho" panose="02020609040205080304" pitchFamily="49" charset="-128"/>
              </a:rPr>
              <a:t>From the student </a:t>
            </a:r>
            <a:r>
              <a:rPr lang="en-US" sz="2800">
                <a:ea typeface="MS Mincho" panose="02020609040205080304" pitchFamily="49" charset="-128"/>
              </a:rPr>
              <a:t>p</a:t>
            </a:r>
            <a:r>
              <a:rPr lang="en-US" sz="2800">
                <a:effectLst/>
                <a:ea typeface="MS Mincho" panose="02020609040205080304" pitchFamily="49" charset="-128"/>
              </a:rPr>
              <a:t>rofile, select </a:t>
            </a:r>
            <a:r>
              <a:rPr lang="en-US" sz="2800" b="1">
                <a:effectLst/>
                <a:ea typeface="MS Mincho" panose="02020609040205080304" pitchFamily="49" charset="-128"/>
              </a:rPr>
              <a:t>“Add enrollment”</a:t>
            </a:r>
            <a:r>
              <a:rPr lang="en-US" sz="2800">
                <a:effectLst/>
                <a:ea typeface="MS Mincho" panose="02020609040205080304" pitchFamily="49" charset="-128"/>
              </a:rPr>
              <a:t> buttons to begin adding an enrollment.</a:t>
            </a:r>
          </a:p>
          <a:p>
            <a:pPr marR="0" lvl="0">
              <a:lnSpc>
                <a:spcPct val="115000"/>
              </a:lnSpc>
              <a:spcBef>
                <a:spcPts val="0"/>
              </a:spcBef>
              <a:spcAft>
                <a:spcPts val="0"/>
              </a:spcAft>
            </a:pPr>
            <a:endParaRPr lang="en-US" sz="2800">
              <a:effectLst/>
              <a:ea typeface="MS Mincho" panose="02020609040205080304" pitchFamily="49" charset="-128"/>
            </a:endParaRPr>
          </a:p>
          <a:p>
            <a:pPr>
              <a:lnSpc>
                <a:spcPct val="115000"/>
              </a:lnSpc>
              <a:spcAft>
                <a:spcPts val="0"/>
              </a:spcAft>
            </a:pPr>
            <a:r>
              <a:rPr lang="en-US" i="1">
                <a:effectLst/>
                <a:ea typeface="MS Mincho" panose="02020609040205080304" pitchFamily="49" charset="-128"/>
              </a:rPr>
              <a:t>Note: A message is being displayed to make SCOs aware this student does not have any enrollments added to their profile.</a:t>
            </a:r>
          </a:p>
          <a:p>
            <a:pPr marR="0" lvl="0">
              <a:lnSpc>
                <a:spcPct val="115000"/>
              </a:lnSpc>
              <a:spcBef>
                <a:spcPts val="0"/>
              </a:spcBef>
              <a:spcAft>
                <a:spcPts val="0"/>
              </a:spcAft>
            </a:pPr>
            <a:endParaRPr lang="en-US" sz="2800">
              <a:effectLst/>
              <a:ea typeface="MS Mincho" panose="02020609040205080304" pitchFamily="49" charset="-128"/>
            </a:endParaRPr>
          </a:p>
        </p:txBody>
      </p:sp>
      <p:pic>
        <p:nvPicPr>
          <p:cNvPr id="3" name="Picture 2" descr="Screenshot of &quot;Enrollments&quot; tab of Orville Wright's student profile with a blue box around the &quot;Add enrollment&quot; button.">
            <a:extLst>
              <a:ext uri="{FF2B5EF4-FFF2-40B4-BE49-F238E27FC236}">
                <a16:creationId xmlns:a16="http://schemas.microsoft.com/office/drawing/2014/main" id="{8CA207DF-9C2D-AF69-F0C3-34C2E6AE58E0}"/>
              </a:ext>
            </a:extLst>
          </p:cNvPr>
          <p:cNvPicPr>
            <a:picLocks noChangeAspect="1"/>
          </p:cNvPicPr>
          <p:nvPr/>
        </p:nvPicPr>
        <p:blipFill>
          <a:blip r:embed="rId3"/>
          <a:stretch>
            <a:fillRect/>
          </a:stretch>
        </p:blipFill>
        <p:spPr>
          <a:xfrm>
            <a:off x="6278143" y="1892864"/>
            <a:ext cx="5532857" cy="3421289"/>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F2B3845A-7DE0-88D1-17E9-91137A5FA263}"/>
              </a:ext>
              <a:ext uri="{C183D7F6-B498-43B3-948B-1728B52AA6E4}">
                <adec:decorative xmlns:adec="http://schemas.microsoft.com/office/drawing/2017/decorative" val="1"/>
              </a:ext>
            </a:extLst>
          </p:cNvPr>
          <p:cNvSpPr/>
          <p:nvPr/>
        </p:nvSpPr>
        <p:spPr>
          <a:xfrm>
            <a:off x="9413859" y="2832101"/>
            <a:ext cx="765192" cy="19050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0BC290CF-716E-CE2E-5474-0ECF12DEC7E7}"/>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601041"/>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381000"/>
            <a:ext cx="10698332" cy="990600"/>
          </a:xfrm>
        </p:spPr>
        <p:txBody>
          <a:bodyPr/>
          <a:lstStyle/>
          <a:p>
            <a:pPr>
              <a:spcBef>
                <a:spcPts val="1500"/>
              </a:spcBef>
            </a:pPr>
            <a:r>
              <a:rPr lang="en-US" spc="75">
                <a:solidFill>
                  <a:srgbClr val="0E7BBA"/>
                </a:solidFill>
                <a:latin typeface="Calibri"/>
                <a:cs typeface="Calibri"/>
                <a:hlinkClick r:id="rId3" action="ppaction://hlinksldjump">
                  <a:extLst>
                    <a:ext uri="{A12FA001-AC4F-418D-AE19-62706E023703}">
                      <ahyp:hlinkClr xmlns:ahyp="http://schemas.microsoft.com/office/drawing/2018/hyperlinkcolor" val="tx"/>
                    </a:ext>
                  </a:extLst>
                </a:hlinkClick>
              </a:rPr>
              <a:t>Add and Submit an Enrollment – Enrollment information Cont'd </a:t>
            </a:r>
            <a:endParaRPr lang="en-US" spc="75">
              <a:solidFill>
                <a:srgbClr val="0E7BB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335847"/>
            <a:ext cx="7337831" cy="4976054"/>
          </a:xfrm>
        </p:spPr>
        <p:txBody>
          <a:bodyPr/>
          <a:lstStyle/>
          <a:p>
            <a:pPr marL="457200" marR="0" lvl="0" indent="-457200">
              <a:lnSpc>
                <a:spcPct val="115000"/>
              </a:lnSpc>
              <a:spcBef>
                <a:spcPts val="0"/>
              </a:spcBef>
              <a:spcAft>
                <a:spcPts val="0"/>
              </a:spcAft>
              <a:buFont typeface="+mj-lt"/>
              <a:buAutoNum type="arabicPeriod" startAt="4"/>
            </a:pPr>
            <a:r>
              <a:rPr lang="en-US" sz="2800">
                <a:effectLst/>
                <a:ea typeface="MS Mincho" panose="02020609040205080304" pitchFamily="49" charset="-128"/>
              </a:rPr>
              <a:t>Input the student’s enrollment information.</a:t>
            </a:r>
          </a:p>
          <a:p>
            <a:pPr marL="914400" marR="0" lvl="1" indent="-457200">
              <a:lnSpc>
                <a:spcPct val="115000"/>
              </a:lnSpc>
              <a:spcBef>
                <a:spcPts val="0"/>
              </a:spcBef>
              <a:spcAft>
                <a:spcPts val="600"/>
              </a:spcAft>
            </a:pPr>
            <a:r>
              <a:rPr lang="en-US" sz="2800">
                <a:effectLst/>
                <a:ea typeface="MS Mincho" panose="02020609040205080304" pitchFamily="49" charset="-128"/>
              </a:rPr>
              <a:t>“</a:t>
            </a:r>
            <a:r>
              <a:rPr lang="en-US" sz="2800" b="1">
                <a:effectLst/>
                <a:ea typeface="MS Mincho" panose="02020609040205080304" pitchFamily="49" charset="-128"/>
              </a:rPr>
              <a:t>Training facility</a:t>
            </a:r>
            <a:r>
              <a:rPr lang="en-US" sz="2800">
                <a:effectLst/>
                <a:ea typeface="MS Mincho" panose="02020609040205080304" pitchFamily="49" charset="-128"/>
              </a:rPr>
              <a:t>”</a:t>
            </a:r>
          </a:p>
          <a:p>
            <a:pPr marL="914400" marR="0" lvl="1" indent="-457200">
              <a:lnSpc>
                <a:spcPct val="115000"/>
              </a:lnSpc>
              <a:spcBef>
                <a:spcPts val="0"/>
              </a:spcBef>
              <a:spcAft>
                <a:spcPts val="600"/>
              </a:spcAft>
            </a:pPr>
            <a:r>
              <a:rPr lang="en-US" sz="2800">
                <a:effectLst/>
                <a:ea typeface="MS Mincho" panose="02020609040205080304" pitchFamily="49" charset="-128"/>
              </a:rPr>
              <a:t>“</a:t>
            </a:r>
            <a:r>
              <a:rPr lang="en-US" sz="2800" b="1">
                <a:effectLst/>
                <a:ea typeface="MS Mincho" panose="02020609040205080304" pitchFamily="49" charset="-128"/>
              </a:rPr>
              <a:t>Begin date</a:t>
            </a:r>
            <a:r>
              <a:rPr lang="en-US" sz="2800">
                <a:effectLst/>
                <a:ea typeface="MS Mincho" panose="02020609040205080304" pitchFamily="49" charset="-128"/>
              </a:rPr>
              <a:t>”</a:t>
            </a:r>
          </a:p>
          <a:p>
            <a:pPr marL="914400" marR="0" lvl="1" indent="-457200">
              <a:lnSpc>
                <a:spcPct val="115000"/>
              </a:lnSpc>
              <a:spcBef>
                <a:spcPts val="0"/>
              </a:spcBef>
              <a:spcAft>
                <a:spcPts val="600"/>
              </a:spcAft>
            </a:pPr>
            <a:r>
              <a:rPr lang="en-US" sz="2800">
                <a:effectLst/>
                <a:ea typeface="MS Mincho" panose="02020609040205080304" pitchFamily="49" charset="-128"/>
              </a:rPr>
              <a:t>“</a:t>
            </a:r>
            <a:r>
              <a:rPr lang="en-US" sz="2800" b="1">
                <a:effectLst/>
                <a:ea typeface="MS Mincho" panose="02020609040205080304" pitchFamily="49" charset="-128"/>
              </a:rPr>
              <a:t>Medical certification type</a:t>
            </a:r>
            <a:r>
              <a:rPr lang="en-US" sz="2800">
                <a:effectLst/>
                <a:ea typeface="MS Mincho" panose="02020609040205080304" pitchFamily="49" charset="-128"/>
              </a:rPr>
              <a:t>”</a:t>
            </a:r>
          </a:p>
          <a:p>
            <a:pPr marL="914400" marR="0" lvl="1" indent="-457200">
              <a:lnSpc>
                <a:spcPct val="115000"/>
              </a:lnSpc>
              <a:spcBef>
                <a:spcPts val="0"/>
              </a:spcBef>
              <a:spcAft>
                <a:spcPts val="600"/>
              </a:spcAft>
            </a:pPr>
            <a:r>
              <a:rPr lang="en-US" sz="2800">
                <a:effectLst/>
                <a:ea typeface="MS Mincho" panose="02020609040205080304" pitchFamily="49" charset="-128"/>
              </a:rPr>
              <a:t>“</a:t>
            </a:r>
            <a:r>
              <a:rPr lang="en-US" sz="2800" b="1">
                <a:effectLst/>
                <a:ea typeface="MS Mincho" panose="02020609040205080304" pitchFamily="49" charset="-128"/>
              </a:rPr>
              <a:t>Exam date</a:t>
            </a:r>
            <a:r>
              <a:rPr lang="en-US" sz="2800">
                <a:effectLst/>
                <a:ea typeface="MS Mincho" panose="02020609040205080304" pitchFamily="49" charset="-128"/>
              </a:rPr>
              <a:t>”</a:t>
            </a:r>
          </a:p>
          <a:p>
            <a:pPr marL="914400" marR="0" lvl="1" indent="-457200">
              <a:lnSpc>
                <a:spcPct val="115000"/>
              </a:lnSpc>
              <a:spcBef>
                <a:spcPts val="0"/>
              </a:spcBef>
              <a:spcAft>
                <a:spcPts val="600"/>
              </a:spcAft>
            </a:pPr>
            <a:r>
              <a:rPr lang="en-US" sz="2800">
                <a:effectLst/>
                <a:ea typeface="MS Mincho" panose="02020609040205080304" pitchFamily="49" charset="-128"/>
              </a:rPr>
              <a:t>“</a:t>
            </a:r>
            <a:r>
              <a:rPr lang="en-US" sz="2800" b="1">
                <a:effectLst/>
                <a:ea typeface="MS Mincho" panose="02020609040205080304" pitchFamily="49" charset="-128"/>
              </a:rPr>
              <a:t>Certificate and Ratings</a:t>
            </a:r>
            <a:r>
              <a:rPr lang="en-US" sz="2800">
                <a:effectLst/>
                <a:ea typeface="MS Mincho" panose="02020609040205080304" pitchFamily="49" charset="-128"/>
              </a:rPr>
              <a:t>”</a:t>
            </a:r>
            <a:endParaRPr lang="en-US">
              <a:effectLst/>
              <a:ea typeface="MS Mincho" panose="02020609040205080304" pitchFamily="49" charset="-128"/>
            </a:endParaRPr>
          </a:p>
          <a:p>
            <a:pPr marL="0" marR="0">
              <a:lnSpc>
                <a:spcPct val="115000"/>
              </a:lnSpc>
              <a:spcBef>
                <a:spcPts val="0"/>
              </a:spcBef>
              <a:spcAft>
                <a:spcPts val="600"/>
              </a:spcAft>
            </a:pPr>
            <a:r>
              <a:rPr lang="en-US" sz="1600" i="1">
                <a:effectLst/>
                <a:ea typeface="MS Mincho" panose="02020609040205080304" pitchFamily="49" charset="-128"/>
              </a:rPr>
              <a:t>Note: </a:t>
            </a:r>
          </a:p>
          <a:p>
            <a:pPr marL="342900" marR="0" indent="-342900">
              <a:lnSpc>
                <a:spcPct val="115000"/>
              </a:lnSpc>
              <a:spcBef>
                <a:spcPts val="0"/>
              </a:spcBef>
              <a:spcAft>
                <a:spcPts val="600"/>
              </a:spcAft>
              <a:buFont typeface="Arial" panose="020B0604020202020204" pitchFamily="34" charset="0"/>
              <a:buChar char="•"/>
            </a:pPr>
            <a:r>
              <a:rPr lang="en-US" sz="1600" i="1">
                <a:effectLst/>
                <a:ea typeface="MS Mincho" panose="02020609040205080304" pitchFamily="49" charset="-128"/>
              </a:rPr>
              <a:t>If you have access to certify for more than one facility, you can see all the facilities in the “</a:t>
            </a:r>
            <a:r>
              <a:rPr lang="en-US" sz="1600" b="1" i="1">
                <a:effectLst/>
                <a:ea typeface="MS Mincho" panose="02020609040205080304" pitchFamily="49" charset="-128"/>
              </a:rPr>
              <a:t>Training facility</a:t>
            </a:r>
            <a:r>
              <a:rPr lang="en-US" sz="1600" i="1">
                <a:effectLst/>
                <a:ea typeface="MS Mincho" panose="02020609040205080304" pitchFamily="49" charset="-128"/>
              </a:rPr>
              <a:t>” dro</a:t>
            </a:r>
            <a:r>
              <a:rPr lang="en-US" sz="1600" i="1">
                <a:ea typeface="MS Mincho" panose="02020609040205080304" pitchFamily="49" charset="-128"/>
              </a:rPr>
              <a:t>p</a:t>
            </a:r>
            <a:r>
              <a:rPr lang="en-US" sz="1600" i="1">
                <a:effectLst/>
                <a:ea typeface="MS Mincho" panose="02020609040205080304" pitchFamily="49" charset="-128"/>
              </a:rPr>
              <a:t>down and can select which one the student is attending. </a:t>
            </a:r>
          </a:p>
          <a:p>
            <a:pPr marL="342900" indent="-342900">
              <a:lnSpc>
                <a:spcPct val="115000"/>
              </a:lnSpc>
              <a:spcAft>
                <a:spcPts val="600"/>
              </a:spcAft>
              <a:buFont typeface="Arial" panose="020B0604020202020204" pitchFamily="34" charset="0"/>
              <a:buChar char="•"/>
            </a:pPr>
            <a:r>
              <a:rPr lang="en-US" sz="1600" i="1">
                <a:ea typeface="MS Mincho" panose="02020609040205080304" pitchFamily="49" charset="-128"/>
              </a:rPr>
              <a:t>For the “</a:t>
            </a:r>
            <a:r>
              <a:rPr lang="en-US" sz="1600" b="1" i="1">
                <a:ea typeface="MS Mincho" panose="02020609040205080304" pitchFamily="49" charset="-128"/>
              </a:rPr>
              <a:t>Begin date</a:t>
            </a:r>
            <a:r>
              <a:rPr lang="en-US" sz="1600" i="1">
                <a:ea typeface="MS Mincho" panose="02020609040205080304" pitchFamily="49" charset="-128"/>
              </a:rPr>
              <a:t>”,  enter the date the student enrolled in the program.  This is not necessarily the first date of actual flight training.</a:t>
            </a:r>
          </a:p>
          <a:p>
            <a:pPr marL="342900" marR="0" indent="-342900">
              <a:lnSpc>
                <a:spcPct val="115000"/>
              </a:lnSpc>
              <a:spcBef>
                <a:spcPts val="0"/>
              </a:spcBef>
              <a:spcAft>
                <a:spcPts val="600"/>
              </a:spcAft>
              <a:buFont typeface="Arial" panose="020B0604020202020204" pitchFamily="34" charset="0"/>
              <a:buChar char="•"/>
            </a:pPr>
            <a:endParaRPr lang="en-US" sz="1600" i="1">
              <a:effectLst/>
              <a:ea typeface="MS Mincho" panose="02020609040205080304" pitchFamily="49" charset="-128"/>
            </a:endParaRPr>
          </a:p>
          <a:p>
            <a:pPr marL="0" marR="0">
              <a:lnSpc>
                <a:spcPct val="115000"/>
              </a:lnSpc>
              <a:spcBef>
                <a:spcPts val="1200"/>
              </a:spcBef>
              <a:spcAft>
                <a:spcPts val="1200"/>
              </a:spcAft>
            </a:pPr>
            <a:endParaRPr lang="en-US" sz="1600" b="1" u="sng">
              <a:solidFill>
                <a:srgbClr val="00427A"/>
              </a:solidFill>
              <a:ea typeface="Times New Roman" panose="02020603050405020304" pitchFamily="18" charset="0"/>
            </a:endParaRPr>
          </a:p>
          <a:p>
            <a:pPr marL="0" marR="0">
              <a:lnSpc>
                <a:spcPct val="115000"/>
              </a:lnSpc>
              <a:spcBef>
                <a:spcPts val="1200"/>
              </a:spcBef>
              <a:spcAft>
                <a:spcPts val="1200"/>
              </a:spcAft>
            </a:pPr>
            <a:endParaRPr lang="en-US" b="1" u="sng">
              <a:solidFill>
                <a:srgbClr val="00427A"/>
              </a:solidFill>
              <a:ea typeface="Times New Roman" panose="02020603050405020304" pitchFamily="18" charset="0"/>
            </a:endParaRPr>
          </a:p>
        </p:txBody>
      </p:sp>
      <p:pic>
        <p:nvPicPr>
          <p:cNvPr id="3" name="Picture 2" descr="Screenshot of the &quot;Add FLIGHT enrollment&quot; page for Orville Wright with blue boxes around the &quot;Training Facility&quot;, &quot;Begin date&quot;, &quot;Medical certificate type&quot;, &quot;Exam date&quot;, and &quot;Certificates and Ratings&quot; required fields.">
            <a:extLst>
              <a:ext uri="{FF2B5EF4-FFF2-40B4-BE49-F238E27FC236}">
                <a16:creationId xmlns:a16="http://schemas.microsoft.com/office/drawing/2014/main" id="{2632B42D-96AB-19A5-67B0-E17D87680708}"/>
              </a:ext>
            </a:extLst>
          </p:cNvPr>
          <p:cNvPicPr>
            <a:picLocks noChangeAspect="1"/>
          </p:cNvPicPr>
          <p:nvPr/>
        </p:nvPicPr>
        <p:blipFill>
          <a:blip r:embed="rId4"/>
          <a:stretch>
            <a:fillRect/>
          </a:stretch>
        </p:blipFill>
        <p:spPr>
          <a:xfrm>
            <a:off x="7971494" y="1371600"/>
            <a:ext cx="4054136" cy="4369728"/>
          </a:xfrm>
          <a:prstGeom prst="rect">
            <a:avLst/>
          </a:prstGeom>
          <a:ln>
            <a:solidFill>
              <a:schemeClr val="tx1"/>
            </a:solidFill>
          </a:ln>
        </p:spPr>
      </p:pic>
      <p:sp>
        <p:nvSpPr>
          <p:cNvPr id="10" name="Rectangle: Rounded Corners 9" descr="Return to table of contents button.">
            <a:hlinkClick r:id="rId5"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91C472C7-5BF6-6FB1-3E39-A3B094D7D274}"/>
              </a:ext>
              <a:ext uri="{C183D7F6-B498-43B3-948B-1728B52AA6E4}">
                <adec:decorative xmlns:adec="http://schemas.microsoft.com/office/drawing/2017/decorative" val="1"/>
              </a:ext>
            </a:extLst>
          </p:cNvPr>
          <p:cNvSpPr/>
          <p:nvPr/>
        </p:nvSpPr>
        <p:spPr>
          <a:xfrm>
            <a:off x="8069119" y="2965913"/>
            <a:ext cx="2738728" cy="19494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E9F14561-7E08-8E3F-66AD-1C794F7E32BC}"/>
              </a:ext>
              <a:ext uri="{C183D7F6-B498-43B3-948B-1728B52AA6E4}">
                <adec:decorative xmlns:adec="http://schemas.microsoft.com/office/drawing/2017/decorative" val="1"/>
              </a:ext>
            </a:extLst>
          </p:cNvPr>
          <p:cNvSpPr/>
          <p:nvPr/>
        </p:nvSpPr>
        <p:spPr>
          <a:xfrm>
            <a:off x="8070997" y="3475184"/>
            <a:ext cx="1016123" cy="248286"/>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DA30D6C2-FC63-C543-E0AC-E28695E6E866}"/>
              </a:ext>
              <a:ext uri="{C183D7F6-B498-43B3-948B-1728B52AA6E4}">
                <adec:decorative xmlns:adec="http://schemas.microsoft.com/office/drawing/2017/decorative" val="1"/>
              </a:ext>
            </a:extLst>
          </p:cNvPr>
          <p:cNvSpPr/>
          <p:nvPr/>
        </p:nvSpPr>
        <p:spPr>
          <a:xfrm>
            <a:off x="7992618" y="4023994"/>
            <a:ext cx="1261745" cy="44242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0BB2A017-735D-00AE-B663-B05AF9D59C9E}"/>
              </a:ext>
              <a:ext uri="{C183D7F6-B498-43B3-948B-1728B52AA6E4}">
                <adec:decorative xmlns:adec="http://schemas.microsoft.com/office/drawing/2017/decorative" val="1"/>
              </a:ext>
            </a:extLst>
          </p:cNvPr>
          <p:cNvSpPr/>
          <p:nvPr/>
        </p:nvSpPr>
        <p:spPr>
          <a:xfrm>
            <a:off x="8069119" y="4695950"/>
            <a:ext cx="1018002" cy="19494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a:extLst>
              <a:ext uri="{FF2B5EF4-FFF2-40B4-BE49-F238E27FC236}">
                <a16:creationId xmlns:a16="http://schemas.microsoft.com/office/drawing/2014/main" id="{5D866DFE-DAEC-D28A-5C2B-B608F64B6D55}"/>
              </a:ext>
              <a:ext uri="{C183D7F6-B498-43B3-948B-1728B52AA6E4}">
                <adec:decorative xmlns:adec="http://schemas.microsoft.com/office/drawing/2017/decorative" val="1"/>
              </a:ext>
            </a:extLst>
          </p:cNvPr>
          <p:cNvSpPr/>
          <p:nvPr/>
        </p:nvSpPr>
        <p:spPr>
          <a:xfrm>
            <a:off x="8069119" y="5366214"/>
            <a:ext cx="2738728" cy="19494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a:extLst>
              <a:ext uri="{FF2B5EF4-FFF2-40B4-BE49-F238E27FC236}">
                <a16:creationId xmlns:a16="http://schemas.microsoft.com/office/drawing/2014/main" id="{87B186B1-947A-B7D0-70FE-5EEC05F9768D}"/>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0724270"/>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381000"/>
            <a:ext cx="8979816" cy="990600"/>
          </a:xfrm>
        </p:spPr>
        <p:txBody>
          <a:bodyPr/>
          <a:lstStyle/>
          <a:p>
            <a:pPr>
              <a:spcBef>
                <a:spcPts val="1500"/>
              </a:spcBef>
            </a:pPr>
            <a:r>
              <a:rPr lang="en-US" spc="75">
                <a:solidFill>
                  <a:srgbClr val="00427A"/>
                </a:solidFill>
                <a:hlinkClick r:id="rId2" action="ppaction://hlinksldjump"/>
              </a:rPr>
              <a:t>Add and Submit an Enrollment – Course hours and charges</a:t>
            </a:r>
            <a:br>
              <a:rPr lang="en-US" sz="3600" b="1" u="sng">
                <a:solidFill>
                  <a:srgbClr val="00427A"/>
                </a:solidFill>
                <a:ea typeface="Times New Roman" panose="02020603050405020304" pitchFamily="18" charset="0"/>
              </a:rPr>
            </a:br>
            <a:endParaRPr lang="en-US" b="1" spc="75">
              <a:solidFill>
                <a:srgbClr val="00427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334509"/>
            <a:ext cx="6959744" cy="4976054"/>
          </a:xfrm>
        </p:spPr>
        <p:txBody>
          <a:bodyPr/>
          <a:lstStyle/>
          <a:p>
            <a:pPr marL="457200" marR="0" lvl="0" indent="-457200">
              <a:spcBef>
                <a:spcPts val="600"/>
              </a:spcBef>
              <a:spcAft>
                <a:spcPts val="600"/>
              </a:spcAft>
              <a:buFont typeface="+mj-lt"/>
              <a:buAutoNum type="arabicPeriod" startAt="5"/>
            </a:pPr>
            <a:r>
              <a:rPr lang="en-US" sz="2200">
                <a:effectLst/>
                <a:ea typeface="MS Mincho" panose="02020609040205080304" pitchFamily="49" charset="-128"/>
              </a:rPr>
              <a:t>Input the student’s course hours and charges information: </a:t>
            </a:r>
          </a:p>
          <a:p>
            <a:pPr marL="800100" lvl="1" indent="-342900">
              <a:spcBef>
                <a:spcPts val="600"/>
              </a:spcBef>
              <a:spcAft>
                <a:spcPts val="600"/>
              </a:spcAft>
            </a:pPr>
            <a:r>
              <a:rPr lang="en-US" sz="2200">
                <a:effectLst/>
                <a:ea typeface="MS Mincho" panose="02020609040205080304" pitchFamily="49" charset="-128"/>
              </a:rPr>
              <a:t>“</a:t>
            </a:r>
            <a:r>
              <a:rPr lang="en-US" sz="2200" b="1">
                <a:effectLst/>
                <a:ea typeface="MS Mincho" panose="02020609040205080304" pitchFamily="49" charset="-128"/>
              </a:rPr>
              <a:t>Dual hours</a:t>
            </a:r>
            <a:r>
              <a:rPr lang="en-US" sz="2200">
                <a:effectLst/>
                <a:ea typeface="MS Mincho" panose="02020609040205080304" pitchFamily="49" charset="-128"/>
              </a:rPr>
              <a:t>”</a:t>
            </a:r>
          </a:p>
          <a:p>
            <a:pPr marL="800100" lvl="1" indent="-342900">
              <a:spcBef>
                <a:spcPts val="600"/>
              </a:spcBef>
              <a:spcAft>
                <a:spcPts val="600"/>
              </a:spcAft>
            </a:pPr>
            <a:r>
              <a:rPr lang="en-US" sz="2200">
                <a:effectLst/>
                <a:ea typeface="MS Mincho" panose="02020609040205080304" pitchFamily="49" charset="-128"/>
              </a:rPr>
              <a:t>“</a:t>
            </a:r>
            <a:r>
              <a:rPr lang="en-US" sz="2200" b="1">
                <a:effectLst/>
                <a:ea typeface="MS Mincho" panose="02020609040205080304" pitchFamily="49" charset="-128"/>
              </a:rPr>
              <a:t>Dual simulator hours</a:t>
            </a:r>
            <a:r>
              <a:rPr lang="en-US" sz="2200">
                <a:effectLst/>
                <a:ea typeface="MS Mincho" panose="02020609040205080304" pitchFamily="49" charset="-128"/>
              </a:rPr>
              <a:t>”</a:t>
            </a:r>
          </a:p>
          <a:p>
            <a:pPr marL="800100" lvl="1" indent="-342900">
              <a:spcBef>
                <a:spcPts val="600"/>
              </a:spcBef>
              <a:spcAft>
                <a:spcPts val="600"/>
              </a:spcAft>
            </a:pPr>
            <a:r>
              <a:rPr lang="en-US" sz="2200">
                <a:effectLst/>
                <a:ea typeface="MS Mincho" panose="02020609040205080304" pitchFamily="49" charset="-128"/>
              </a:rPr>
              <a:t>“</a:t>
            </a:r>
            <a:r>
              <a:rPr lang="en-US" sz="2200" b="1">
                <a:effectLst/>
                <a:ea typeface="MS Mincho" panose="02020609040205080304" pitchFamily="49" charset="-128"/>
              </a:rPr>
              <a:t>Solo hours</a:t>
            </a:r>
            <a:r>
              <a:rPr lang="en-US" sz="2200">
                <a:effectLst/>
                <a:ea typeface="MS Mincho" panose="02020609040205080304" pitchFamily="49" charset="-128"/>
              </a:rPr>
              <a:t>”</a:t>
            </a:r>
          </a:p>
          <a:p>
            <a:pPr marL="800100" lvl="1" indent="-342900">
              <a:spcBef>
                <a:spcPts val="600"/>
              </a:spcBef>
              <a:spcAft>
                <a:spcPts val="600"/>
              </a:spcAft>
            </a:pPr>
            <a:r>
              <a:rPr lang="en-US" sz="2200">
                <a:effectLst/>
                <a:ea typeface="MS Mincho" panose="02020609040205080304" pitchFamily="49" charset="-128"/>
              </a:rPr>
              <a:t>“</a:t>
            </a:r>
            <a:r>
              <a:rPr lang="en-US" sz="2200" b="1">
                <a:effectLst/>
                <a:ea typeface="MS Mincho" panose="02020609040205080304" pitchFamily="49" charset="-128"/>
              </a:rPr>
              <a:t>Ground school hours</a:t>
            </a:r>
            <a:r>
              <a:rPr lang="en-US" sz="2200">
                <a:effectLst/>
                <a:ea typeface="MS Mincho" panose="02020609040205080304" pitchFamily="49" charset="-128"/>
              </a:rPr>
              <a:t>”</a:t>
            </a:r>
          </a:p>
          <a:p>
            <a:pPr marL="800100" lvl="1" indent="-342900">
              <a:spcBef>
                <a:spcPts val="600"/>
              </a:spcBef>
              <a:spcAft>
                <a:spcPts val="600"/>
              </a:spcAft>
            </a:pPr>
            <a:r>
              <a:rPr lang="en-US" sz="2200">
                <a:effectLst/>
                <a:ea typeface="MS Mincho" panose="02020609040205080304" pitchFamily="49" charset="-128"/>
              </a:rPr>
              <a:t>“</a:t>
            </a:r>
            <a:r>
              <a:rPr lang="en-US" sz="2200" b="1">
                <a:effectLst/>
                <a:ea typeface="MS Mincho" panose="02020609040205080304" pitchFamily="49" charset="-128"/>
              </a:rPr>
              <a:t>Pre/post hours</a:t>
            </a:r>
            <a:r>
              <a:rPr lang="en-US" sz="2200">
                <a:effectLst/>
                <a:ea typeface="MS Mincho" panose="02020609040205080304" pitchFamily="49" charset="-128"/>
              </a:rPr>
              <a:t>”</a:t>
            </a:r>
          </a:p>
          <a:p>
            <a:pPr marL="800100" lvl="1" indent="-342900">
              <a:spcBef>
                <a:spcPts val="600"/>
              </a:spcBef>
              <a:spcAft>
                <a:spcPts val="600"/>
              </a:spcAft>
            </a:pPr>
            <a:r>
              <a:rPr lang="en-US" sz="2200">
                <a:effectLst/>
                <a:ea typeface="MS Mincho" panose="02020609040205080304" pitchFamily="49" charset="-128"/>
              </a:rPr>
              <a:t>“</a:t>
            </a:r>
            <a:r>
              <a:rPr lang="en-US" sz="2200" b="1">
                <a:effectLst/>
                <a:ea typeface="MS Mincho" panose="02020609040205080304" pitchFamily="49" charset="-128"/>
              </a:rPr>
              <a:t>Other hours</a:t>
            </a:r>
            <a:r>
              <a:rPr lang="en-US" sz="2200">
                <a:effectLst/>
                <a:ea typeface="MS Mincho" panose="02020609040205080304" pitchFamily="49" charset="-128"/>
              </a:rPr>
              <a:t>”</a:t>
            </a:r>
          </a:p>
          <a:p>
            <a:pPr marL="800100" lvl="1" indent="-342900">
              <a:spcBef>
                <a:spcPts val="600"/>
              </a:spcBef>
              <a:spcAft>
                <a:spcPts val="600"/>
              </a:spcAft>
            </a:pPr>
            <a:r>
              <a:rPr lang="en-US" sz="2200">
                <a:effectLst/>
                <a:ea typeface="MS Mincho" panose="02020609040205080304" pitchFamily="49" charset="-128"/>
              </a:rPr>
              <a:t>“</a:t>
            </a:r>
            <a:r>
              <a:rPr lang="en-US" sz="2200" b="1">
                <a:effectLst/>
                <a:ea typeface="MS Mincho" panose="02020609040205080304" pitchFamily="49" charset="-128"/>
              </a:rPr>
              <a:t>Prior training time</a:t>
            </a:r>
            <a:r>
              <a:rPr lang="en-US" sz="2200">
                <a:effectLst/>
                <a:ea typeface="MS Mincho" panose="02020609040205080304" pitchFamily="49" charset="-128"/>
              </a:rPr>
              <a:t>” – if you select the “Enter numbers of hours” options, a new section populates. </a:t>
            </a:r>
          </a:p>
          <a:p>
            <a:pPr marL="800100" lvl="1" indent="-342900">
              <a:spcBef>
                <a:spcPts val="600"/>
              </a:spcBef>
              <a:spcAft>
                <a:spcPts val="600"/>
              </a:spcAft>
            </a:pPr>
            <a:r>
              <a:rPr lang="en-US" sz="2200">
                <a:effectLst/>
                <a:ea typeface="MS Mincho" panose="02020609040205080304" pitchFamily="49" charset="-128"/>
              </a:rPr>
              <a:t>“</a:t>
            </a:r>
            <a:r>
              <a:rPr lang="en-US" sz="2200" b="1">
                <a:effectLst/>
                <a:ea typeface="MS Mincho" panose="02020609040205080304" pitchFamily="49" charset="-128"/>
              </a:rPr>
              <a:t>Total charges (in $)</a:t>
            </a:r>
            <a:r>
              <a:rPr lang="en-US" sz="2200">
                <a:effectLst/>
                <a:ea typeface="MS Mincho" panose="02020609040205080304" pitchFamily="49" charset="-128"/>
              </a:rPr>
              <a:t>”</a:t>
            </a:r>
          </a:p>
          <a:p>
            <a:pPr marL="0" marR="0">
              <a:spcBef>
                <a:spcPts val="600"/>
              </a:spcBef>
              <a:spcAft>
                <a:spcPts val="1200"/>
              </a:spcAft>
            </a:pPr>
            <a:endParaRPr lang="en-US" sz="2400" b="1" u="sng">
              <a:solidFill>
                <a:srgbClr val="00427A"/>
              </a:solidFill>
              <a:ea typeface="Times New Roman" panose="02020603050405020304" pitchFamily="18" charset="0"/>
            </a:endParaRPr>
          </a:p>
          <a:p>
            <a:pPr marL="0" marR="0">
              <a:spcBef>
                <a:spcPts val="600"/>
              </a:spcBef>
              <a:spcAft>
                <a:spcPts val="1200"/>
              </a:spcAft>
            </a:pPr>
            <a:endParaRPr lang="en-US" sz="2400" b="1" u="sng">
              <a:solidFill>
                <a:srgbClr val="00427A"/>
              </a:solidFill>
              <a:ea typeface="Times New Roman" panose="02020603050405020304" pitchFamily="18" charset="0"/>
            </a:endParaRPr>
          </a:p>
        </p:txBody>
      </p:sp>
      <p:sp>
        <p:nvSpPr>
          <p:cNvPr id="10" name="Rectangle: Rounded Corners 9" descr="Return to table of contents button.">
            <a:hlinkClick r:id="rId3"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3"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2CC7D8D8-85D6-7F11-AC81-CE3C7554CD7F}"/>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grpSp>
        <p:nvGrpSpPr>
          <p:cNvPr id="26" name="Group 25" descr="Screenshot of EM's screen for adding and submitting an enrollment course and hour sections. Highlight box around all of the fields. ">
            <a:extLst>
              <a:ext uri="{FF2B5EF4-FFF2-40B4-BE49-F238E27FC236}">
                <a16:creationId xmlns:a16="http://schemas.microsoft.com/office/drawing/2014/main" id="{A9382C79-671C-54B6-768F-3E843B172B7D}"/>
              </a:ext>
            </a:extLst>
          </p:cNvPr>
          <p:cNvGrpSpPr/>
          <p:nvPr/>
        </p:nvGrpSpPr>
        <p:grpSpPr>
          <a:xfrm>
            <a:off x="7684225" y="1013440"/>
            <a:ext cx="3783293" cy="5438119"/>
            <a:chOff x="7684225" y="1013440"/>
            <a:chExt cx="3783293" cy="5438119"/>
          </a:xfrm>
        </p:grpSpPr>
        <p:pic>
          <p:nvPicPr>
            <p:cNvPr id="18" name="Picture 17">
              <a:extLst>
                <a:ext uri="{FF2B5EF4-FFF2-40B4-BE49-F238E27FC236}">
                  <a16:creationId xmlns:a16="http://schemas.microsoft.com/office/drawing/2014/main" id="{E98A3647-501C-B0EA-EE7C-ACA8858B7C84}"/>
                </a:ext>
              </a:extLst>
            </p:cNvPr>
            <p:cNvPicPr>
              <a:picLocks noChangeAspect="1"/>
            </p:cNvPicPr>
            <p:nvPr/>
          </p:nvPicPr>
          <p:blipFill rotWithShape="1">
            <a:blip r:embed="rId4"/>
            <a:srcRect t="27449"/>
            <a:stretch/>
          </p:blipFill>
          <p:spPr>
            <a:xfrm>
              <a:off x="7748954" y="4587595"/>
              <a:ext cx="3137524" cy="1863964"/>
            </a:xfrm>
            <a:prstGeom prst="rect">
              <a:avLst/>
            </a:prstGeom>
            <a:ln>
              <a:noFill/>
            </a:ln>
          </p:spPr>
        </p:pic>
        <p:pic>
          <p:nvPicPr>
            <p:cNvPr id="16" name="Picture 15">
              <a:extLst>
                <a:ext uri="{FF2B5EF4-FFF2-40B4-BE49-F238E27FC236}">
                  <a16:creationId xmlns:a16="http://schemas.microsoft.com/office/drawing/2014/main" id="{2F8187D1-EA08-38F6-4B34-0FE31F50A4B2}"/>
                </a:ext>
              </a:extLst>
            </p:cNvPr>
            <p:cNvPicPr>
              <a:picLocks noChangeAspect="1"/>
            </p:cNvPicPr>
            <p:nvPr/>
          </p:nvPicPr>
          <p:blipFill rotWithShape="1">
            <a:blip r:embed="rId5"/>
            <a:srcRect r="13598" b="12248"/>
            <a:stretch/>
          </p:blipFill>
          <p:spPr>
            <a:xfrm>
              <a:off x="7684225" y="1013440"/>
              <a:ext cx="3783293" cy="3574155"/>
            </a:xfrm>
            <a:prstGeom prst="rect">
              <a:avLst/>
            </a:prstGeom>
            <a:ln>
              <a:noFill/>
            </a:ln>
          </p:spPr>
        </p:pic>
        <p:sp>
          <p:nvSpPr>
            <p:cNvPr id="4" name="Rectangle 3">
              <a:extLst>
                <a:ext uri="{FF2B5EF4-FFF2-40B4-BE49-F238E27FC236}">
                  <a16:creationId xmlns:a16="http://schemas.microsoft.com/office/drawing/2014/main" id="{DFAA4B08-F5D3-E89A-2CCF-4D838062FB37}"/>
                </a:ext>
                <a:ext uri="{C183D7F6-B498-43B3-948B-1728B52AA6E4}">
                  <adec:decorative xmlns:adec="http://schemas.microsoft.com/office/drawing/2017/decorative" val="1"/>
                </a:ext>
              </a:extLst>
            </p:cNvPr>
            <p:cNvSpPr/>
            <p:nvPr/>
          </p:nvSpPr>
          <p:spPr>
            <a:xfrm>
              <a:off x="8026349" y="1586564"/>
              <a:ext cx="941973" cy="16630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94682C98-0936-570A-E654-DFE22B39B89B}"/>
                </a:ext>
                <a:ext uri="{C183D7F6-B498-43B3-948B-1728B52AA6E4}">
                  <adec:decorative xmlns:adec="http://schemas.microsoft.com/office/drawing/2017/decorative" val="1"/>
                </a:ext>
              </a:extLst>
            </p:cNvPr>
            <p:cNvSpPr/>
            <p:nvPr/>
          </p:nvSpPr>
          <p:spPr>
            <a:xfrm>
              <a:off x="8024821" y="2002114"/>
              <a:ext cx="941973" cy="16630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A96F1D82-D3F0-344D-568B-95242783AE55}"/>
                </a:ext>
                <a:ext uri="{C183D7F6-B498-43B3-948B-1728B52AA6E4}">
                  <adec:decorative xmlns:adec="http://schemas.microsoft.com/office/drawing/2017/decorative" val="1"/>
                </a:ext>
              </a:extLst>
            </p:cNvPr>
            <p:cNvSpPr/>
            <p:nvPr/>
          </p:nvSpPr>
          <p:spPr>
            <a:xfrm>
              <a:off x="8015651" y="2419592"/>
              <a:ext cx="941973" cy="16630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84B704E3-BD58-F75B-D5A3-56AB28734F19}"/>
                </a:ext>
                <a:ext uri="{C183D7F6-B498-43B3-948B-1728B52AA6E4}">
                  <adec:decorative xmlns:adec="http://schemas.microsoft.com/office/drawing/2017/decorative" val="1"/>
                </a:ext>
              </a:extLst>
            </p:cNvPr>
            <p:cNvSpPr/>
            <p:nvPr/>
          </p:nvSpPr>
          <p:spPr>
            <a:xfrm>
              <a:off x="8025331" y="2817905"/>
              <a:ext cx="941973" cy="16630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a:extLst>
                <a:ext uri="{FF2B5EF4-FFF2-40B4-BE49-F238E27FC236}">
                  <a16:creationId xmlns:a16="http://schemas.microsoft.com/office/drawing/2014/main" id="{953DE39A-ACE0-4B85-B2F6-3836488C414E}"/>
                </a:ext>
                <a:ext uri="{C183D7F6-B498-43B3-948B-1728B52AA6E4}">
                  <adec:decorative xmlns:adec="http://schemas.microsoft.com/office/drawing/2017/decorative" val="1"/>
                </a:ext>
              </a:extLst>
            </p:cNvPr>
            <p:cNvSpPr/>
            <p:nvPr/>
          </p:nvSpPr>
          <p:spPr>
            <a:xfrm>
              <a:off x="8025331" y="3238552"/>
              <a:ext cx="941973" cy="16630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ectangle 10">
              <a:extLst>
                <a:ext uri="{FF2B5EF4-FFF2-40B4-BE49-F238E27FC236}">
                  <a16:creationId xmlns:a16="http://schemas.microsoft.com/office/drawing/2014/main" id="{9777F481-B9A0-977F-87C0-C0D4D7136BD1}"/>
                </a:ext>
                <a:ext uri="{C183D7F6-B498-43B3-948B-1728B52AA6E4}">
                  <adec:decorative xmlns:adec="http://schemas.microsoft.com/office/drawing/2017/decorative" val="1"/>
                </a:ext>
              </a:extLst>
            </p:cNvPr>
            <p:cNvSpPr/>
            <p:nvPr/>
          </p:nvSpPr>
          <p:spPr>
            <a:xfrm>
              <a:off x="8025331" y="3641570"/>
              <a:ext cx="941973" cy="16630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a:extLst>
                <a:ext uri="{FF2B5EF4-FFF2-40B4-BE49-F238E27FC236}">
                  <a16:creationId xmlns:a16="http://schemas.microsoft.com/office/drawing/2014/main" id="{76275D88-4D70-E617-DF9E-AC2FE22A51DD}"/>
                </a:ext>
                <a:ext uri="{C183D7F6-B498-43B3-948B-1728B52AA6E4}">
                  <adec:decorative xmlns:adec="http://schemas.microsoft.com/office/drawing/2017/decorative" val="1"/>
                </a:ext>
              </a:extLst>
            </p:cNvPr>
            <p:cNvSpPr/>
            <p:nvPr/>
          </p:nvSpPr>
          <p:spPr>
            <a:xfrm>
              <a:off x="8015651" y="4044200"/>
              <a:ext cx="2099895" cy="16871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Rectangle 2">
              <a:extLst>
                <a:ext uri="{FF2B5EF4-FFF2-40B4-BE49-F238E27FC236}">
                  <a16:creationId xmlns:a16="http://schemas.microsoft.com/office/drawing/2014/main" id="{8887083A-9D20-47A1-33DA-1529A137B168}"/>
                </a:ext>
              </a:extLst>
            </p:cNvPr>
            <p:cNvSpPr/>
            <p:nvPr/>
          </p:nvSpPr>
          <p:spPr>
            <a:xfrm>
              <a:off x="8048728" y="2852299"/>
              <a:ext cx="591671" cy="102477"/>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550">
                  <a:solidFill>
                    <a:schemeClr val="tx1"/>
                  </a:solidFill>
                  <a:latin typeface="Myriad Pro"/>
                </a:rPr>
                <a:t>20.00</a:t>
              </a:r>
            </a:p>
          </p:txBody>
        </p:sp>
        <p:sp>
          <p:nvSpPr>
            <p:cNvPr id="13" name="Rectangle 12">
              <a:extLst>
                <a:ext uri="{FF2B5EF4-FFF2-40B4-BE49-F238E27FC236}">
                  <a16:creationId xmlns:a16="http://schemas.microsoft.com/office/drawing/2014/main" id="{D740EB6C-81A4-15E6-0299-B66016756B32}"/>
                </a:ext>
              </a:extLst>
            </p:cNvPr>
            <p:cNvSpPr/>
            <p:nvPr/>
          </p:nvSpPr>
          <p:spPr>
            <a:xfrm>
              <a:off x="8048728" y="3275804"/>
              <a:ext cx="591671" cy="102477"/>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550">
                  <a:solidFill>
                    <a:schemeClr val="tx1"/>
                  </a:solidFill>
                  <a:latin typeface="Myriad Pro"/>
                </a:rPr>
                <a:t>15.00</a:t>
              </a:r>
            </a:p>
          </p:txBody>
        </p:sp>
        <p:sp>
          <p:nvSpPr>
            <p:cNvPr id="14" name="Rectangle 13">
              <a:extLst>
                <a:ext uri="{FF2B5EF4-FFF2-40B4-BE49-F238E27FC236}">
                  <a16:creationId xmlns:a16="http://schemas.microsoft.com/office/drawing/2014/main" id="{D6367744-C611-CD92-6382-DE204A7799A5}"/>
                </a:ext>
              </a:extLst>
            </p:cNvPr>
            <p:cNvSpPr/>
            <p:nvPr/>
          </p:nvSpPr>
          <p:spPr>
            <a:xfrm>
              <a:off x="8119730" y="4766932"/>
              <a:ext cx="591671" cy="102477"/>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550">
                  <a:solidFill>
                    <a:schemeClr val="tx1"/>
                  </a:solidFill>
                  <a:latin typeface="Myriad Pro"/>
                </a:rPr>
                <a:t>5.00</a:t>
              </a:r>
            </a:p>
          </p:txBody>
        </p:sp>
        <p:sp>
          <p:nvSpPr>
            <p:cNvPr id="17" name="Rectangle 16">
              <a:extLst>
                <a:ext uri="{FF2B5EF4-FFF2-40B4-BE49-F238E27FC236}">
                  <a16:creationId xmlns:a16="http://schemas.microsoft.com/office/drawing/2014/main" id="{C0D9BDF9-34EF-70BA-9568-6CE1DEBFBEAE}"/>
                </a:ext>
              </a:extLst>
            </p:cNvPr>
            <p:cNvSpPr/>
            <p:nvPr/>
          </p:nvSpPr>
          <p:spPr>
            <a:xfrm>
              <a:off x="8119729" y="5108255"/>
              <a:ext cx="591671" cy="102477"/>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550">
                  <a:solidFill>
                    <a:schemeClr val="tx1"/>
                  </a:solidFill>
                  <a:latin typeface="Myriad Pro"/>
                </a:rPr>
                <a:t>5.00</a:t>
              </a:r>
            </a:p>
          </p:txBody>
        </p:sp>
        <p:sp>
          <p:nvSpPr>
            <p:cNvPr id="23" name="Rectangle 22">
              <a:extLst>
                <a:ext uri="{FF2B5EF4-FFF2-40B4-BE49-F238E27FC236}">
                  <a16:creationId xmlns:a16="http://schemas.microsoft.com/office/drawing/2014/main" id="{C8A6DC1C-E014-8388-9EA1-D83547B8C484}"/>
                </a:ext>
              </a:extLst>
            </p:cNvPr>
            <p:cNvSpPr/>
            <p:nvPr/>
          </p:nvSpPr>
          <p:spPr>
            <a:xfrm>
              <a:off x="8116998" y="5447727"/>
              <a:ext cx="591671" cy="102477"/>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550">
                  <a:solidFill>
                    <a:schemeClr val="tx1"/>
                  </a:solidFill>
                  <a:latin typeface="Myriad Pro"/>
                </a:rPr>
                <a:t>5.00</a:t>
              </a:r>
            </a:p>
          </p:txBody>
        </p:sp>
        <p:sp>
          <p:nvSpPr>
            <p:cNvPr id="24" name="Rectangle 23">
              <a:extLst>
                <a:ext uri="{FF2B5EF4-FFF2-40B4-BE49-F238E27FC236}">
                  <a16:creationId xmlns:a16="http://schemas.microsoft.com/office/drawing/2014/main" id="{DAD6625F-FB31-6143-03CC-ABFEAA5324B1}"/>
                </a:ext>
              </a:extLst>
            </p:cNvPr>
            <p:cNvSpPr/>
            <p:nvPr/>
          </p:nvSpPr>
          <p:spPr>
            <a:xfrm>
              <a:off x="8042752" y="6260040"/>
              <a:ext cx="591671" cy="9177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550">
                  <a:solidFill>
                    <a:schemeClr val="tx1"/>
                  </a:solidFill>
                  <a:latin typeface="Myriad Pro"/>
                </a:rPr>
                <a:t>21,198.36</a:t>
              </a:r>
            </a:p>
          </p:txBody>
        </p:sp>
        <p:sp>
          <p:nvSpPr>
            <p:cNvPr id="20" name="Rectangle 19">
              <a:extLst>
                <a:ext uri="{FF2B5EF4-FFF2-40B4-BE49-F238E27FC236}">
                  <a16:creationId xmlns:a16="http://schemas.microsoft.com/office/drawing/2014/main" id="{4277025C-40C6-59EF-DD5A-FB371A299064}"/>
                </a:ext>
                <a:ext uri="{C183D7F6-B498-43B3-948B-1728B52AA6E4}">
                  <adec:decorative xmlns:adec="http://schemas.microsoft.com/office/drawing/2017/decorative" val="1"/>
                </a:ext>
              </a:extLst>
            </p:cNvPr>
            <p:cNvSpPr/>
            <p:nvPr/>
          </p:nvSpPr>
          <p:spPr>
            <a:xfrm>
              <a:off x="7907678" y="4367076"/>
              <a:ext cx="3217521" cy="1705026"/>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Rectangle 20">
              <a:extLst>
                <a:ext uri="{FF2B5EF4-FFF2-40B4-BE49-F238E27FC236}">
                  <a16:creationId xmlns:a16="http://schemas.microsoft.com/office/drawing/2014/main" id="{E9A0D51F-9D97-3E27-59B7-E6333A2FA4D3}"/>
                </a:ext>
                <a:ext uri="{C183D7F6-B498-43B3-948B-1728B52AA6E4}">
                  <adec:decorative xmlns:adec="http://schemas.microsoft.com/office/drawing/2017/decorative" val="1"/>
                </a:ext>
              </a:extLst>
            </p:cNvPr>
            <p:cNvSpPr/>
            <p:nvPr/>
          </p:nvSpPr>
          <p:spPr>
            <a:xfrm>
              <a:off x="8025179" y="6231500"/>
              <a:ext cx="756871" cy="146808"/>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22" name="Rectangle 21" descr="Screenshot of the EM screen for student course hours and charges. ">
            <a:extLst>
              <a:ext uri="{FF2B5EF4-FFF2-40B4-BE49-F238E27FC236}">
                <a16:creationId xmlns:a16="http://schemas.microsoft.com/office/drawing/2014/main" id="{6ECEE6FD-C510-3C91-DCBA-5CFA0264B528}"/>
              </a:ext>
              <a:ext uri="{C183D7F6-B498-43B3-948B-1728B52AA6E4}">
                <adec:decorative xmlns:adec="http://schemas.microsoft.com/office/drawing/2017/decorative" val="1"/>
              </a:ext>
            </a:extLst>
          </p:cNvPr>
          <p:cNvSpPr/>
          <p:nvPr/>
        </p:nvSpPr>
        <p:spPr>
          <a:xfrm>
            <a:off x="7515225" y="914400"/>
            <a:ext cx="4295775" cy="55371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8737034"/>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381000"/>
            <a:ext cx="8852453" cy="990600"/>
          </a:xfrm>
        </p:spPr>
        <p:txBody>
          <a:bodyPr/>
          <a:lstStyle/>
          <a:p>
            <a:pPr>
              <a:spcBef>
                <a:spcPts val="1500"/>
              </a:spcBef>
            </a:pPr>
            <a:r>
              <a:rPr lang="en-US" spc="75">
                <a:solidFill>
                  <a:srgbClr val="0E7BBA"/>
                </a:solidFill>
                <a:latin typeface="Calibri"/>
                <a:cs typeface="Calibri"/>
                <a:hlinkClick r:id="rId3" action="ppaction://hlinksldjump">
                  <a:extLst>
                    <a:ext uri="{A12FA001-AC4F-418D-AE19-62706E023703}">
                      <ahyp:hlinkClr xmlns:ahyp="http://schemas.microsoft.com/office/drawing/2018/hyperlinkcolor" val="tx"/>
                    </a:ext>
                  </a:extLst>
                </a:hlinkClick>
              </a:rPr>
              <a:t>Add and Submit an Enrollment – Remarks Cont'd</a:t>
            </a:r>
            <a:br>
              <a:rPr lang="en-US" sz="3600" b="1">
                <a:solidFill>
                  <a:srgbClr val="0E7BBA"/>
                </a:solidFill>
                <a:ea typeface="Times New Roman" panose="02020603050405020304" pitchFamily="18" charset="0"/>
              </a:rPr>
            </a:br>
            <a:endParaRPr lang="en-US" b="1" spc="75">
              <a:solidFill>
                <a:srgbClr val="0E7BB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371600"/>
            <a:ext cx="5850836" cy="4744992"/>
          </a:xfrm>
        </p:spPr>
        <p:txBody>
          <a:bodyPr/>
          <a:lstStyle/>
          <a:p>
            <a:pPr marL="457200" indent="-457200">
              <a:lnSpc>
                <a:spcPct val="115000"/>
              </a:lnSpc>
              <a:spcBef>
                <a:spcPts val="1200"/>
              </a:spcBef>
              <a:buFont typeface="+mj-lt"/>
              <a:buAutoNum type="arabicPeriod" startAt="6"/>
            </a:pPr>
            <a:r>
              <a:rPr lang="en-US" sz="2800">
                <a:ea typeface="MS Mincho" panose="02020609040205080304" pitchFamily="49" charset="-128"/>
              </a:rPr>
              <a:t>B</a:t>
            </a:r>
            <a:r>
              <a:rPr lang="en-US" sz="2800">
                <a:effectLst/>
                <a:ea typeface="MS Mincho" panose="02020609040205080304" pitchFamily="49" charset="-128"/>
              </a:rPr>
              <a:t>efore submitting the enrollment, add any necessary custom remarks by selecting the “</a:t>
            </a:r>
            <a:r>
              <a:rPr lang="en-US" sz="2800" b="1">
                <a:effectLst/>
                <a:ea typeface="MS Mincho" panose="02020609040205080304" pitchFamily="49" charset="-128"/>
              </a:rPr>
              <a:t>+ Add custom r</a:t>
            </a:r>
            <a:r>
              <a:rPr lang="en-US" sz="2800" b="1">
                <a:ea typeface="MS Mincho" panose="02020609040205080304" pitchFamily="49" charset="-128"/>
              </a:rPr>
              <a:t>emark</a:t>
            </a:r>
            <a:r>
              <a:rPr lang="en-US" sz="2800">
                <a:effectLst/>
                <a:ea typeface="MS Mincho" panose="02020609040205080304" pitchFamily="49" charset="-128"/>
              </a:rPr>
              <a:t>” button. </a:t>
            </a:r>
          </a:p>
          <a:p>
            <a:pPr>
              <a:lnSpc>
                <a:spcPct val="115000"/>
              </a:lnSpc>
              <a:spcBef>
                <a:spcPts val="1200"/>
              </a:spcBef>
            </a:pPr>
            <a:endParaRPr lang="en-US" sz="2400">
              <a:effectLst/>
              <a:ea typeface="MS Mincho" panose="02020609040205080304" pitchFamily="49" charset="-128"/>
            </a:endParaRPr>
          </a:p>
          <a:p>
            <a:pPr>
              <a:lnSpc>
                <a:spcPct val="115000"/>
              </a:lnSpc>
              <a:spcBef>
                <a:spcPts val="1200"/>
              </a:spcBef>
            </a:pPr>
            <a:r>
              <a:rPr lang="en-US" i="1">
                <a:ea typeface="MS Mincho" panose="02020609040205080304" pitchFamily="49" charset="-128"/>
              </a:rPr>
              <a:t>Note: O</a:t>
            </a:r>
            <a:r>
              <a:rPr lang="en-US" i="1">
                <a:effectLst/>
                <a:ea typeface="MS Mincho" panose="02020609040205080304" pitchFamily="49" charset="-128"/>
              </a:rPr>
              <a:t>nly create remarks when necessary as they slow down processing time. Feel free to add any notes for yourself or for other SCOs in the “</a:t>
            </a:r>
            <a:r>
              <a:rPr lang="en-US" b="1" i="1">
                <a:effectLst/>
                <a:ea typeface="MS Mincho" panose="02020609040205080304" pitchFamily="49" charset="-128"/>
              </a:rPr>
              <a:t>Notes</a:t>
            </a:r>
            <a:r>
              <a:rPr lang="en-US" i="1">
                <a:effectLst/>
                <a:ea typeface="MS Mincho" panose="02020609040205080304" pitchFamily="49" charset="-128"/>
              </a:rPr>
              <a:t>” field. Notes are not be submitted to VA with the enrollment and do not impact processing.</a:t>
            </a:r>
          </a:p>
          <a:p>
            <a:pPr marL="0" marR="0">
              <a:lnSpc>
                <a:spcPct val="115000"/>
              </a:lnSpc>
              <a:spcBef>
                <a:spcPts val="1200"/>
              </a:spcBef>
              <a:spcAft>
                <a:spcPts val="1200"/>
              </a:spcAft>
            </a:pPr>
            <a:endParaRPr lang="en-US" sz="2400" b="1" u="sng">
              <a:solidFill>
                <a:srgbClr val="00427A"/>
              </a:solidFill>
              <a:ea typeface="Times New Roman" panose="02020603050405020304" pitchFamily="18" charset="0"/>
            </a:endParaRPr>
          </a:p>
          <a:p>
            <a:pPr marL="0" marR="0">
              <a:lnSpc>
                <a:spcPct val="115000"/>
              </a:lnSpc>
              <a:spcBef>
                <a:spcPts val="1200"/>
              </a:spcBef>
              <a:spcAft>
                <a:spcPts val="1200"/>
              </a:spcAft>
            </a:pPr>
            <a:endParaRPr lang="en-US" sz="2400" b="1" u="sng">
              <a:solidFill>
                <a:srgbClr val="00427A"/>
              </a:solidFill>
              <a:ea typeface="Times New Roman" panose="02020603050405020304" pitchFamily="18" charset="0"/>
            </a:endParaRPr>
          </a:p>
        </p:txBody>
      </p:sp>
      <p:pic>
        <p:nvPicPr>
          <p:cNvPr id="3" name="Picture 2" descr="Screenshot of the &quot;Remark&quot; page with a blue box highlighting the &quot;Notes&quot; text field near the bottom of the page.">
            <a:extLst>
              <a:ext uri="{FF2B5EF4-FFF2-40B4-BE49-F238E27FC236}">
                <a16:creationId xmlns:a16="http://schemas.microsoft.com/office/drawing/2014/main" id="{A6899BC1-562B-ABB5-5B5A-C4AB207C8E97}"/>
              </a:ext>
            </a:extLst>
          </p:cNvPr>
          <p:cNvPicPr>
            <a:picLocks noChangeAspect="1"/>
          </p:cNvPicPr>
          <p:nvPr/>
        </p:nvPicPr>
        <p:blipFill>
          <a:blip r:embed="rId4"/>
          <a:stretch>
            <a:fillRect/>
          </a:stretch>
        </p:blipFill>
        <p:spPr>
          <a:xfrm>
            <a:off x="6985109" y="1677252"/>
            <a:ext cx="4462510" cy="4133688"/>
          </a:xfrm>
          <a:prstGeom prst="rect">
            <a:avLst/>
          </a:prstGeom>
          <a:ln>
            <a:solidFill>
              <a:schemeClr val="tx1"/>
            </a:solidFill>
          </a:ln>
        </p:spPr>
      </p:pic>
      <p:sp>
        <p:nvSpPr>
          <p:cNvPr id="10" name="Rectangle: Rounded Corners 9" descr="Return to table of contents button.">
            <a:hlinkClick r:id="rId5"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1F65374D-175A-E8FF-2208-9C383C108EA3}"/>
              </a:ext>
              <a:ext uri="{C183D7F6-B498-43B3-948B-1728B52AA6E4}">
                <adec:decorative xmlns:adec="http://schemas.microsoft.com/office/drawing/2017/decorative" val="1"/>
              </a:ext>
            </a:extLst>
          </p:cNvPr>
          <p:cNvSpPr/>
          <p:nvPr/>
        </p:nvSpPr>
        <p:spPr>
          <a:xfrm>
            <a:off x="7073899" y="4756150"/>
            <a:ext cx="4267201" cy="100330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7E58024E-D50B-1823-311A-FEFC695F1526}"/>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B8264DB9-076D-F9AC-F33C-25FB1840A098}"/>
              </a:ext>
              <a:ext uri="{C183D7F6-B498-43B3-948B-1728B52AA6E4}">
                <adec:decorative xmlns:adec="http://schemas.microsoft.com/office/drawing/2017/decorative" val="1"/>
              </a:ext>
            </a:extLst>
          </p:cNvPr>
          <p:cNvSpPr/>
          <p:nvPr/>
        </p:nvSpPr>
        <p:spPr>
          <a:xfrm>
            <a:off x="7082763" y="2752371"/>
            <a:ext cx="1285733" cy="268622"/>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511046307"/>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83B7EB9-7276-A1B2-1CF2-8564DC676B5D}"/>
              </a:ext>
            </a:extLst>
          </p:cNvPr>
          <p:cNvSpPr txBox="1">
            <a:spLocks noGrp="1"/>
          </p:cNvSpPr>
          <p:nvPr>
            <p:ph type="title" idx="4294967295"/>
          </p:nvPr>
        </p:nvSpPr>
        <p:spPr>
          <a:xfrm>
            <a:off x="148998" y="-652779"/>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E6E6E6"/>
                </a:solidFill>
                <a:effectLst/>
                <a:uLnTx/>
                <a:uFillTx/>
                <a:latin typeface="Calibri"/>
                <a:ea typeface="+mj-ea"/>
                <a:cs typeface="Calibri"/>
                <a:hlinkClick r:id="rId2" action="ppaction://hlinksldjump">
                  <a:extLst>
                    <a:ext uri="{A12FA001-AC4F-418D-AE19-62706E023703}">
                      <ahyp:hlinkClr xmlns:ahyp="http://schemas.microsoft.com/office/drawing/2018/hyperlinkcolor" val="tx"/>
                    </a:ext>
                  </a:extLst>
                </a:hlinkClick>
              </a:rPr>
              <a:t>FLIGHT Add and Submit an Enrollment Cont3d</a:t>
            </a:r>
            <a:r>
              <a:rPr kumimoji="0" lang="en-US" sz="3600" b="1" i="0" u="none" strike="noStrike" kern="1200" cap="none" spc="75" normalizeH="0" baseline="0" noProof="0">
                <a:ln>
                  <a:noFill/>
                </a:ln>
                <a:solidFill>
                  <a:srgbClr val="E6E6E6"/>
                </a:solidFill>
                <a:effectLst/>
                <a:uLnTx/>
                <a:uFillTx/>
                <a:latin typeface="Calibri"/>
                <a:ea typeface="+mj-ea"/>
                <a:cs typeface="Calibri"/>
              </a:rPr>
              <a:t>1 </a:t>
            </a:r>
            <a:endParaRPr kumimoji="0" lang="en-US" sz="3600" b="1" i="0" u="none" strike="noStrike" kern="1200" cap="none" spc="75" normalizeH="0" baseline="0" noProof="0">
              <a:ln>
                <a:noFill/>
              </a:ln>
              <a:solidFill>
                <a:srgbClr val="E6E6E6"/>
              </a:solidFill>
              <a:effectLst/>
              <a:uLnTx/>
              <a:uFillTx/>
              <a:latin typeface="Calibri" panose="020F0502020204030204" pitchFamily="34" charset="0"/>
              <a:ea typeface="+mj-ea"/>
              <a:cs typeface="Calibri" panose="020F0502020204030204" pitchFamily="34" charset="0"/>
            </a:endParaRPr>
          </a:p>
        </p:txBody>
      </p:sp>
      <p:sp>
        <p:nvSpPr>
          <p:cNvPr id="2" name="Title 1">
            <a:extLst>
              <a:ext uri="{FF2B5EF4-FFF2-40B4-BE49-F238E27FC236}">
                <a16:creationId xmlns:a16="http://schemas.microsoft.com/office/drawing/2014/main" id="{93D9BE22-3430-26E6-437D-4F62E67405E1}"/>
              </a:ext>
            </a:extLst>
          </p:cNvPr>
          <p:cNvSpPr>
            <a:spLocks/>
          </p:cNvSpPr>
          <p:nvPr/>
        </p:nvSpPr>
        <p:spPr>
          <a:xfrm>
            <a:off x="381000" y="38100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a:ea typeface="+mj-ea"/>
                <a:cs typeface="Calibri"/>
                <a:hlinkClick r:id="rId2" action="ppaction://hlinksldjump"/>
              </a:rPr>
              <a:t>Add and Submit an Enrollment Cont’d 3</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410816" y="1345786"/>
            <a:ext cx="5669409" cy="4976054"/>
          </a:xfrm>
        </p:spPr>
        <p:txBody>
          <a:bodyPr/>
          <a:lstStyle/>
          <a:p>
            <a:pPr marL="457200" marR="0" lvl="0" indent="-457200">
              <a:lnSpc>
                <a:spcPct val="115000"/>
              </a:lnSpc>
              <a:spcBef>
                <a:spcPts val="0"/>
              </a:spcBef>
              <a:spcAft>
                <a:spcPts val="0"/>
              </a:spcAft>
              <a:buFont typeface="+mj-lt"/>
              <a:buAutoNum type="arabicPeriod" startAt="7"/>
            </a:pPr>
            <a:r>
              <a:rPr lang="en-US" sz="2800">
                <a:effectLst/>
                <a:ea typeface="MS Mincho" panose="02020609040205080304" pitchFamily="49" charset="-128"/>
              </a:rPr>
              <a:t>Select the “</a:t>
            </a:r>
            <a:r>
              <a:rPr lang="en-US" sz="2800" b="1">
                <a:effectLst/>
                <a:ea typeface="MS Mincho" panose="02020609040205080304" pitchFamily="49" charset="-128"/>
              </a:rPr>
              <a:t>Submit enrollment</a:t>
            </a:r>
            <a:r>
              <a:rPr lang="en-US" sz="2800">
                <a:effectLst/>
                <a:ea typeface="MS Mincho" panose="02020609040205080304" pitchFamily="49" charset="-128"/>
              </a:rPr>
              <a:t>” button to submit the new enrollment information or select the “</a:t>
            </a:r>
            <a:r>
              <a:rPr lang="en-US" sz="2800" b="1">
                <a:effectLst/>
                <a:ea typeface="MS Mincho" panose="02020609040205080304" pitchFamily="49" charset="-128"/>
              </a:rPr>
              <a:t>Save as draft</a:t>
            </a:r>
            <a:r>
              <a:rPr lang="en-US" sz="2800">
                <a:effectLst/>
                <a:ea typeface="MS Mincho" panose="02020609040205080304" pitchFamily="49" charset="-128"/>
              </a:rPr>
              <a:t>” button to finish the process later. To discard edits to the enrollment, select the “</a:t>
            </a:r>
            <a:r>
              <a:rPr lang="en-US" sz="2800" b="1">
                <a:effectLst/>
                <a:ea typeface="MS Mincho" panose="02020609040205080304" pitchFamily="49" charset="-128"/>
              </a:rPr>
              <a:t>Discard edits</a:t>
            </a:r>
            <a:r>
              <a:rPr lang="en-US" sz="2800">
                <a:effectLst/>
                <a:ea typeface="MS Mincho" panose="02020609040205080304" pitchFamily="49" charset="-128"/>
              </a:rPr>
              <a:t>” button. </a:t>
            </a:r>
          </a:p>
        </p:txBody>
      </p:sp>
      <p:pic>
        <p:nvPicPr>
          <p:cNvPr id="3" name="Picture 2" descr="Screenshot of the buttons at the bottom o the &quot;Add Enrollment&quot; page. Blue boxes highlight the &quot;Submit enrollment&quot;, &quot;Save as draft&quot;, and &quot;Discard edits&quot; buttons.">
            <a:extLst>
              <a:ext uri="{FF2B5EF4-FFF2-40B4-BE49-F238E27FC236}">
                <a16:creationId xmlns:a16="http://schemas.microsoft.com/office/drawing/2014/main" id="{3EB2199F-4FC7-6568-1B35-C310B9334A7C}"/>
              </a:ext>
            </a:extLst>
          </p:cNvPr>
          <p:cNvPicPr>
            <a:picLocks noChangeAspect="1"/>
          </p:cNvPicPr>
          <p:nvPr/>
        </p:nvPicPr>
        <p:blipFill>
          <a:blip r:embed="rId3"/>
          <a:stretch>
            <a:fillRect/>
          </a:stretch>
        </p:blipFill>
        <p:spPr>
          <a:xfrm>
            <a:off x="6362704" y="2439573"/>
            <a:ext cx="5534025" cy="1612900"/>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84E8CC84-3FD4-894E-AFE8-0A14D68ED031}"/>
              </a:ext>
              <a:ext uri="{C183D7F6-B498-43B3-948B-1728B52AA6E4}">
                <adec:decorative xmlns:adec="http://schemas.microsoft.com/office/drawing/2017/decorative" val="1"/>
              </a:ext>
            </a:extLst>
          </p:cNvPr>
          <p:cNvSpPr/>
          <p:nvPr/>
        </p:nvSpPr>
        <p:spPr>
          <a:xfrm>
            <a:off x="6519864" y="3452813"/>
            <a:ext cx="1390650" cy="29527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12560750-20D3-FD55-DF0B-BCA304794501}"/>
              </a:ext>
              <a:ext uri="{C183D7F6-B498-43B3-948B-1728B52AA6E4}">
                <adec:decorative xmlns:adec="http://schemas.microsoft.com/office/drawing/2017/decorative" val="1"/>
              </a:ext>
            </a:extLst>
          </p:cNvPr>
          <p:cNvSpPr/>
          <p:nvPr/>
        </p:nvSpPr>
        <p:spPr>
          <a:xfrm>
            <a:off x="10591800" y="3452813"/>
            <a:ext cx="1059716" cy="295276"/>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C83291DF-D712-04DF-487C-AF199C6150B2}"/>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B67576E-5747-1E56-8300-ECA879C885CD}"/>
              </a:ext>
              <a:ext uri="{C183D7F6-B498-43B3-948B-1728B52AA6E4}">
                <adec:decorative xmlns:adec="http://schemas.microsoft.com/office/drawing/2017/decorative" val="1"/>
              </a:ext>
            </a:extLst>
          </p:cNvPr>
          <p:cNvSpPr/>
          <p:nvPr/>
        </p:nvSpPr>
        <p:spPr>
          <a:xfrm>
            <a:off x="7976334" y="3441700"/>
            <a:ext cx="1078766" cy="319088"/>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4171828229"/>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34D0826-4A6B-CE01-7CBA-72E3F4A63EE5}"/>
              </a:ext>
            </a:extLst>
          </p:cNvPr>
          <p:cNvSpPr txBox="1">
            <a:spLocks noGrp="1"/>
          </p:cNvSpPr>
          <p:nvPr>
            <p:ph type="title" idx="4294967295"/>
          </p:nvPr>
        </p:nvSpPr>
        <p:spPr>
          <a:xfrm>
            <a:off x="148998" y="-652779"/>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E6E6E6"/>
                </a:solidFill>
                <a:effectLst/>
                <a:uLnTx/>
                <a:uFillTx/>
                <a:latin typeface="Calibri"/>
                <a:ea typeface="+mj-ea"/>
                <a:cs typeface="Calibri"/>
                <a:hlinkClick r:id="rId2" action="ppaction://hlinksldjump">
                  <a:extLst>
                    <a:ext uri="{A12FA001-AC4F-418D-AE19-62706E023703}">
                      <ahyp:hlinkClr xmlns:ahyp="http://schemas.microsoft.com/office/drawing/2018/hyperlinkcolor" val="tx"/>
                    </a:ext>
                  </a:extLst>
                </a:hlinkClick>
              </a:rPr>
              <a:t>FLIGHT Add and Submit an Enrollment Cont</a:t>
            </a:r>
            <a:r>
              <a:rPr kumimoji="0" lang="en-US" sz="3600" b="1" i="0" u="none" strike="noStrike" kern="1200" cap="none" spc="75" normalizeH="0" baseline="0" noProof="0">
                <a:ln>
                  <a:noFill/>
                </a:ln>
                <a:solidFill>
                  <a:srgbClr val="E6E6E6"/>
                </a:solidFill>
                <a:effectLst/>
                <a:uLnTx/>
                <a:uFillTx/>
                <a:latin typeface="Calibri"/>
                <a:ea typeface="+mj-ea"/>
                <a:cs typeface="Calibri"/>
              </a:rPr>
              <a:t>’d 4 </a:t>
            </a:r>
            <a:endParaRPr kumimoji="0" lang="en-US" sz="3600" b="1" i="0" u="none" strike="noStrike" kern="1200" cap="none" spc="75" normalizeH="0" baseline="0" noProof="0">
              <a:ln>
                <a:noFill/>
              </a:ln>
              <a:solidFill>
                <a:srgbClr val="E6E6E6"/>
              </a:solidFill>
              <a:effectLst/>
              <a:uLnTx/>
              <a:uFillTx/>
              <a:latin typeface="Calibri" panose="020F0502020204030204" pitchFamily="34" charset="0"/>
              <a:ea typeface="+mj-ea"/>
              <a:cs typeface="Calibri" panose="020F0502020204030204" pitchFamily="34" charset="0"/>
            </a:endParaRPr>
          </a:p>
        </p:txBody>
      </p:sp>
      <p:sp>
        <p:nvSpPr>
          <p:cNvPr id="2" name="Title 1">
            <a:extLst>
              <a:ext uri="{FF2B5EF4-FFF2-40B4-BE49-F238E27FC236}">
                <a16:creationId xmlns:a16="http://schemas.microsoft.com/office/drawing/2014/main" id="{93D9BE22-3430-26E6-437D-4F62E67405E1}"/>
              </a:ext>
              <a:ext uri="{C183D7F6-B498-43B3-948B-1728B52AA6E4}">
                <adec:decorative xmlns:adec="http://schemas.microsoft.com/office/drawing/2017/decorative" val="1"/>
              </a:ext>
            </a:extLst>
          </p:cNvPr>
          <p:cNvSpPr>
            <a:spLocks/>
          </p:cNvSpPr>
          <p:nvPr/>
        </p:nvSpPr>
        <p:spPr>
          <a:xfrm>
            <a:off x="381000" y="38100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E7BBA"/>
                </a:solidFill>
                <a:effectLst/>
                <a:uLnTx/>
                <a:uFillTx/>
                <a:latin typeface="Calibri"/>
                <a:ea typeface="+mj-ea"/>
                <a:cs typeface="Calibri"/>
                <a:hlinkClick r:id="rId2" action="ppaction://hlinksldjump"/>
              </a:rPr>
              <a:t>Add and Submit an Enrollment Cont’d 4</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71600"/>
            <a:ext cx="4466208" cy="4647338"/>
          </a:xfrm>
        </p:spPr>
        <p:txBody>
          <a:bodyPr/>
          <a:lstStyle/>
          <a:p>
            <a:pPr marL="514350" marR="0" lvl="0" indent="-514350">
              <a:lnSpc>
                <a:spcPct val="115000"/>
              </a:lnSpc>
              <a:spcBef>
                <a:spcPts val="0"/>
              </a:spcBef>
              <a:spcAft>
                <a:spcPts val="0"/>
              </a:spcAft>
              <a:buFont typeface="+mj-lt"/>
              <a:buAutoNum type="arabicPeriod" startAt="8"/>
            </a:pPr>
            <a:r>
              <a:rPr lang="en-US" sz="2800">
                <a:effectLst/>
                <a:ea typeface="MS Mincho" panose="02020609040205080304" pitchFamily="49" charset="-128"/>
              </a:rPr>
              <a:t>Once your enrollment is submitted, a </a:t>
            </a:r>
            <a:r>
              <a:rPr lang="en-US" sz="2800">
                <a:ea typeface="MS Mincho" panose="02020609040205080304" pitchFamily="49" charset="-128"/>
              </a:rPr>
              <a:t>success</a:t>
            </a:r>
            <a:r>
              <a:rPr lang="en-US" sz="2800">
                <a:effectLst/>
                <a:ea typeface="MS Mincho" panose="02020609040205080304" pitchFamily="49" charset="-128"/>
              </a:rPr>
              <a:t> banner appears in green at the top of the page.</a:t>
            </a:r>
            <a:endParaRPr lang="en-US" sz="2400">
              <a:effectLst/>
              <a:ea typeface="MS Mincho" panose="02020609040205080304" pitchFamily="49" charset="-128"/>
            </a:endParaRPr>
          </a:p>
          <a:p>
            <a:pPr>
              <a:lnSpc>
                <a:spcPct val="115000"/>
              </a:lnSpc>
              <a:spcAft>
                <a:spcPts val="0"/>
              </a:spcAft>
            </a:pPr>
            <a:r>
              <a:rPr lang="en-US" i="1">
                <a:effectLst/>
                <a:ea typeface="MS Mincho" panose="02020609040205080304" pitchFamily="49" charset="-128"/>
              </a:rPr>
              <a:t>Note: </a:t>
            </a:r>
          </a:p>
          <a:p>
            <a:pPr marL="342900" indent="-342900">
              <a:lnSpc>
                <a:spcPct val="115000"/>
              </a:lnSpc>
              <a:spcAft>
                <a:spcPts val="0"/>
              </a:spcAft>
              <a:buFont typeface="Arial" panose="020B0604020202020204" pitchFamily="34" charset="0"/>
              <a:buChar char="•"/>
            </a:pPr>
            <a:r>
              <a:rPr lang="en-US" i="1">
                <a:effectLst/>
                <a:ea typeface="MS Mincho" panose="02020609040205080304" pitchFamily="49" charset="-128"/>
              </a:rPr>
              <a:t>To view an overview of the enrollment submitted select the down arrow under the “</a:t>
            </a:r>
            <a:r>
              <a:rPr lang="en-US" b="1" i="1">
                <a:effectLst/>
                <a:ea typeface="MS Mincho" panose="02020609040205080304" pitchFamily="49" charset="-128"/>
              </a:rPr>
              <a:t>Amend</a:t>
            </a:r>
            <a:r>
              <a:rPr lang="en-US" i="1">
                <a:effectLst/>
                <a:ea typeface="MS Mincho" panose="02020609040205080304" pitchFamily="49" charset="-128"/>
              </a:rPr>
              <a:t>” button. </a:t>
            </a:r>
          </a:p>
          <a:p>
            <a:pPr>
              <a:lnSpc>
                <a:spcPct val="115000"/>
              </a:lnSpc>
              <a:spcAft>
                <a:spcPts val="0"/>
              </a:spcAft>
            </a:pPr>
            <a:endParaRPr lang="en-US" i="1">
              <a:effectLst/>
              <a:ea typeface="MS Mincho" panose="02020609040205080304" pitchFamily="49" charset="-128"/>
            </a:endParaRPr>
          </a:p>
          <a:p>
            <a:pPr marR="0" lvl="0">
              <a:lnSpc>
                <a:spcPct val="115000"/>
              </a:lnSpc>
              <a:spcBef>
                <a:spcPts val="0"/>
              </a:spcBef>
              <a:spcAft>
                <a:spcPts val="0"/>
              </a:spcAft>
            </a:pPr>
            <a:r>
              <a:rPr lang="en-US" sz="2400">
                <a:effectLst/>
                <a:ea typeface="MS Mincho" panose="02020609040205080304" pitchFamily="49" charset="-128"/>
              </a:rPr>
              <a:t> </a:t>
            </a:r>
          </a:p>
        </p:txBody>
      </p:sp>
      <p:pic>
        <p:nvPicPr>
          <p:cNvPr id="3" name="Picture 2" descr="Screenshot of the &quot;Students&quot; tab of Enrollment Manager with a blue box highlighting the green &quot;Success!&quot; banner at the top of the page, indicating that the new enrollment has been added.">
            <a:extLst>
              <a:ext uri="{FF2B5EF4-FFF2-40B4-BE49-F238E27FC236}">
                <a16:creationId xmlns:a16="http://schemas.microsoft.com/office/drawing/2014/main" id="{8A4D7A39-E79A-9A49-BD52-08D1E7E4471E}"/>
              </a:ext>
            </a:extLst>
          </p:cNvPr>
          <p:cNvPicPr>
            <a:picLocks noChangeAspect="1"/>
          </p:cNvPicPr>
          <p:nvPr/>
        </p:nvPicPr>
        <p:blipFill rotWithShape="1">
          <a:blip r:embed="rId3"/>
          <a:srcRect l="2571" t="19222" r="9908" b="61915"/>
          <a:stretch/>
        </p:blipFill>
        <p:spPr bwMode="auto">
          <a:xfrm>
            <a:off x="5605722" y="1664563"/>
            <a:ext cx="6019295" cy="837272"/>
          </a:xfrm>
          <a:prstGeom prst="rect">
            <a:avLst/>
          </a:prstGeom>
          <a:ln>
            <a:solidFill>
              <a:schemeClr val="tx1"/>
            </a:solidFill>
          </a:ln>
          <a:extLst>
            <a:ext uri="{53640926-AAD7-44D8-BBD7-CCE9431645EC}">
              <a14:shadowObscured xmlns:a14="http://schemas.microsoft.com/office/drawing/2010/main"/>
            </a:ext>
          </a:extLst>
        </p:spPr>
      </p:pic>
      <p:pic>
        <p:nvPicPr>
          <p:cNvPr id="5" name="Picture 4" descr="Screenshot of the &quot;Enrollments&quot; tab of Orville Wright's student profile. A blue box highlights the arrow under the &quot;Amend&quot; button next to the newly added enrollment. When selected, this arrow displays an overview of the corresponding enrollment.">
            <a:extLst>
              <a:ext uri="{FF2B5EF4-FFF2-40B4-BE49-F238E27FC236}">
                <a16:creationId xmlns:a16="http://schemas.microsoft.com/office/drawing/2014/main" id="{49AD80D6-F65A-A031-F807-18C6D0511CAD}"/>
              </a:ext>
            </a:extLst>
          </p:cNvPr>
          <p:cNvPicPr>
            <a:picLocks noChangeAspect="1"/>
          </p:cNvPicPr>
          <p:nvPr/>
        </p:nvPicPr>
        <p:blipFill>
          <a:blip r:embed="rId4"/>
          <a:stretch>
            <a:fillRect/>
          </a:stretch>
        </p:blipFill>
        <p:spPr>
          <a:xfrm>
            <a:off x="5865564" y="2523607"/>
            <a:ext cx="5462724" cy="3333978"/>
          </a:xfrm>
          <a:prstGeom prst="rect">
            <a:avLst/>
          </a:prstGeom>
          <a:ln>
            <a:solidFill>
              <a:schemeClr val="tx1"/>
            </a:solidFill>
          </a:ln>
        </p:spPr>
      </p:pic>
      <p:sp>
        <p:nvSpPr>
          <p:cNvPr id="10" name="Rectangle: Rounded Corners 9" descr="Return to table of contents button.">
            <a:hlinkClick r:id="rId5"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E733C146-D79A-C2CC-B7B6-A97BEC2884C0}"/>
              </a:ext>
              <a:ext uri="{C183D7F6-B498-43B3-948B-1728B52AA6E4}">
                <adec:decorative xmlns:adec="http://schemas.microsoft.com/office/drawing/2017/decorative" val="1"/>
              </a:ext>
            </a:extLst>
          </p:cNvPr>
          <p:cNvSpPr/>
          <p:nvPr/>
        </p:nvSpPr>
        <p:spPr>
          <a:xfrm>
            <a:off x="5605721" y="1664563"/>
            <a:ext cx="6019295" cy="837272"/>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F79CAB79-6EF1-5F30-9B07-428BE9D142FE}"/>
              </a:ext>
              <a:ext uri="{C183D7F6-B498-43B3-948B-1728B52AA6E4}">
                <adec:decorative xmlns:adec="http://schemas.microsoft.com/office/drawing/2017/decorative" val="1"/>
              </a:ext>
            </a:extLst>
          </p:cNvPr>
          <p:cNvSpPr/>
          <p:nvPr/>
        </p:nvSpPr>
        <p:spPr>
          <a:xfrm>
            <a:off x="9288733" y="4364146"/>
            <a:ext cx="267335" cy="203200"/>
          </a:xfrm>
          <a:prstGeom prst="rect">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a:extLst>
              <a:ext uri="{FF2B5EF4-FFF2-40B4-BE49-F238E27FC236}">
                <a16:creationId xmlns:a16="http://schemas.microsoft.com/office/drawing/2014/main" id="{7309949A-B437-65A2-FBE6-33B3F25634DF}"/>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6927666"/>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DF7EE-3716-DEE5-4BEB-275A796F8263}"/>
              </a:ext>
            </a:extLst>
          </p:cNvPr>
          <p:cNvSpPr txBox="1">
            <a:spLocks noGrp="1"/>
          </p:cNvSpPr>
          <p:nvPr>
            <p:ph type="title" idx="4294967295"/>
          </p:nvPr>
        </p:nvSpPr>
        <p:spPr>
          <a:xfrm>
            <a:off x="0" y="-1231002"/>
            <a:ext cx="8656320" cy="16538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all" spc="75" normalizeH="0" baseline="0" noProof="0">
                <a:ln>
                  <a:noFill/>
                </a:ln>
                <a:solidFill>
                  <a:srgbClr val="E6E6E6"/>
                </a:solidFill>
                <a:effectLst/>
                <a:uLnTx/>
                <a:uFillTx/>
                <a:latin typeface="Myriad Pro" panose="020B0703030403020204" pitchFamily="34" charset="0"/>
                <a:ea typeface="+mj-ea"/>
                <a:cs typeface="Calibri" panose="020F0502020204030204" pitchFamily="34" charset="0"/>
              </a:rPr>
              <a:t>FLIGHT Amend an Enrollment</a:t>
            </a:r>
            <a:endParaRPr kumimoji="0" lang="en-US" sz="9600" b="1" i="0" u="none" strike="noStrike" kern="1200" cap="none" spc="0" normalizeH="0" baseline="0" noProof="0">
              <a:ln>
                <a:noFill/>
              </a:ln>
              <a:solidFill>
                <a:srgbClr val="E6E6E6"/>
              </a:solidFill>
              <a:effectLst/>
              <a:uLnTx/>
              <a:uFillTx/>
              <a:latin typeface="Myriad Pro" panose="020B0703030403020204" pitchFamily="34" charset="0"/>
              <a:ea typeface="+mj-ea"/>
              <a:cs typeface="Calibri" panose="020F0502020204030204" pitchFamily="34" charset="0"/>
            </a:endParaRPr>
          </a:p>
        </p:txBody>
      </p:sp>
      <p:sp>
        <p:nvSpPr>
          <p:cNvPr id="4" name="Title 1">
            <a:extLst>
              <a:ext uri="{FF2B5EF4-FFF2-40B4-BE49-F238E27FC236}">
                <a16:creationId xmlns:a16="http://schemas.microsoft.com/office/drawing/2014/main" id="{4581FD55-7752-CDD6-1442-4A4A30FA5993}"/>
              </a:ext>
              <a:ext uri="{C183D7F6-B498-43B3-948B-1728B52AA6E4}">
                <adec:decorative xmlns:adec="http://schemas.microsoft.com/office/drawing/2017/decorative" val="1"/>
              </a:ext>
            </a:extLst>
          </p:cNvPr>
          <p:cNvSpPr txBox="1">
            <a:spLocks/>
          </p:cNvSpPr>
          <p:nvPr/>
        </p:nvSpPr>
        <p:spPr>
          <a:xfrm>
            <a:off x="2602028" y="2725611"/>
            <a:ext cx="8656320" cy="16538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all" spc="75" normalizeH="0" baseline="0" noProof="0">
                <a:ln>
                  <a:noFill/>
                </a:ln>
                <a:solidFill>
                  <a:schemeClr val="tx1"/>
                </a:solidFill>
                <a:effectLst/>
                <a:uLnTx/>
                <a:uFillTx/>
                <a:latin typeface="Myriad Pro" panose="020B0703030403020204" pitchFamily="34" charset="0"/>
                <a:ea typeface="+mj-ea"/>
                <a:cs typeface="Calibri" panose="020F0502020204030204" pitchFamily="34" charset="0"/>
              </a:rPr>
              <a:t>Amend an Enrollment</a:t>
            </a:r>
            <a:endParaRPr kumimoji="0" lang="en-US" sz="9600" b="1" i="0" u="none" strike="noStrike" kern="1200" cap="none" spc="0" normalizeH="0" baseline="0" noProof="0">
              <a:ln>
                <a:noFill/>
              </a:ln>
              <a:solidFill>
                <a:schemeClr val="tx1"/>
              </a:solidFill>
              <a:effectLst/>
              <a:uLnTx/>
              <a:uFillTx/>
              <a:latin typeface="Myriad Pro" panose="020B0703030403020204" pitchFamily="34" charset="0"/>
              <a:ea typeface="+mj-ea"/>
              <a:cs typeface="Calibri" panose="020F0502020204030204" pitchFamily="34" charset="0"/>
            </a:endParaRPr>
          </a:p>
        </p:txBody>
      </p:sp>
    </p:spTree>
    <p:extLst>
      <p:ext uri="{BB962C8B-B14F-4D97-AF65-F5344CB8AC3E}">
        <p14:creationId xmlns:p14="http://schemas.microsoft.com/office/powerpoint/2010/main" val="192602487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4E47574-8AD6-F3EF-B35C-88D7482C0554}"/>
              </a:ext>
            </a:extLst>
          </p:cNvPr>
          <p:cNvSpPr txBox="1">
            <a:spLocks noGrp="1"/>
          </p:cNvSpPr>
          <p:nvPr>
            <p:ph type="title" idx="4294967295"/>
          </p:nvPr>
        </p:nvSpPr>
        <p:spPr>
          <a:xfrm>
            <a:off x="47500" y="-75139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E6E6E6"/>
                </a:solidFill>
                <a:effectLst/>
                <a:uLnTx/>
                <a:uFillTx/>
                <a:latin typeface="Calibri"/>
                <a:ea typeface="+mj-ea"/>
                <a:cs typeface="Calibri"/>
                <a:hlinkClick r:id="rId3" action="ppaction://hlinksldjump">
                  <a:extLst>
                    <a:ext uri="{A12FA001-AC4F-418D-AE19-62706E023703}">
                      <ahyp:hlinkClr xmlns:ahyp="http://schemas.microsoft.com/office/drawing/2018/hyperlinkcolor" val="tx"/>
                    </a:ext>
                  </a:extLst>
                </a:hlinkClick>
              </a:rPr>
              <a:t>FLIGHT Amend an Enrollment Cont'd</a:t>
            </a:r>
            <a:endParaRPr kumimoji="0" lang="en-US" sz="3600" b="1" i="0" u="none" strike="noStrike" kern="1200" cap="none" spc="75" normalizeH="0" baseline="0" noProof="0">
              <a:ln>
                <a:noFill/>
              </a:ln>
              <a:solidFill>
                <a:srgbClr val="E6E6E6"/>
              </a:solidFill>
              <a:effectLst/>
              <a:uLnTx/>
              <a:uFillTx/>
              <a:latin typeface="Calibri" panose="020F0502020204030204" pitchFamily="34" charset="0"/>
              <a:ea typeface="+mj-ea"/>
              <a:cs typeface="Calibri" panose="020F0502020204030204" pitchFamily="34" charset="0"/>
            </a:endParaRPr>
          </a:p>
        </p:txBody>
      </p:sp>
      <p:sp>
        <p:nvSpPr>
          <p:cNvPr id="2" name="Title 1">
            <a:extLst>
              <a:ext uri="{FF2B5EF4-FFF2-40B4-BE49-F238E27FC236}">
                <a16:creationId xmlns:a16="http://schemas.microsoft.com/office/drawing/2014/main" id="{93D9BE22-3430-26E6-437D-4F62E67405E1}"/>
              </a:ext>
              <a:ext uri="{C183D7F6-B498-43B3-948B-1728B52AA6E4}">
                <adec:decorative xmlns:adec="http://schemas.microsoft.com/office/drawing/2017/decorative" val="1"/>
              </a:ext>
            </a:extLst>
          </p:cNvPr>
          <p:cNvSpPr>
            <a:spLocks/>
          </p:cNvSpPr>
          <p:nvPr/>
        </p:nvSpPr>
        <p:spPr>
          <a:xfrm>
            <a:off x="381000" y="38100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E7BBA"/>
                </a:solidFill>
                <a:effectLst/>
                <a:uLnTx/>
                <a:uFillTx/>
                <a:latin typeface="Calibri"/>
                <a:ea typeface="+mj-ea"/>
                <a:cs typeface="Calibri"/>
                <a:hlinkClick r:id="rId3" action="ppaction://hlinksldjump">
                  <a:extLst>
                    <a:ext uri="{A12FA001-AC4F-418D-AE19-62706E023703}">
                      <ahyp:hlinkClr xmlns:ahyp="http://schemas.microsoft.com/office/drawing/2018/hyperlinkcolor" val="tx"/>
                    </a:ext>
                  </a:extLst>
                </a:hlinkClick>
              </a:rPr>
              <a:t>Amend an Enrollment Cont'd</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35847"/>
            <a:ext cx="11268326" cy="4976054"/>
          </a:xfrm>
        </p:spPr>
        <p:txBody>
          <a:bodyPr/>
          <a:lstStyle/>
          <a:p>
            <a:pPr marL="0" marR="0">
              <a:lnSpc>
                <a:spcPct val="115000"/>
              </a:lnSpc>
              <a:spcBef>
                <a:spcPts val="1200"/>
              </a:spcBef>
              <a:spcAft>
                <a:spcPts val="1200"/>
              </a:spcAft>
            </a:pPr>
            <a:r>
              <a:rPr lang="en-US" sz="2400">
                <a:effectLst/>
                <a:ea typeface="MS Mincho" panose="02020609040205080304" pitchFamily="49" charset="-128"/>
              </a:rPr>
              <a:t>Enrollments may be amended if incorrect information was reported.  All fields are editable except the school field, and the begin date can only be amended if no monthly certifications have been submitted. If the facility code or a noneditable begin date need correction, the enrollment must be terminated on a monthly certification and a new enrollment certification must be submitted. All monthly certifications need resubmission.</a:t>
            </a:r>
          </a:p>
          <a:p>
            <a:pPr marL="0" marR="0">
              <a:lnSpc>
                <a:spcPct val="115000"/>
              </a:lnSpc>
              <a:spcBef>
                <a:spcPts val="0"/>
              </a:spcBef>
              <a:spcAft>
                <a:spcPts val="0"/>
              </a:spcAft>
            </a:pPr>
            <a:r>
              <a:rPr lang="en-US" sz="1800" i="1">
                <a:effectLst/>
                <a:ea typeface="MS Mincho" panose="02020609040205080304" pitchFamily="49" charset="-128"/>
              </a:rPr>
              <a:t>Note: </a:t>
            </a:r>
          </a:p>
          <a:p>
            <a:pPr marL="342900" marR="0" indent="-342900">
              <a:lnSpc>
                <a:spcPct val="115000"/>
              </a:lnSpc>
              <a:spcBef>
                <a:spcPts val="0"/>
              </a:spcBef>
              <a:spcAft>
                <a:spcPts val="0"/>
              </a:spcAft>
              <a:buFont typeface="Arial" panose="020B0604020202020204" pitchFamily="34" charset="0"/>
              <a:buChar char="•"/>
            </a:pPr>
            <a:r>
              <a:rPr lang="en-US" sz="1800" i="1">
                <a:effectLst/>
                <a:ea typeface="MS Mincho" panose="02020609040205080304" pitchFamily="49" charset="-128"/>
              </a:rPr>
              <a:t>If you submitted original enrollments at multiple facility codes for the same student, please wait 10 minutes before amending any of these enrollments. For example, you can submit enrollments for your primary facility and an extension campus, then wait at least 10 minutes to correct either enrollment.</a:t>
            </a:r>
          </a:p>
          <a:p>
            <a:pPr marR="0">
              <a:lnSpc>
                <a:spcPct val="115000"/>
              </a:lnSpc>
              <a:spcBef>
                <a:spcPts val="0"/>
              </a:spcBef>
              <a:spcAft>
                <a:spcPts val="0"/>
              </a:spcAft>
            </a:pPr>
            <a:endParaRPr lang="en-US" sz="1800" i="1">
              <a:effectLst/>
              <a:ea typeface="MS Mincho" panose="02020609040205080304" pitchFamily="49" charset="-128"/>
            </a:endParaRPr>
          </a:p>
        </p:txBody>
      </p:sp>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ECC14873-C075-4874-91E0-5FF8E905B250}"/>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2658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1857FC8-483F-12AB-EA97-DA39EFCD542A}"/>
              </a:ext>
            </a:extLst>
          </p:cNvPr>
          <p:cNvSpPr txBox="1">
            <a:spLocks noGrp="1"/>
          </p:cNvSpPr>
          <p:nvPr>
            <p:ph type="title" idx="4294967295"/>
          </p:nvPr>
        </p:nvSpPr>
        <p:spPr>
          <a:xfrm>
            <a:off x="381000" y="381000"/>
            <a:ext cx="1028700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75" normalizeH="0" baseline="0" noProof="0">
                <a:ln>
                  <a:noFill/>
                </a:ln>
                <a:solidFill>
                  <a:srgbClr val="00427A"/>
                </a:solidFill>
                <a:effectLst/>
                <a:uLnTx/>
                <a:uFillTx/>
                <a:latin typeface="Calibri"/>
                <a:cs typeface="Calibri"/>
                <a:hlinkClick r:id="rId3" action="ppaction://hlinksldjump"/>
              </a:rPr>
              <a:t>Create a Login.gov Account Cont'd 6</a:t>
            </a:r>
            <a:endParaRPr kumimoji="0" lang="en-US" sz="6000" b="1" i="0" u="none" strike="noStrike" kern="1200" cap="none" spc="0" normalizeH="0" baseline="0" noProof="0">
              <a:ln>
                <a:noFill/>
              </a:ln>
              <a:solidFill>
                <a:schemeClr val="accent2"/>
              </a:solidFill>
              <a:effectLst/>
              <a:uLnTx/>
              <a:uFillTx/>
              <a:latin typeface="Calibri" panose="020F0502020204030204" pitchFamily="34" charset="0"/>
              <a:ea typeface="+mj-ea"/>
              <a:cs typeface="Calibri" panose="020F0502020204030204" pitchFamily="34" charset="0"/>
              <a:hlinkClick r:id="rId3" action="ppaction://hlinksldjump"/>
            </a:endParaRPr>
          </a:p>
        </p:txBody>
      </p:sp>
      <p:sp>
        <p:nvSpPr>
          <p:cNvPr id="3" name="Content Placeholder 2">
            <a:extLst>
              <a:ext uri="{FF2B5EF4-FFF2-40B4-BE49-F238E27FC236}">
                <a16:creationId xmlns:a16="http://schemas.microsoft.com/office/drawing/2014/main" id="{2FE295F2-9E5A-74A5-9BD4-FF2BB3720B20}"/>
              </a:ext>
            </a:extLst>
          </p:cNvPr>
          <p:cNvSpPr>
            <a:spLocks noGrp="1"/>
          </p:cNvSpPr>
          <p:nvPr>
            <p:ph sz="quarter" idx="10"/>
          </p:nvPr>
        </p:nvSpPr>
        <p:spPr>
          <a:xfrm>
            <a:off x="381000" y="1371601"/>
            <a:ext cx="6621379" cy="4940300"/>
          </a:xfrm>
        </p:spPr>
        <p:txBody>
          <a:bodyPr/>
          <a:lstStyle/>
          <a:p>
            <a:pPr marL="514350" indent="-514350">
              <a:spcBef>
                <a:spcPts val="600"/>
              </a:spcBef>
              <a:spcAft>
                <a:spcPts val="0"/>
              </a:spcAft>
              <a:buFont typeface="+mj-lt"/>
              <a:buAutoNum type="arabicPeriod" startAt="10"/>
            </a:pPr>
            <a:r>
              <a:rPr lang="en-US" sz="2800">
                <a:effectLst/>
                <a:ea typeface="MS Mincho" panose="02020609040205080304" pitchFamily="49" charset="-128"/>
              </a:rPr>
              <a:t>If you selected the “</a:t>
            </a:r>
            <a:r>
              <a:rPr lang="en-US" sz="2800" b="1">
                <a:ea typeface="MS Mincho" panose="02020609040205080304" pitchFamily="49" charset="-128"/>
              </a:rPr>
              <a:t>Text or voice message”</a:t>
            </a:r>
            <a:r>
              <a:rPr lang="en-US" sz="2800">
                <a:ea typeface="MS Mincho" panose="02020609040205080304" pitchFamily="49" charset="-128"/>
              </a:rPr>
              <a:t> option, enter the “</a:t>
            </a:r>
            <a:r>
              <a:rPr lang="en-US" sz="2800" b="1">
                <a:ea typeface="MS Mincho" panose="02020609040205080304" pitchFamily="49" charset="-128"/>
              </a:rPr>
              <a:t>one-time code</a:t>
            </a:r>
            <a:r>
              <a:rPr lang="en-US" sz="2800">
                <a:ea typeface="MS Mincho" panose="02020609040205080304" pitchFamily="49" charset="-128"/>
              </a:rPr>
              <a:t>” received. Then select the “</a:t>
            </a:r>
            <a:r>
              <a:rPr lang="en-US" sz="2800" b="1">
                <a:ea typeface="MS Mincho" panose="02020609040205080304" pitchFamily="49" charset="-128"/>
              </a:rPr>
              <a:t>Submit</a:t>
            </a:r>
            <a:r>
              <a:rPr lang="en-US" sz="2800">
                <a:ea typeface="MS Mincho" panose="02020609040205080304" pitchFamily="49" charset="-128"/>
              </a:rPr>
              <a:t>” button. </a:t>
            </a:r>
            <a:endParaRPr lang="en-US" sz="2800">
              <a:effectLst/>
              <a:ea typeface="MS Mincho" panose="02020609040205080304" pitchFamily="49" charset="-128"/>
            </a:endParaRPr>
          </a:p>
          <a:p>
            <a:endParaRPr lang="en-US" sz="2800">
              <a:effectLst/>
              <a:ea typeface="MS Mincho" panose="02020609040205080304" pitchFamily="49" charset="-128"/>
            </a:endParaRPr>
          </a:p>
          <a:p>
            <a:endParaRPr lang="en-US" sz="2800">
              <a:ea typeface="MS Mincho" panose="02020609040205080304" pitchFamily="49" charset="-128"/>
            </a:endParaRPr>
          </a:p>
          <a:p>
            <a:r>
              <a:rPr lang="en-US" i="1">
                <a:ea typeface="MS Mincho" panose="02020609040205080304" pitchFamily="49" charset="-128"/>
              </a:rPr>
              <a:t>Note: If you selected another verification method, please follow the steps provided by Login.gov.</a:t>
            </a:r>
            <a:endParaRPr lang="en-US" i="1">
              <a:effectLst/>
              <a:ea typeface="MS Mincho" panose="02020609040205080304" pitchFamily="49" charset="-128"/>
            </a:endParaRPr>
          </a:p>
          <a:p>
            <a:endParaRPr lang="en-US" sz="2800"/>
          </a:p>
        </p:txBody>
      </p:sp>
      <p:pic>
        <p:nvPicPr>
          <p:cNvPr id="4" name="Picture 3" descr="Screenshot of login.gov screen to enter one-time code and select submit.">
            <a:extLst>
              <a:ext uri="{FF2B5EF4-FFF2-40B4-BE49-F238E27FC236}">
                <a16:creationId xmlns:a16="http://schemas.microsoft.com/office/drawing/2014/main" id="{316D5E9E-702A-2FBE-DCA3-6BFDD3F2B68C}"/>
              </a:ext>
            </a:extLst>
          </p:cNvPr>
          <p:cNvPicPr>
            <a:picLocks noChangeAspect="1"/>
          </p:cNvPicPr>
          <p:nvPr/>
        </p:nvPicPr>
        <p:blipFill rotWithShape="1">
          <a:blip r:embed="rId4"/>
          <a:srcRect t="12106" r="3362" b="33334"/>
          <a:stretch/>
        </p:blipFill>
        <p:spPr>
          <a:xfrm>
            <a:off x="7848347" y="1870443"/>
            <a:ext cx="3890596" cy="3331900"/>
          </a:xfrm>
          <a:prstGeom prst="rect">
            <a:avLst/>
          </a:prstGeom>
          <a:ln>
            <a:solidFill>
              <a:schemeClr val="tx1"/>
            </a:solidFill>
          </a:ln>
        </p:spPr>
      </p:pic>
      <p:sp>
        <p:nvSpPr>
          <p:cNvPr id="7" name="Rectangle 6">
            <a:extLst>
              <a:ext uri="{FF2B5EF4-FFF2-40B4-BE49-F238E27FC236}">
                <a16:creationId xmlns:a16="http://schemas.microsoft.com/office/drawing/2014/main" id="{4A4109DC-22E7-39E4-289C-1BC0E506E449}"/>
              </a:ext>
              <a:ext uri="{C183D7F6-B498-43B3-948B-1728B52AA6E4}">
                <adec:decorative xmlns:adec="http://schemas.microsoft.com/office/drawing/2017/decorative" val="1"/>
              </a:ext>
            </a:extLst>
          </p:cNvPr>
          <p:cNvSpPr/>
          <p:nvPr/>
        </p:nvSpPr>
        <p:spPr>
          <a:xfrm>
            <a:off x="8341641" y="4001130"/>
            <a:ext cx="1581262" cy="43609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42120E87-45EA-BF7D-D7AB-ED9BD8D0DDA8}"/>
              </a:ext>
              <a:ext uri="{C183D7F6-B498-43B3-948B-1728B52AA6E4}">
                <adec:decorative xmlns:adec="http://schemas.microsoft.com/office/drawing/2017/decorative" val="1"/>
              </a:ext>
            </a:extLst>
          </p:cNvPr>
          <p:cNvSpPr/>
          <p:nvPr/>
        </p:nvSpPr>
        <p:spPr>
          <a:xfrm>
            <a:off x="10793732" y="2654303"/>
            <a:ext cx="235392" cy="88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descr="Return to table of contents button.">
            <a:hlinkClick r:id="rId5" action="ppaction://hlinksldjump"/>
            <a:extLst>
              <a:ext uri="{FF2B5EF4-FFF2-40B4-BE49-F238E27FC236}">
                <a16:creationId xmlns:a16="http://schemas.microsoft.com/office/drawing/2014/main" id="{0DCD6369-0A42-E90D-D12F-561245F8982C}"/>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5"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
        <p:nvSpPr>
          <p:cNvPr id="5" name="Rectangle 4">
            <a:extLst>
              <a:ext uri="{FF2B5EF4-FFF2-40B4-BE49-F238E27FC236}">
                <a16:creationId xmlns:a16="http://schemas.microsoft.com/office/drawing/2014/main" id="{DA2F7AA7-AFF7-1FFC-75B9-1D5BA1EDB5DC}"/>
              </a:ext>
              <a:ext uri="{C183D7F6-B498-43B3-948B-1728B52AA6E4}">
                <adec:decorative xmlns:adec="http://schemas.microsoft.com/office/drawing/2017/decorative" val="1"/>
              </a:ext>
            </a:extLst>
          </p:cNvPr>
          <p:cNvSpPr/>
          <p:nvPr/>
        </p:nvSpPr>
        <p:spPr>
          <a:xfrm>
            <a:off x="8366501" y="2735364"/>
            <a:ext cx="1717411" cy="766923"/>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1261164549"/>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62E86E3-3F88-56A5-5F1B-BF8EED8BB471}"/>
              </a:ext>
            </a:extLst>
          </p:cNvPr>
          <p:cNvSpPr txBox="1">
            <a:spLocks noGrp="1"/>
          </p:cNvSpPr>
          <p:nvPr>
            <p:ph type="title" idx="4294967295"/>
          </p:nvPr>
        </p:nvSpPr>
        <p:spPr>
          <a:xfrm>
            <a:off x="47500" y="-75139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E6E6E6"/>
                </a:solidFill>
                <a:effectLst/>
                <a:uLnTx/>
                <a:uFillTx/>
                <a:latin typeface="Calibri"/>
                <a:ea typeface="+mj-ea"/>
                <a:cs typeface="Calibri"/>
                <a:hlinkClick r:id="rId2" action="ppaction://hlinksldjump">
                  <a:extLst>
                    <a:ext uri="{A12FA001-AC4F-418D-AE19-62706E023703}">
                      <ahyp:hlinkClr xmlns:ahyp="http://schemas.microsoft.com/office/drawing/2018/hyperlinkcolor" val="tx"/>
                    </a:ext>
                  </a:extLst>
                </a:hlinkClick>
              </a:rPr>
              <a:t>FLIGHT Amend an Enrollment Cont’d</a:t>
            </a:r>
            <a:r>
              <a:rPr kumimoji="0" lang="en-US" sz="3600" b="1" i="0" u="none" strike="noStrike" kern="1200" cap="none" spc="75" normalizeH="0" baseline="0" noProof="0">
                <a:ln>
                  <a:noFill/>
                </a:ln>
                <a:solidFill>
                  <a:srgbClr val="E6E6E6"/>
                </a:solidFill>
                <a:effectLst/>
                <a:uLnTx/>
                <a:uFillTx/>
                <a:latin typeface="Calibri"/>
                <a:ea typeface="+mj-ea"/>
                <a:cs typeface="Calibri"/>
              </a:rPr>
              <a:t> 1</a:t>
            </a:r>
            <a:endParaRPr kumimoji="0" lang="en-US" sz="3600" b="1" i="0" u="none" strike="noStrike" kern="1200" cap="none" spc="75" normalizeH="0" baseline="0" noProof="0">
              <a:ln>
                <a:noFill/>
              </a:ln>
              <a:solidFill>
                <a:srgbClr val="E6E6E6"/>
              </a:solidFill>
              <a:effectLst/>
              <a:uLnTx/>
              <a:uFillTx/>
              <a:latin typeface="Calibri" panose="020F0502020204030204" pitchFamily="34" charset="0"/>
              <a:ea typeface="+mj-ea"/>
              <a:cs typeface="Calibri" panose="020F0502020204030204" pitchFamily="34" charset="0"/>
            </a:endParaRPr>
          </a:p>
        </p:txBody>
      </p:sp>
      <p:sp>
        <p:nvSpPr>
          <p:cNvPr id="2" name="Title 1">
            <a:extLst>
              <a:ext uri="{FF2B5EF4-FFF2-40B4-BE49-F238E27FC236}">
                <a16:creationId xmlns:a16="http://schemas.microsoft.com/office/drawing/2014/main" id="{93D9BE22-3430-26E6-437D-4F62E67405E1}"/>
              </a:ext>
              <a:ext uri="{C183D7F6-B498-43B3-948B-1728B52AA6E4}">
                <adec:decorative xmlns:adec="http://schemas.microsoft.com/office/drawing/2017/decorative" val="1"/>
              </a:ext>
            </a:extLst>
          </p:cNvPr>
          <p:cNvSpPr>
            <a:spLocks/>
          </p:cNvSpPr>
          <p:nvPr/>
        </p:nvSpPr>
        <p:spPr>
          <a:xfrm>
            <a:off x="381000" y="38100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E7BBA"/>
                </a:solidFill>
                <a:effectLst/>
                <a:uLnTx/>
                <a:uFillTx/>
                <a:latin typeface="Calibri"/>
                <a:ea typeface="+mj-ea"/>
                <a:cs typeface="Calibri"/>
                <a:hlinkClick r:id="rId2" action="ppaction://hlinksldjump"/>
              </a:rPr>
              <a:t>Amend an Enrollment Cont’d 1</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78969" y="1353724"/>
            <a:ext cx="6104957" cy="4976054"/>
          </a:xfrm>
        </p:spPr>
        <p:txBody>
          <a:bodyPr vert="horz" lIns="0" tIns="0" rIns="0" bIns="0" rtlCol="0" anchor="t">
            <a:noAutofit/>
          </a:bodyPr>
          <a:lstStyle/>
          <a:p>
            <a:pPr marL="457200" marR="0" lvl="0" indent="-457200">
              <a:lnSpc>
                <a:spcPct val="115000"/>
              </a:lnSpc>
              <a:spcBef>
                <a:spcPts val="0"/>
              </a:spcBef>
              <a:spcAft>
                <a:spcPts val="0"/>
              </a:spcAft>
              <a:buSzPct val="100000"/>
              <a:buFont typeface="+mj-lt"/>
              <a:buAutoNum type="arabicPeriod"/>
            </a:pPr>
            <a:r>
              <a:rPr lang="en-US" sz="2800">
                <a:effectLst/>
                <a:ea typeface="MS Mincho" panose="02020609040205080304" pitchFamily="49" charset="-128"/>
              </a:rPr>
              <a:t>From the main page, search for the student that needs an amended enrollment. Refer to the previous </a:t>
            </a:r>
            <a:r>
              <a:rPr lang="en-US" sz="2800" b="1">
                <a:effectLst/>
                <a:ea typeface="MS Mincho" panose="02020609040205080304" pitchFamily="49" charset="-128"/>
                <a:hlinkClick r:id="rId3" action="ppaction://hlinksldjump"/>
              </a:rPr>
              <a:t>Search for a student</a:t>
            </a:r>
            <a:r>
              <a:rPr lang="en-US" sz="2800">
                <a:effectLst/>
                <a:ea typeface="MS Mincho" panose="02020609040205080304" pitchFamily="49" charset="-128"/>
              </a:rPr>
              <a:t> instructions in this User Guide for more details. </a:t>
            </a:r>
            <a:endParaRPr lang="en-US"/>
          </a:p>
        </p:txBody>
      </p:sp>
      <p:pic>
        <p:nvPicPr>
          <p:cNvPr id="3" name="Picture 2" descr="Screenshot of the &quot;Enrollments&quot; tab of Orville Wright's student profile. A blue box highlights the &quot;Amend&quot; button to the right of the most recently added enrollment.">
            <a:extLst>
              <a:ext uri="{FF2B5EF4-FFF2-40B4-BE49-F238E27FC236}">
                <a16:creationId xmlns:a16="http://schemas.microsoft.com/office/drawing/2014/main" id="{CEED779F-604C-7378-DBD4-E9E403662BA1}"/>
              </a:ext>
            </a:extLst>
          </p:cNvPr>
          <p:cNvPicPr>
            <a:picLocks noChangeAspect="1"/>
          </p:cNvPicPr>
          <p:nvPr/>
        </p:nvPicPr>
        <p:blipFill>
          <a:blip r:embed="rId4"/>
          <a:stretch>
            <a:fillRect/>
          </a:stretch>
        </p:blipFill>
        <p:spPr>
          <a:xfrm>
            <a:off x="6726045" y="2087831"/>
            <a:ext cx="5086985" cy="2979420"/>
          </a:xfrm>
          <a:prstGeom prst="rect">
            <a:avLst/>
          </a:prstGeom>
          <a:ln>
            <a:solidFill>
              <a:schemeClr val="tx1"/>
            </a:solidFill>
          </a:ln>
        </p:spPr>
      </p:pic>
      <p:sp>
        <p:nvSpPr>
          <p:cNvPr id="10" name="Rectangle: Rounded Corners 9" descr="Return to table of contents button.">
            <a:hlinkClick r:id="rId5"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BA74FBEA-E334-8ED5-8B43-7E373E88480C}"/>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1471081"/>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381000"/>
            <a:ext cx="10698332" cy="990600"/>
          </a:xfrm>
        </p:spPr>
        <p:txBody>
          <a:bodyPr/>
          <a:lstStyle/>
          <a:p>
            <a:pPr>
              <a:lnSpc>
                <a:spcPct val="115000"/>
              </a:lnSpc>
              <a:spcBef>
                <a:spcPts val="1500"/>
              </a:spcBef>
            </a:pPr>
            <a:r>
              <a:rPr lang="en-US" spc="75">
                <a:solidFill>
                  <a:srgbClr val="00427A"/>
                </a:solidFill>
                <a:latin typeface="Calibri"/>
                <a:cs typeface="Calibri"/>
                <a:hlinkClick r:id="rId2" action="ppaction://hlinksldjump"/>
              </a:rPr>
              <a:t>Amend an Enrollment Cont’d 2</a:t>
            </a:r>
            <a:endParaRPr lang="en-US" b="1" spc="75">
              <a:solidFill>
                <a:srgbClr val="00427A"/>
              </a:solidFill>
              <a:effectLst/>
              <a:hlinkClick r:id="rId2"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78969" y="1353724"/>
            <a:ext cx="6104957" cy="4976054"/>
          </a:xfrm>
        </p:spPr>
        <p:txBody>
          <a:bodyPr vert="horz" lIns="0" tIns="0" rIns="0" bIns="0" rtlCol="0" anchor="t">
            <a:noAutofit/>
          </a:bodyPr>
          <a:lstStyle/>
          <a:p>
            <a:pPr marL="514350" marR="0" lvl="0" indent="-514350">
              <a:lnSpc>
                <a:spcPct val="115000"/>
              </a:lnSpc>
              <a:spcBef>
                <a:spcPts val="0"/>
              </a:spcBef>
              <a:spcAft>
                <a:spcPts val="0"/>
              </a:spcAft>
              <a:buSzPct val="100000"/>
              <a:buFont typeface="+mj-lt"/>
              <a:buAutoNum type="arabicPeriod" startAt="2"/>
            </a:pPr>
            <a:r>
              <a:rPr lang="en-US" sz="2800">
                <a:effectLst/>
                <a:ea typeface="MS Mincho" panose="02020609040205080304" pitchFamily="49" charset="-128"/>
              </a:rPr>
              <a:t>Open the student </a:t>
            </a:r>
            <a:r>
              <a:rPr lang="en-US" sz="2800">
                <a:ea typeface="MS Mincho" panose="02020609040205080304" pitchFamily="49" charset="-128"/>
              </a:rPr>
              <a:t>p</a:t>
            </a:r>
            <a:r>
              <a:rPr lang="en-US" sz="2800">
                <a:effectLst/>
                <a:ea typeface="MS Mincho" panose="02020609040205080304" pitchFamily="49" charset="-128"/>
              </a:rPr>
              <a:t>rofile to view the “</a:t>
            </a:r>
            <a:r>
              <a:rPr lang="en-US" sz="2800" b="1">
                <a:effectLst/>
                <a:ea typeface="MS Mincho" panose="02020609040205080304" pitchFamily="49" charset="-128"/>
              </a:rPr>
              <a:t>Enrollments”</a:t>
            </a:r>
            <a:r>
              <a:rPr lang="en-US" sz="2800">
                <a:effectLst/>
                <a:ea typeface="MS Mincho" panose="02020609040205080304" pitchFamily="49" charset="-128"/>
              </a:rPr>
              <a:t> tab and select the “</a:t>
            </a:r>
            <a:r>
              <a:rPr lang="en-US" sz="2800" b="1">
                <a:effectLst/>
                <a:ea typeface="MS Mincho" panose="02020609040205080304" pitchFamily="49" charset="-128"/>
              </a:rPr>
              <a:t>Amend</a:t>
            </a:r>
            <a:r>
              <a:rPr lang="en-US" sz="2800">
                <a:effectLst/>
                <a:ea typeface="MS Mincho" panose="02020609040205080304" pitchFamily="49" charset="-128"/>
              </a:rPr>
              <a:t>” button. </a:t>
            </a:r>
          </a:p>
        </p:txBody>
      </p:sp>
      <p:pic>
        <p:nvPicPr>
          <p:cNvPr id="3" name="Picture 2" descr="Screenshot of the &quot;Enrollments&quot; tab of Orville Wright's student profile. A blue box highlights the &quot;Amend&quot; button to the right of the most recently added enrollment.">
            <a:extLst>
              <a:ext uri="{FF2B5EF4-FFF2-40B4-BE49-F238E27FC236}">
                <a16:creationId xmlns:a16="http://schemas.microsoft.com/office/drawing/2014/main" id="{CEED779F-604C-7378-DBD4-E9E403662BA1}"/>
              </a:ext>
            </a:extLst>
          </p:cNvPr>
          <p:cNvPicPr>
            <a:picLocks noChangeAspect="1"/>
          </p:cNvPicPr>
          <p:nvPr/>
        </p:nvPicPr>
        <p:blipFill>
          <a:blip r:embed="rId3"/>
          <a:stretch>
            <a:fillRect/>
          </a:stretch>
        </p:blipFill>
        <p:spPr>
          <a:xfrm>
            <a:off x="6726045" y="2087831"/>
            <a:ext cx="5086985" cy="2979420"/>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1ACF41DA-0BF6-E375-AF43-69128ECC223F}"/>
              </a:ext>
              <a:ext uri="{C183D7F6-B498-43B3-948B-1728B52AA6E4}">
                <adec:decorative xmlns:adec="http://schemas.microsoft.com/office/drawing/2017/decorative" val="1"/>
              </a:ext>
            </a:extLst>
          </p:cNvPr>
          <p:cNvSpPr/>
          <p:nvPr/>
        </p:nvSpPr>
        <p:spPr>
          <a:xfrm>
            <a:off x="9934575" y="3786188"/>
            <a:ext cx="573881" cy="230981"/>
          </a:xfrm>
          <a:prstGeom prst="rect">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86D465F4-8A5A-0CB9-7809-0E0FC563754C}"/>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6325304"/>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381000"/>
            <a:ext cx="10698332" cy="990600"/>
          </a:xfrm>
        </p:spPr>
        <p:txBody>
          <a:bodyPr/>
          <a:lstStyle/>
          <a:p>
            <a:pPr marL="0" marR="0" indent="0">
              <a:lnSpc>
                <a:spcPct val="115000"/>
              </a:lnSpc>
              <a:spcBef>
                <a:spcPts val="1500"/>
              </a:spcBef>
              <a:spcAft>
                <a:spcPts val="0"/>
              </a:spcAft>
            </a:pPr>
            <a:r>
              <a:rPr lang="en-US" spc="75">
                <a:solidFill>
                  <a:srgbClr val="00427A"/>
                </a:solidFill>
                <a:hlinkClick r:id="rId2" action="ppaction://hlinksldjump"/>
              </a:rPr>
              <a:t>Amend an Enrollment – Course hours and charges </a:t>
            </a:r>
            <a:endParaRPr lang="en-US" b="1" spc="75">
              <a:solidFill>
                <a:srgbClr val="00427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406154" y="1371600"/>
            <a:ext cx="5362852" cy="4976054"/>
          </a:xfrm>
        </p:spPr>
        <p:txBody>
          <a:bodyPr/>
          <a:lstStyle/>
          <a:p>
            <a:pPr marL="514350" marR="0" lvl="0" indent="-514350">
              <a:lnSpc>
                <a:spcPct val="115000"/>
              </a:lnSpc>
              <a:spcBef>
                <a:spcPts val="0"/>
              </a:spcBef>
              <a:spcAft>
                <a:spcPts val="0"/>
              </a:spcAft>
              <a:buSzPct val="100000"/>
              <a:buFont typeface="+mj-lt"/>
              <a:buAutoNum type="arabicPeriod" startAt="3"/>
            </a:pPr>
            <a:r>
              <a:rPr lang="en-US" sz="2800">
                <a:effectLst/>
                <a:ea typeface="MS Mincho" panose="02020609040205080304" pitchFamily="49" charset="-128"/>
              </a:rPr>
              <a:t>Edit or change any of the enrollment information.</a:t>
            </a:r>
          </a:p>
        </p:txBody>
      </p:sp>
      <p:sp>
        <p:nvSpPr>
          <p:cNvPr id="4" name="Rectangle 3">
            <a:extLst>
              <a:ext uri="{FF2B5EF4-FFF2-40B4-BE49-F238E27FC236}">
                <a16:creationId xmlns:a16="http://schemas.microsoft.com/office/drawing/2014/main" id="{7B92246A-BE95-1D62-A32E-764A823C3DC1}"/>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
        <p:nvSpPr>
          <p:cNvPr id="10" name="Rectangle: Rounded Corners 9" descr="Return to table of contents button.">
            <a:hlinkClick r:id="rId3"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3"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grpSp>
        <p:nvGrpSpPr>
          <p:cNvPr id="14" name="Group 13" descr="Screenshot of Course hours and charges page.">
            <a:extLst>
              <a:ext uri="{FF2B5EF4-FFF2-40B4-BE49-F238E27FC236}">
                <a16:creationId xmlns:a16="http://schemas.microsoft.com/office/drawing/2014/main" id="{F6E714AD-D04F-8FD7-7AF7-4D76DB6BF45E}"/>
              </a:ext>
            </a:extLst>
          </p:cNvPr>
          <p:cNvGrpSpPr/>
          <p:nvPr/>
        </p:nvGrpSpPr>
        <p:grpSpPr>
          <a:xfrm>
            <a:off x="7515225" y="967565"/>
            <a:ext cx="4295775" cy="5537159"/>
            <a:chOff x="7515225" y="967565"/>
            <a:chExt cx="4295775" cy="5537159"/>
          </a:xfrm>
        </p:grpSpPr>
        <p:sp>
          <p:nvSpPr>
            <p:cNvPr id="3" name="Rectangle 2">
              <a:extLst>
                <a:ext uri="{FF2B5EF4-FFF2-40B4-BE49-F238E27FC236}">
                  <a16:creationId xmlns:a16="http://schemas.microsoft.com/office/drawing/2014/main" id="{4A8E7D38-AE91-09ED-95B1-F87939D83061}"/>
                </a:ext>
                <a:ext uri="{C183D7F6-B498-43B3-948B-1728B52AA6E4}">
                  <adec:decorative xmlns:adec="http://schemas.microsoft.com/office/drawing/2017/decorative" val="1"/>
                </a:ext>
              </a:extLst>
            </p:cNvPr>
            <p:cNvSpPr/>
            <p:nvPr/>
          </p:nvSpPr>
          <p:spPr>
            <a:xfrm>
              <a:off x="7515225" y="967565"/>
              <a:ext cx="4295775" cy="55371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618B055-E0E1-2E34-7F2A-C2711E143C58}"/>
                </a:ext>
              </a:extLst>
            </p:cNvPr>
            <p:cNvPicPr>
              <a:picLocks noChangeAspect="1"/>
            </p:cNvPicPr>
            <p:nvPr/>
          </p:nvPicPr>
          <p:blipFill rotWithShape="1">
            <a:blip r:embed="rId4"/>
            <a:srcRect r="13598" b="12248"/>
            <a:stretch/>
          </p:blipFill>
          <p:spPr>
            <a:xfrm>
              <a:off x="7684225" y="1066605"/>
              <a:ext cx="3783293" cy="3574155"/>
            </a:xfrm>
            <a:prstGeom prst="rect">
              <a:avLst/>
            </a:prstGeom>
            <a:ln>
              <a:noFill/>
            </a:ln>
          </p:spPr>
        </p:pic>
        <p:pic>
          <p:nvPicPr>
            <p:cNvPr id="17" name="Picture 16">
              <a:extLst>
                <a:ext uri="{FF2B5EF4-FFF2-40B4-BE49-F238E27FC236}">
                  <a16:creationId xmlns:a16="http://schemas.microsoft.com/office/drawing/2014/main" id="{8D661C05-3251-9E1D-5A9C-E5F866F12BA1}"/>
                </a:ext>
              </a:extLst>
            </p:cNvPr>
            <p:cNvPicPr>
              <a:picLocks noChangeAspect="1"/>
            </p:cNvPicPr>
            <p:nvPr/>
          </p:nvPicPr>
          <p:blipFill rotWithShape="1">
            <a:blip r:embed="rId5"/>
            <a:srcRect t="27449"/>
            <a:stretch/>
          </p:blipFill>
          <p:spPr>
            <a:xfrm>
              <a:off x="7748954" y="4640760"/>
              <a:ext cx="3137524" cy="1863964"/>
            </a:xfrm>
            <a:prstGeom prst="rect">
              <a:avLst/>
            </a:prstGeom>
            <a:ln>
              <a:noFill/>
            </a:ln>
          </p:spPr>
        </p:pic>
        <p:sp>
          <p:nvSpPr>
            <p:cNvPr id="5" name="Rectangle 4">
              <a:extLst>
                <a:ext uri="{FF2B5EF4-FFF2-40B4-BE49-F238E27FC236}">
                  <a16:creationId xmlns:a16="http://schemas.microsoft.com/office/drawing/2014/main" id="{9735AC5E-4970-1C76-5A78-202211DE6EB1}"/>
                </a:ext>
              </a:extLst>
            </p:cNvPr>
            <p:cNvSpPr/>
            <p:nvPr/>
          </p:nvSpPr>
          <p:spPr>
            <a:xfrm>
              <a:off x="8048728" y="2909449"/>
              <a:ext cx="591671" cy="102477"/>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550">
                  <a:solidFill>
                    <a:schemeClr val="tx1"/>
                  </a:solidFill>
                  <a:latin typeface="Myriad Pro"/>
                </a:rPr>
                <a:t>20.00</a:t>
              </a:r>
            </a:p>
          </p:txBody>
        </p:sp>
        <p:sp>
          <p:nvSpPr>
            <p:cNvPr id="8" name="Rectangle 7">
              <a:extLst>
                <a:ext uri="{FF2B5EF4-FFF2-40B4-BE49-F238E27FC236}">
                  <a16:creationId xmlns:a16="http://schemas.microsoft.com/office/drawing/2014/main" id="{75521471-0BB3-DD01-B1F4-D8079939078A}"/>
                </a:ext>
              </a:extLst>
            </p:cNvPr>
            <p:cNvSpPr/>
            <p:nvPr/>
          </p:nvSpPr>
          <p:spPr>
            <a:xfrm>
              <a:off x="8048728" y="3304379"/>
              <a:ext cx="591671" cy="102477"/>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550">
                  <a:solidFill>
                    <a:schemeClr val="tx1"/>
                  </a:solidFill>
                  <a:latin typeface="Myriad Pro"/>
                </a:rPr>
                <a:t>15.00</a:t>
              </a:r>
            </a:p>
          </p:txBody>
        </p:sp>
        <p:sp>
          <p:nvSpPr>
            <p:cNvPr id="9" name="Rectangle 8">
              <a:extLst>
                <a:ext uri="{FF2B5EF4-FFF2-40B4-BE49-F238E27FC236}">
                  <a16:creationId xmlns:a16="http://schemas.microsoft.com/office/drawing/2014/main" id="{9A5C4841-2AF3-3C05-B63D-39226049BE47}"/>
                </a:ext>
              </a:extLst>
            </p:cNvPr>
            <p:cNvSpPr/>
            <p:nvPr/>
          </p:nvSpPr>
          <p:spPr>
            <a:xfrm>
              <a:off x="8119730" y="4824082"/>
              <a:ext cx="591671" cy="102477"/>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550">
                  <a:solidFill>
                    <a:schemeClr val="tx1"/>
                  </a:solidFill>
                  <a:latin typeface="Myriad Pro"/>
                </a:rPr>
                <a:t>5.00</a:t>
              </a:r>
            </a:p>
          </p:txBody>
        </p:sp>
        <p:sp>
          <p:nvSpPr>
            <p:cNvPr id="11" name="Rectangle 10">
              <a:extLst>
                <a:ext uri="{FF2B5EF4-FFF2-40B4-BE49-F238E27FC236}">
                  <a16:creationId xmlns:a16="http://schemas.microsoft.com/office/drawing/2014/main" id="{C5CE896F-923B-783B-E101-5256E57B11F8}"/>
                </a:ext>
              </a:extLst>
            </p:cNvPr>
            <p:cNvSpPr/>
            <p:nvPr/>
          </p:nvSpPr>
          <p:spPr>
            <a:xfrm>
              <a:off x="8119729" y="5165405"/>
              <a:ext cx="591671" cy="102477"/>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550">
                  <a:solidFill>
                    <a:schemeClr val="tx1"/>
                  </a:solidFill>
                  <a:latin typeface="Myriad Pro"/>
                </a:rPr>
                <a:t>5.00</a:t>
              </a:r>
            </a:p>
          </p:txBody>
        </p:sp>
        <p:sp>
          <p:nvSpPr>
            <p:cNvPr id="12" name="Rectangle 11">
              <a:extLst>
                <a:ext uri="{FF2B5EF4-FFF2-40B4-BE49-F238E27FC236}">
                  <a16:creationId xmlns:a16="http://schemas.microsoft.com/office/drawing/2014/main" id="{B3D256D0-B2E7-203B-9B48-6624143127F2}"/>
                </a:ext>
              </a:extLst>
            </p:cNvPr>
            <p:cNvSpPr/>
            <p:nvPr/>
          </p:nvSpPr>
          <p:spPr>
            <a:xfrm>
              <a:off x="8116998" y="5504877"/>
              <a:ext cx="591671" cy="102477"/>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550">
                  <a:solidFill>
                    <a:schemeClr val="tx1"/>
                  </a:solidFill>
                  <a:latin typeface="Myriad Pro"/>
                </a:rPr>
                <a:t>5.00</a:t>
              </a:r>
            </a:p>
          </p:txBody>
        </p:sp>
        <p:sp>
          <p:nvSpPr>
            <p:cNvPr id="13" name="Rectangle 12">
              <a:extLst>
                <a:ext uri="{FF2B5EF4-FFF2-40B4-BE49-F238E27FC236}">
                  <a16:creationId xmlns:a16="http://schemas.microsoft.com/office/drawing/2014/main" id="{6601C6FA-08F2-1D14-E521-0B0F1586386F}"/>
                </a:ext>
              </a:extLst>
            </p:cNvPr>
            <p:cNvSpPr/>
            <p:nvPr/>
          </p:nvSpPr>
          <p:spPr>
            <a:xfrm>
              <a:off x="8042752" y="6317190"/>
              <a:ext cx="591671" cy="9177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550">
                  <a:solidFill>
                    <a:schemeClr val="tx1"/>
                  </a:solidFill>
                  <a:latin typeface="Myriad Pro"/>
                </a:rPr>
                <a:t>21,198.36</a:t>
              </a:r>
            </a:p>
          </p:txBody>
        </p:sp>
      </p:grpSp>
    </p:spTree>
    <p:extLst>
      <p:ext uri="{BB962C8B-B14F-4D97-AF65-F5344CB8AC3E}">
        <p14:creationId xmlns:p14="http://schemas.microsoft.com/office/powerpoint/2010/main" val="399816695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BECB0C9-09CD-8993-280E-BE444D3A7F04}"/>
              </a:ext>
            </a:extLst>
          </p:cNvPr>
          <p:cNvSpPr txBox="1">
            <a:spLocks noGrp="1"/>
          </p:cNvSpPr>
          <p:nvPr>
            <p:ph type="title" idx="4294967295"/>
          </p:nvPr>
        </p:nvSpPr>
        <p:spPr>
          <a:xfrm>
            <a:off x="47500" y="-75139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E6E6E6"/>
                </a:solidFill>
                <a:effectLst/>
                <a:uLnTx/>
                <a:uFillTx/>
                <a:latin typeface="Calibri"/>
                <a:ea typeface="+mj-ea"/>
                <a:cs typeface="Calibri"/>
                <a:hlinkClick r:id="rId2" action="ppaction://hlinksldjump">
                  <a:extLst>
                    <a:ext uri="{A12FA001-AC4F-418D-AE19-62706E023703}">
                      <ahyp:hlinkClr xmlns:ahyp="http://schemas.microsoft.com/office/drawing/2018/hyperlinkcolor" val="tx"/>
                    </a:ext>
                  </a:extLst>
                </a:hlinkClick>
              </a:rPr>
              <a:t>FLIGHT FLIGHT Amend an Enrollment Cont’d</a:t>
            </a:r>
            <a:r>
              <a:rPr kumimoji="0" lang="en-US" sz="3600" b="1" i="0" u="none" strike="noStrike" kern="1200" cap="none" spc="75" normalizeH="0" baseline="0" noProof="0">
                <a:ln>
                  <a:noFill/>
                </a:ln>
                <a:solidFill>
                  <a:srgbClr val="E6E6E6"/>
                </a:solidFill>
                <a:effectLst/>
                <a:uLnTx/>
                <a:uFillTx/>
                <a:latin typeface="Calibri"/>
                <a:ea typeface="+mj-ea"/>
                <a:cs typeface="Calibri"/>
              </a:rPr>
              <a:t> 1</a:t>
            </a:r>
            <a:endParaRPr kumimoji="0" lang="en-US" sz="3600" b="1" i="0" u="none" strike="noStrike" kern="1200" cap="none" spc="75" normalizeH="0" baseline="0" noProof="0">
              <a:ln>
                <a:noFill/>
              </a:ln>
              <a:solidFill>
                <a:srgbClr val="E6E6E6"/>
              </a:solidFill>
              <a:effectLst/>
              <a:uLnTx/>
              <a:uFillTx/>
              <a:latin typeface="Calibri" panose="020F0502020204030204" pitchFamily="34" charset="0"/>
              <a:ea typeface="+mj-ea"/>
              <a:cs typeface="Calibri" panose="020F0502020204030204" pitchFamily="34" charset="0"/>
            </a:endParaRPr>
          </a:p>
        </p:txBody>
      </p:sp>
      <p:sp>
        <p:nvSpPr>
          <p:cNvPr id="2" name="Title 1">
            <a:extLst>
              <a:ext uri="{FF2B5EF4-FFF2-40B4-BE49-F238E27FC236}">
                <a16:creationId xmlns:a16="http://schemas.microsoft.com/office/drawing/2014/main" id="{93D9BE22-3430-26E6-437D-4F62E67405E1}"/>
              </a:ext>
              <a:ext uri="{C183D7F6-B498-43B3-948B-1728B52AA6E4}">
                <adec:decorative xmlns:adec="http://schemas.microsoft.com/office/drawing/2017/decorative" val="1"/>
              </a:ext>
            </a:extLst>
          </p:cNvPr>
          <p:cNvSpPr>
            <a:spLocks/>
          </p:cNvSpPr>
          <p:nvPr/>
        </p:nvSpPr>
        <p:spPr>
          <a:xfrm>
            <a:off x="381000" y="38100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a:ea typeface="+mj-ea"/>
                <a:cs typeface="Calibri"/>
                <a:hlinkClick r:id="rId2" action="ppaction://hlinksldjump"/>
              </a:rPr>
              <a:t>Amend an Enrollment – Notes</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353724"/>
            <a:ext cx="6397487" cy="4976054"/>
          </a:xfrm>
        </p:spPr>
        <p:txBody>
          <a:bodyPr/>
          <a:lstStyle/>
          <a:p>
            <a:pPr marL="457200" marR="0" lvl="0" indent="-457200">
              <a:lnSpc>
                <a:spcPct val="115000"/>
              </a:lnSpc>
              <a:spcBef>
                <a:spcPts val="1200"/>
              </a:spcBef>
              <a:spcAft>
                <a:spcPts val="1200"/>
              </a:spcAft>
              <a:buFont typeface="+mj-lt"/>
              <a:buAutoNum type="arabicPeriod" startAt="4"/>
            </a:pPr>
            <a:r>
              <a:rPr lang="en-US" sz="2400">
                <a:effectLst/>
                <a:ea typeface="MS Mincho" panose="02020609040205080304" pitchFamily="49" charset="-128"/>
              </a:rPr>
              <a:t>Once finished inputting all the corrected information for the enrollment, submit the amendment or save the amendment as a draft by selecting the “</a:t>
            </a:r>
            <a:r>
              <a:rPr lang="en-US" sz="2400" b="1">
                <a:effectLst/>
                <a:ea typeface="MS Mincho" panose="02020609040205080304" pitchFamily="49" charset="-128"/>
              </a:rPr>
              <a:t>Submit amendment</a:t>
            </a:r>
            <a:r>
              <a:rPr lang="en-US" sz="2400">
                <a:effectLst/>
                <a:ea typeface="MS Mincho" panose="02020609040205080304" pitchFamily="49" charset="-128"/>
              </a:rPr>
              <a:t>” button or the “</a:t>
            </a:r>
            <a:r>
              <a:rPr lang="en-US" sz="2400" b="1">
                <a:effectLst/>
                <a:ea typeface="MS Mincho" panose="02020609040205080304" pitchFamily="49" charset="-128"/>
              </a:rPr>
              <a:t>Save as draft</a:t>
            </a:r>
            <a:r>
              <a:rPr lang="en-US" sz="2400">
                <a:effectLst/>
                <a:ea typeface="MS Mincho" panose="02020609040205080304" pitchFamily="49" charset="-128"/>
              </a:rPr>
              <a:t>” button. Once you submit the amendment, you can see the status of the amendment, just as you can see the enrollment status.</a:t>
            </a:r>
          </a:p>
          <a:p>
            <a:pPr marL="0" marR="0">
              <a:lnSpc>
                <a:spcPct val="115000"/>
              </a:lnSpc>
              <a:spcBef>
                <a:spcPts val="1200"/>
              </a:spcBef>
              <a:spcAft>
                <a:spcPts val="1200"/>
              </a:spcAft>
            </a:pPr>
            <a:r>
              <a:rPr lang="en-US" i="1">
                <a:effectLst/>
                <a:ea typeface="MS Mincho" panose="02020609040205080304" pitchFamily="49" charset="-128"/>
              </a:rPr>
              <a:t>Note: Notes are viewable to anyone with EM access who need to view information about a student’s enrollment. They are not sent to VA for processing purposes.</a:t>
            </a:r>
          </a:p>
        </p:txBody>
      </p:sp>
      <p:pic>
        <p:nvPicPr>
          <p:cNvPr id="3" name="Picture 2" descr="Screenshot of the &quot;Notes (optional)&quot; section at the bottom of the &quot;Course hours and charges&quot; page. Blue boxes highlight the three options to proceed with amended enrollment information: &quot;Submit amendment&quot;, &quot;Save as draft&quot;, and &quot;Discard edits&quot;.">
            <a:extLst>
              <a:ext uri="{FF2B5EF4-FFF2-40B4-BE49-F238E27FC236}">
                <a16:creationId xmlns:a16="http://schemas.microsoft.com/office/drawing/2014/main" id="{4F8287F9-9AFA-9417-1EE8-5D31468E491E}"/>
              </a:ext>
            </a:extLst>
          </p:cNvPr>
          <p:cNvPicPr>
            <a:picLocks noChangeAspect="1"/>
          </p:cNvPicPr>
          <p:nvPr/>
        </p:nvPicPr>
        <p:blipFill>
          <a:blip r:embed="rId3"/>
          <a:stretch>
            <a:fillRect/>
          </a:stretch>
        </p:blipFill>
        <p:spPr>
          <a:xfrm>
            <a:off x="7249870" y="1842941"/>
            <a:ext cx="4234815" cy="3749040"/>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9FF3D248-AFD7-A8FA-1D1F-DC9E026B4C79}"/>
              </a:ext>
              <a:ext uri="{C183D7F6-B498-43B3-948B-1728B52AA6E4}">
                <adec:decorative xmlns:adec="http://schemas.microsoft.com/office/drawing/2017/decorative" val="1"/>
              </a:ext>
            </a:extLst>
          </p:cNvPr>
          <p:cNvSpPr/>
          <p:nvPr/>
        </p:nvSpPr>
        <p:spPr>
          <a:xfrm>
            <a:off x="8582026" y="5272087"/>
            <a:ext cx="795338" cy="195263"/>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6FB1E78A-0383-2AC5-2667-6EA1DC5A5E99}"/>
              </a:ext>
              <a:ext uri="{C183D7F6-B498-43B3-948B-1728B52AA6E4}">
                <adec:decorative xmlns:adec="http://schemas.microsoft.com/office/drawing/2017/decorative" val="1"/>
              </a:ext>
            </a:extLst>
          </p:cNvPr>
          <p:cNvSpPr/>
          <p:nvPr/>
        </p:nvSpPr>
        <p:spPr>
          <a:xfrm>
            <a:off x="10439400" y="5272089"/>
            <a:ext cx="795338" cy="195262"/>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601BD93E-2979-3A37-0782-296A58AED96E}"/>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3CBC5D60-EBDA-2A18-8790-12FD0384165A}"/>
              </a:ext>
              <a:ext uri="{C183D7F6-B498-43B3-948B-1728B52AA6E4}">
                <adec:decorative xmlns:adec="http://schemas.microsoft.com/office/drawing/2017/decorative" val="1"/>
              </a:ext>
            </a:extLst>
          </p:cNvPr>
          <p:cNvSpPr/>
          <p:nvPr/>
        </p:nvSpPr>
        <p:spPr>
          <a:xfrm>
            <a:off x="7442852" y="5272086"/>
            <a:ext cx="1091547" cy="195263"/>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709950386"/>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381000"/>
            <a:ext cx="10698332" cy="990600"/>
          </a:xfrm>
        </p:spPr>
        <p:txBody>
          <a:bodyPr/>
          <a:lstStyle/>
          <a:p>
            <a:pPr>
              <a:lnSpc>
                <a:spcPct val="115000"/>
              </a:lnSpc>
              <a:spcBef>
                <a:spcPts val="1500"/>
              </a:spcBef>
            </a:pPr>
            <a:r>
              <a:rPr lang="en-US" spc="75">
                <a:solidFill>
                  <a:srgbClr val="00427A"/>
                </a:solidFill>
                <a:latin typeface="Calibri"/>
                <a:cs typeface="Calibri"/>
                <a:hlinkClick r:id="rId2" action="ppaction://hlinksldjump"/>
              </a:rPr>
              <a:t>Amend an Enrollment Cont’d 3</a:t>
            </a:r>
            <a:endParaRPr lang="en-US" b="1" spc="75">
              <a:solidFill>
                <a:srgbClr val="00427A"/>
              </a:solidFill>
              <a:effectLst/>
              <a:hlinkClick r:id="rId2"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95518" y="1335847"/>
            <a:ext cx="9633065" cy="4976054"/>
          </a:xfrm>
        </p:spPr>
        <p:txBody>
          <a:bodyPr/>
          <a:lstStyle/>
          <a:p>
            <a:pPr marR="0" lvl="0">
              <a:lnSpc>
                <a:spcPct val="115000"/>
              </a:lnSpc>
              <a:spcBef>
                <a:spcPts val="1200"/>
              </a:spcBef>
              <a:spcAft>
                <a:spcPts val="1200"/>
              </a:spcAft>
            </a:pPr>
            <a:r>
              <a:rPr lang="en-US" sz="2800">
                <a:effectLst/>
                <a:ea typeface="MS Mincho" panose="02020609040205080304" pitchFamily="49" charset="-128"/>
              </a:rPr>
              <a:t>Once an amendment is submitted, the status of the amendment is displayed on the “</a:t>
            </a:r>
            <a:r>
              <a:rPr lang="en-US" sz="2800" b="1">
                <a:effectLst/>
                <a:ea typeface="MS Mincho" panose="02020609040205080304" pitchFamily="49" charset="-128"/>
              </a:rPr>
              <a:t>Enrollments</a:t>
            </a:r>
            <a:r>
              <a:rPr lang="en-US" sz="2800">
                <a:effectLst/>
                <a:ea typeface="MS Mincho" panose="02020609040205080304" pitchFamily="49" charset="-128"/>
              </a:rPr>
              <a:t>” tab of the student </a:t>
            </a:r>
            <a:r>
              <a:rPr lang="en-US" sz="2800">
                <a:ea typeface="MS Mincho" panose="02020609040205080304" pitchFamily="49" charset="-128"/>
              </a:rPr>
              <a:t>p</a:t>
            </a:r>
            <a:r>
              <a:rPr lang="en-US" sz="2800">
                <a:effectLst/>
                <a:ea typeface="MS Mincho" panose="02020609040205080304" pitchFamily="49" charset="-128"/>
              </a:rPr>
              <a:t>rofile. </a:t>
            </a:r>
          </a:p>
        </p:txBody>
      </p:sp>
      <p:sp>
        <p:nvSpPr>
          <p:cNvPr id="10" name="Rectangle: Rounded Corners 9" descr="Return to table of contents button.">
            <a:hlinkClick r:id="rId3"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3"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84347FE2-A766-11FF-7B4F-E0C70275361A}"/>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7712409"/>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78634-0C2A-1ECD-0372-159C9707EC1F}"/>
              </a:ext>
            </a:extLst>
          </p:cNvPr>
          <p:cNvSpPr txBox="1">
            <a:spLocks noGrp="1"/>
          </p:cNvSpPr>
          <p:nvPr>
            <p:ph type="title" idx="4294967295"/>
          </p:nvPr>
        </p:nvSpPr>
        <p:spPr>
          <a:xfrm>
            <a:off x="-1" y="-1184703"/>
            <a:ext cx="11528385" cy="16538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all" spc="75" normalizeH="0" baseline="0" noProof="0">
                <a:ln>
                  <a:noFill/>
                </a:ln>
                <a:solidFill>
                  <a:srgbClr val="E6E6E6"/>
                </a:solidFill>
                <a:effectLst/>
                <a:uLnTx/>
                <a:uFillTx/>
                <a:latin typeface="Myriad Pro" panose="020B0703030403020204" pitchFamily="34" charset="0"/>
                <a:ea typeface="+mj-ea"/>
                <a:cs typeface="Calibri" panose="020F0502020204030204" pitchFamily="34" charset="0"/>
              </a:rPr>
              <a:t>FLIGHT Add a Monthly Certification</a:t>
            </a:r>
            <a:endParaRPr kumimoji="0" lang="en-US" sz="9600" b="1" i="0" u="none" strike="noStrike" kern="1200" cap="none" spc="0" normalizeH="0" baseline="0" noProof="0">
              <a:ln>
                <a:noFill/>
              </a:ln>
              <a:solidFill>
                <a:srgbClr val="E6E6E6"/>
              </a:solidFill>
              <a:effectLst/>
              <a:uLnTx/>
              <a:uFillTx/>
              <a:latin typeface="Myriad Pro" panose="020B0703030403020204" pitchFamily="34" charset="0"/>
              <a:ea typeface="+mj-ea"/>
              <a:cs typeface="Calibri" panose="020F0502020204030204" pitchFamily="34" charset="0"/>
            </a:endParaRPr>
          </a:p>
        </p:txBody>
      </p:sp>
      <p:sp>
        <p:nvSpPr>
          <p:cNvPr id="4" name="Title 1">
            <a:extLst>
              <a:ext uri="{FF2B5EF4-FFF2-40B4-BE49-F238E27FC236}">
                <a16:creationId xmlns:a16="http://schemas.microsoft.com/office/drawing/2014/main" id="{4581FD55-7752-CDD6-1442-4A4A30FA5993}"/>
              </a:ext>
              <a:ext uri="{C183D7F6-B498-43B3-948B-1728B52AA6E4}">
                <adec:decorative xmlns:adec="http://schemas.microsoft.com/office/drawing/2017/decorative" val="1"/>
              </a:ext>
            </a:extLst>
          </p:cNvPr>
          <p:cNvSpPr txBox="1">
            <a:spLocks/>
          </p:cNvSpPr>
          <p:nvPr/>
        </p:nvSpPr>
        <p:spPr>
          <a:xfrm>
            <a:off x="2602028" y="2725611"/>
            <a:ext cx="8656320" cy="16538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all" spc="75" normalizeH="0" baseline="0" noProof="0">
                <a:ln>
                  <a:noFill/>
                </a:ln>
                <a:solidFill>
                  <a:schemeClr val="tx1"/>
                </a:solidFill>
                <a:effectLst/>
                <a:uLnTx/>
                <a:uFillTx/>
                <a:latin typeface="Myriad Pro" panose="020B0703030403020204" pitchFamily="34" charset="0"/>
                <a:ea typeface="+mj-ea"/>
                <a:cs typeface="Calibri" panose="020F0502020204030204" pitchFamily="34" charset="0"/>
              </a:rPr>
              <a:t>Add a Monthly Certification</a:t>
            </a:r>
            <a:endParaRPr kumimoji="0" lang="en-US" sz="9600" b="1" i="0" u="none" strike="noStrike" kern="1200" cap="none" spc="0" normalizeH="0" baseline="0" noProof="0">
              <a:ln>
                <a:noFill/>
              </a:ln>
              <a:solidFill>
                <a:schemeClr val="tx1"/>
              </a:solidFill>
              <a:effectLst/>
              <a:uLnTx/>
              <a:uFillTx/>
              <a:latin typeface="Myriad Pro" panose="020B0703030403020204" pitchFamily="34" charset="0"/>
              <a:ea typeface="+mj-ea"/>
              <a:cs typeface="Calibri" panose="020F0502020204030204" pitchFamily="34" charset="0"/>
            </a:endParaRPr>
          </a:p>
        </p:txBody>
      </p:sp>
    </p:spTree>
    <p:extLst>
      <p:ext uri="{BB962C8B-B14F-4D97-AF65-F5344CB8AC3E}">
        <p14:creationId xmlns:p14="http://schemas.microsoft.com/office/powerpoint/2010/main" val="2902882111"/>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381000"/>
            <a:ext cx="10698332" cy="990600"/>
          </a:xfrm>
        </p:spPr>
        <p:txBody>
          <a:bodyPr/>
          <a:lstStyle/>
          <a:p>
            <a:pPr>
              <a:lnSpc>
                <a:spcPct val="115000"/>
              </a:lnSpc>
              <a:spcBef>
                <a:spcPts val="1500"/>
              </a:spcBef>
            </a:pP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Add a Monthly Certification Cont'd</a:t>
            </a:r>
            <a:endParaRPr lang="en-US" b="1" spc="75">
              <a:solidFill>
                <a:srgbClr val="0E7BB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53724"/>
            <a:ext cx="5362852" cy="4976054"/>
          </a:xfrm>
        </p:spPr>
        <p:txBody>
          <a:bodyPr vert="horz" lIns="0" tIns="0" rIns="0" bIns="0" rtlCol="0" anchor="t">
            <a:noAutofit/>
          </a:bodyPr>
          <a:lstStyle/>
          <a:p>
            <a:pPr marL="514350" marR="0" lvl="0" indent="-514350">
              <a:lnSpc>
                <a:spcPct val="107000"/>
              </a:lnSpc>
              <a:spcBef>
                <a:spcPts val="500"/>
              </a:spcBef>
              <a:spcAft>
                <a:spcPts val="1000"/>
              </a:spcAft>
              <a:buFont typeface="+mj-lt"/>
              <a:buAutoNum type="arabicPeriod"/>
            </a:pPr>
            <a:r>
              <a:rPr lang="en-US" sz="2800">
                <a:effectLst/>
                <a:ea typeface="MS Mincho" panose="02020609040205080304" pitchFamily="49" charset="-128"/>
              </a:rPr>
              <a:t>Navigate to the “</a:t>
            </a:r>
            <a:r>
              <a:rPr lang="en-US" sz="2800" b="1">
                <a:effectLst/>
                <a:ea typeface="MS Mincho" panose="02020609040205080304" pitchFamily="49" charset="-128"/>
              </a:rPr>
              <a:t>Enrollments</a:t>
            </a:r>
            <a:r>
              <a:rPr lang="en-US" sz="2800">
                <a:effectLst/>
                <a:ea typeface="MS Mincho" panose="02020609040205080304" pitchFamily="49" charset="-128"/>
              </a:rPr>
              <a:t>” tab on the student profile. </a:t>
            </a:r>
            <a:r>
              <a:rPr lang="en-US" sz="2800">
                <a:effectLst/>
                <a:latin typeface="Calibri"/>
                <a:ea typeface="MS Mincho"/>
                <a:cs typeface="Calibri"/>
              </a:rPr>
              <a:t>Select the </a:t>
            </a:r>
            <a:r>
              <a:rPr lang="en-US" sz="2800">
                <a:latin typeface="Calibri"/>
                <a:ea typeface="MS Mincho"/>
                <a:cs typeface="Calibri"/>
              </a:rPr>
              <a:t>"</a:t>
            </a:r>
            <a:r>
              <a:rPr lang="en-US" sz="2800" b="1">
                <a:effectLst/>
                <a:latin typeface="Calibri"/>
                <a:ea typeface="MS Mincho"/>
                <a:cs typeface="Calibri"/>
              </a:rPr>
              <a:t>Add Monthly Cert</a:t>
            </a:r>
            <a:r>
              <a:rPr lang="en-US" sz="2800">
                <a:latin typeface="Calibri"/>
                <a:ea typeface="MS Mincho"/>
                <a:cs typeface="Calibri"/>
              </a:rPr>
              <a:t>"</a:t>
            </a:r>
            <a:r>
              <a:rPr lang="en-US" sz="2800">
                <a:effectLst/>
                <a:latin typeface="Calibri"/>
                <a:ea typeface="MS Mincho"/>
                <a:cs typeface="Calibri"/>
              </a:rPr>
              <a:t> button</a:t>
            </a:r>
            <a:r>
              <a:rPr lang="en-US" sz="2800">
                <a:latin typeface="Calibri"/>
                <a:ea typeface="MS Mincho"/>
                <a:cs typeface="Calibri"/>
              </a:rPr>
              <a:t> </a:t>
            </a:r>
            <a:r>
              <a:rPr lang="en-US" sz="2800">
                <a:effectLst/>
                <a:latin typeface="Calibri"/>
                <a:ea typeface="MS Mincho"/>
                <a:cs typeface="Calibri"/>
              </a:rPr>
              <a:t>to add a certification to the enrollment. </a:t>
            </a:r>
            <a:endParaRPr lang="en-US" sz="2800">
              <a:effectLst/>
              <a:ea typeface="MS Mincho" panose="02020609040205080304" pitchFamily="49" charset="-128"/>
            </a:endParaRPr>
          </a:p>
        </p:txBody>
      </p:sp>
      <p:pic>
        <p:nvPicPr>
          <p:cNvPr id="3" name="Picture 2" descr="Screenshot of Orville Wright's student profile page with blue boxes highlighting the &quot;Enrollments&quot; tab and the &quot;Add Monthly Cert&quot; button next to the first listed enrollment.">
            <a:extLst>
              <a:ext uri="{FF2B5EF4-FFF2-40B4-BE49-F238E27FC236}">
                <a16:creationId xmlns:a16="http://schemas.microsoft.com/office/drawing/2014/main" id="{6D1C47CB-3644-EE46-91EB-7CD5FBA304E3}"/>
              </a:ext>
            </a:extLst>
          </p:cNvPr>
          <p:cNvPicPr>
            <a:picLocks noChangeAspect="1"/>
          </p:cNvPicPr>
          <p:nvPr/>
        </p:nvPicPr>
        <p:blipFill>
          <a:blip r:embed="rId3"/>
          <a:stretch>
            <a:fillRect/>
          </a:stretch>
        </p:blipFill>
        <p:spPr>
          <a:xfrm>
            <a:off x="6173160" y="2076926"/>
            <a:ext cx="5569260" cy="3302010"/>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5BB2095D-2415-F491-90CE-6922F72E7973}"/>
              </a:ext>
              <a:ext uri="{C183D7F6-B498-43B3-948B-1728B52AA6E4}">
                <adec:decorative xmlns:adec="http://schemas.microsoft.com/office/drawing/2017/decorative" val="1"/>
              </a:ext>
            </a:extLst>
          </p:cNvPr>
          <p:cNvSpPr/>
          <p:nvPr/>
        </p:nvSpPr>
        <p:spPr>
          <a:xfrm>
            <a:off x="6262687" y="2910840"/>
            <a:ext cx="935355" cy="353854"/>
          </a:xfrm>
          <a:prstGeom prst="rect">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3734AF70-0BFF-FD0F-6843-A3E16B3D004E}"/>
              </a:ext>
              <a:ext uri="{C183D7F6-B498-43B3-948B-1728B52AA6E4}">
                <adec:decorative xmlns:adec="http://schemas.microsoft.com/office/drawing/2017/decorative" val="1"/>
              </a:ext>
            </a:extLst>
          </p:cNvPr>
          <p:cNvSpPr/>
          <p:nvPr/>
        </p:nvSpPr>
        <p:spPr>
          <a:xfrm>
            <a:off x="10356850" y="3978275"/>
            <a:ext cx="1123950" cy="244475"/>
          </a:xfrm>
          <a:prstGeom prst="rect">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1A57A57E-453D-44C6-A206-1BF5DAA4D075}"/>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2274272"/>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78362"/>
            <a:ext cx="10698332" cy="990600"/>
          </a:xfrm>
        </p:spPr>
        <p:txBody>
          <a:bodyPr/>
          <a:lstStyle/>
          <a:p>
            <a:pPr marL="0" marR="0" indent="0">
              <a:lnSpc>
                <a:spcPct val="100000"/>
              </a:lnSpc>
              <a:spcBef>
                <a:spcPts val="600"/>
              </a:spcBef>
              <a:spcAft>
                <a:spcPts val="0"/>
              </a:spcAft>
            </a:pPr>
            <a:r>
              <a:rPr lang="en-US" spc="75">
                <a:solidFill>
                  <a:srgbClr val="00427A"/>
                </a:solidFill>
                <a:hlinkClick r:id="rId2" action="ppaction://hlinksldjump"/>
              </a:rPr>
              <a:t>Add a Monthly Certification – Monthly certification information </a:t>
            </a:r>
            <a:endParaRPr lang="en-US" b="1" spc="75">
              <a:solidFill>
                <a:srgbClr val="00427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418253"/>
            <a:ext cx="7652658" cy="4986885"/>
          </a:xfrm>
        </p:spPr>
        <p:txBody>
          <a:bodyPr vert="horz" lIns="0" tIns="0" rIns="0" bIns="0" rtlCol="0" anchor="t">
            <a:noAutofit/>
          </a:bodyPr>
          <a:lstStyle/>
          <a:p>
            <a:pPr marL="342900" indent="-342900">
              <a:spcBef>
                <a:spcPts val="600"/>
              </a:spcBef>
              <a:spcAft>
                <a:spcPts val="600"/>
              </a:spcAft>
              <a:buFont typeface="+mj-lt"/>
              <a:buAutoNum type="arabicPeriod" startAt="2"/>
            </a:pPr>
            <a:r>
              <a:rPr lang="en-US">
                <a:effectLst/>
                <a:latin typeface="Calibri"/>
                <a:ea typeface="MS Mincho"/>
                <a:cs typeface="Calibri"/>
              </a:rPr>
              <a:t>Next, review all the pre-populated information in the </a:t>
            </a:r>
            <a:r>
              <a:rPr lang="en-US">
                <a:latin typeface="Calibri"/>
                <a:ea typeface="MS Mincho"/>
                <a:cs typeface="Calibri"/>
              </a:rPr>
              <a:t>"</a:t>
            </a:r>
            <a:r>
              <a:rPr lang="en-US" b="1">
                <a:effectLst/>
                <a:latin typeface="Calibri"/>
                <a:ea typeface="MS Mincho"/>
                <a:cs typeface="Calibri"/>
              </a:rPr>
              <a:t>Monthly certification information section</a:t>
            </a:r>
            <a:r>
              <a:rPr lang="en-US">
                <a:latin typeface="Calibri"/>
                <a:ea typeface="MS Mincho"/>
                <a:cs typeface="Calibri"/>
              </a:rPr>
              <a:t>"</a:t>
            </a:r>
            <a:r>
              <a:rPr lang="en-US">
                <a:effectLst/>
                <a:latin typeface="Calibri"/>
                <a:ea typeface="MS Mincho"/>
                <a:cs typeface="Calibri"/>
              </a:rPr>
              <a:t> detailed below. Some of these fields are editable.</a:t>
            </a:r>
            <a:r>
              <a:rPr lang="en-US">
                <a:latin typeface="Calibri"/>
                <a:ea typeface="MS Mincho"/>
                <a:cs typeface="Calibri"/>
              </a:rPr>
              <a:t> </a:t>
            </a:r>
            <a:endParaRPr lang="en-US">
              <a:effectLst/>
              <a:ea typeface="MS Mincho" panose="02020609040205080304" pitchFamily="49" charset="-128"/>
            </a:endParaRPr>
          </a:p>
          <a:p>
            <a:pPr marL="742950" marR="0" lvl="1" indent="-285750">
              <a:spcBef>
                <a:spcPts val="600"/>
              </a:spcBef>
              <a:spcAft>
                <a:spcPts val="600"/>
              </a:spcAft>
              <a:buFont typeface="+mj-lt"/>
              <a:buAutoNum type="alphaLcPeriod"/>
            </a:pPr>
            <a:r>
              <a:rPr lang="en-US">
                <a:latin typeface="Calibri"/>
                <a:ea typeface="MS Mincho"/>
                <a:cs typeface="Calibri"/>
              </a:rPr>
              <a:t>"</a:t>
            </a:r>
            <a:r>
              <a:rPr lang="en-US" b="1">
                <a:effectLst/>
                <a:latin typeface="Calibri"/>
                <a:ea typeface="MS Mincho"/>
                <a:cs typeface="Calibri"/>
              </a:rPr>
              <a:t>Training facility</a:t>
            </a:r>
            <a:r>
              <a:rPr lang="en-US">
                <a:latin typeface="Calibri"/>
                <a:ea typeface="MS Mincho"/>
                <a:cs typeface="Calibri"/>
              </a:rPr>
              <a:t>"</a:t>
            </a:r>
            <a:endParaRPr lang="en-US">
              <a:effectLst/>
              <a:latin typeface="Calibri"/>
              <a:ea typeface="MS Mincho"/>
              <a:cs typeface="Calibri"/>
            </a:endParaRPr>
          </a:p>
          <a:p>
            <a:pPr marL="742950" marR="0" lvl="1" indent="-285750">
              <a:spcBef>
                <a:spcPts val="600"/>
              </a:spcBef>
              <a:spcAft>
                <a:spcPts val="600"/>
              </a:spcAft>
              <a:buFont typeface="+mj-lt"/>
              <a:buAutoNum type="alphaLcPeriod"/>
            </a:pPr>
            <a:r>
              <a:rPr lang="en-US">
                <a:latin typeface="Calibri"/>
                <a:ea typeface="MS Mincho"/>
                <a:cs typeface="Calibri"/>
              </a:rPr>
              <a:t>"</a:t>
            </a:r>
            <a:r>
              <a:rPr lang="en-US" b="1">
                <a:effectLst/>
                <a:latin typeface="Calibri"/>
                <a:ea typeface="MS Mincho"/>
                <a:cs typeface="Calibri"/>
              </a:rPr>
              <a:t>Enrollment begin date</a:t>
            </a:r>
            <a:r>
              <a:rPr lang="en-US">
                <a:latin typeface="Calibri"/>
                <a:ea typeface="MS Mincho"/>
                <a:cs typeface="Calibri"/>
              </a:rPr>
              <a:t>"</a:t>
            </a:r>
            <a:endParaRPr lang="en-US">
              <a:effectLst/>
              <a:latin typeface="Calibri"/>
              <a:ea typeface="MS Mincho"/>
              <a:cs typeface="Calibri"/>
            </a:endParaRPr>
          </a:p>
          <a:p>
            <a:pPr marL="742950" marR="0" lvl="1" indent="-285750">
              <a:spcBef>
                <a:spcPts val="600"/>
              </a:spcBef>
              <a:spcAft>
                <a:spcPts val="600"/>
              </a:spcAft>
              <a:buFont typeface="+mj-lt"/>
              <a:buAutoNum type="alphaLcPeriod"/>
            </a:pPr>
            <a:r>
              <a:rPr lang="en-US">
                <a:latin typeface="Calibri"/>
                <a:ea typeface="MS Mincho"/>
                <a:cs typeface="Calibri"/>
              </a:rPr>
              <a:t>"</a:t>
            </a:r>
            <a:r>
              <a:rPr lang="en-US" b="1">
                <a:effectLst/>
                <a:latin typeface="Calibri"/>
                <a:ea typeface="MS Mincho"/>
                <a:cs typeface="Calibri"/>
              </a:rPr>
              <a:t>Reporting period begin date</a:t>
            </a:r>
            <a:r>
              <a:rPr lang="en-US">
                <a:latin typeface="Calibri"/>
                <a:ea typeface="MS Mincho"/>
                <a:cs typeface="Calibri"/>
              </a:rPr>
              <a:t>"</a:t>
            </a:r>
            <a:endParaRPr lang="en-US">
              <a:effectLst/>
              <a:latin typeface="Calibri"/>
              <a:ea typeface="MS Mincho"/>
              <a:cs typeface="Calibri"/>
            </a:endParaRPr>
          </a:p>
          <a:p>
            <a:pPr marL="742950" marR="0" lvl="1" indent="-285750">
              <a:spcBef>
                <a:spcPts val="600"/>
              </a:spcBef>
              <a:spcAft>
                <a:spcPts val="600"/>
              </a:spcAft>
              <a:buFont typeface="+mj-lt"/>
              <a:buAutoNum type="alphaLcPeriod"/>
            </a:pPr>
            <a:r>
              <a:rPr lang="en-US">
                <a:latin typeface="Calibri"/>
                <a:ea typeface="MS Mincho"/>
                <a:cs typeface="Calibri"/>
              </a:rPr>
              <a:t>"</a:t>
            </a:r>
            <a:r>
              <a:rPr lang="en-US" b="1">
                <a:effectLst/>
                <a:latin typeface="Calibri"/>
                <a:ea typeface="MS Mincho"/>
                <a:cs typeface="Calibri"/>
              </a:rPr>
              <a:t>Reporting period end date</a:t>
            </a:r>
            <a:r>
              <a:rPr lang="en-US">
                <a:effectLst/>
                <a:latin typeface="Calibri"/>
                <a:ea typeface="MS Mincho"/>
                <a:cs typeface="Calibri"/>
              </a:rPr>
              <a:t>”</a:t>
            </a:r>
          </a:p>
          <a:p>
            <a:pPr>
              <a:spcAft>
                <a:spcPts val="0"/>
              </a:spcAft>
            </a:pPr>
            <a:r>
              <a:rPr lang="en-US" sz="1400" i="1">
                <a:effectLst/>
                <a:latin typeface="Calibri"/>
                <a:ea typeface="MS Mincho"/>
                <a:cs typeface="Calibri"/>
              </a:rPr>
              <a:t>Note:</a:t>
            </a:r>
            <a:r>
              <a:rPr lang="en-US" sz="1400" i="1">
                <a:latin typeface="Calibri"/>
                <a:ea typeface="MS Mincho"/>
                <a:cs typeface="Calibri"/>
              </a:rPr>
              <a:t> </a:t>
            </a:r>
          </a:p>
          <a:p>
            <a:pPr marL="285750" indent="-285750">
              <a:spcAft>
                <a:spcPts val="0"/>
              </a:spcAft>
              <a:buFont typeface="Arial" panose="020B0604020202020204" pitchFamily="34" charset="0"/>
              <a:buChar char="•"/>
            </a:pPr>
            <a:r>
              <a:rPr lang="en-US" sz="1400" i="1">
                <a:effectLst/>
                <a:latin typeface="Calibri"/>
                <a:ea typeface="MS Mincho"/>
                <a:cs typeface="Calibri"/>
              </a:rPr>
              <a:t>A monthly certification must be submitted every month a student completes a flight. </a:t>
            </a:r>
            <a:r>
              <a:rPr lang="en-US" sz="1400" b="1" i="1">
                <a:latin typeface="Calibri"/>
                <a:ea typeface="MS Mincho"/>
                <a:cs typeface="Calibri"/>
              </a:rPr>
              <a:t>"</a:t>
            </a:r>
            <a:r>
              <a:rPr lang="en-US" sz="1400" b="1" i="1">
                <a:effectLst/>
                <a:latin typeface="Calibri"/>
                <a:ea typeface="MS Mincho"/>
                <a:cs typeface="Calibri"/>
              </a:rPr>
              <a:t>Reporting period begin date</a:t>
            </a:r>
            <a:r>
              <a:rPr lang="en-US" sz="1400" i="1">
                <a:latin typeface="Calibri"/>
                <a:ea typeface="MS Mincho"/>
                <a:cs typeface="Calibri"/>
              </a:rPr>
              <a:t>"</a:t>
            </a:r>
            <a:r>
              <a:rPr lang="en-US" sz="1400" i="1">
                <a:effectLst/>
                <a:latin typeface="Calibri"/>
                <a:ea typeface="MS Mincho"/>
                <a:cs typeface="Calibri"/>
              </a:rPr>
              <a:t> and </a:t>
            </a:r>
            <a:r>
              <a:rPr lang="en-US" sz="1400" i="1">
                <a:latin typeface="Calibri"/>
                <a:ea typeface="MS Mincho"/>
                <a:cs typeface="Calibri"/>
              </a:rPr>
              <a:t>"</a:t>
            </a:r>
            <a:r>
              <a:rPr lang="en-US" sz="1400" b="1" i="1">
                <a:effectLst/>
                <a:latin typeface="Calibri"/>
                <a:ea typeface="MS Mincho"/>
                <a:cs typeface="Calibri"/>
              </a:rPr>
              <a:t>Reporting period end </a:t>
            </a:r>
            <a:r>
              <a:rPr lang="en-US" sz="1400" b="1" i="1">
                <a:latin typeface="Calibri"/>
                <a:ea typeface="MS Mincho"/>
                <a:cs typeface="Calibri"/>
              </a:rPr>
              <a:t>date</a:t>
            </a:r>
            <a:r>
              <a:rPr lang="en-US" sz="1400" i="1">
                <a:latin typeface="Calibri"/>
                <a:ea typeface="MS Mincho"/>
                <a:cs typeface="Calibri"/>
              </a:rPr>
              <a:t>" must</a:t>
            </a:r>
            <a:r>
              <a:rPr lang="en-US" sz="1400" i="1">
                <a:effectLst/>
                <a:latin typeface="Calibri"/>
                <a:ea typeface="MS Mincho"/>
                <a:cs typeface="Calibri"/>
              </a:rPr>
              <a:t> be within the same month. These guidelines must be followed to avoid errors and complete submission. </a:t>
            </a:r>
          </a:p>
          <a:p>
            <a:pPr marL="285750" indent="-285750">
              <a:spcAft>
                <a:spcPts val="0"/>
              </a:spcAft>
              <a:buFont typeface="Arial" panose="020B0604020202020204" pitchFamily="34" charset="0"/>
              <a:buChar char="•"/>
            </a:pPr>
            <a:r>
              <a:rPr lang="en-US" sz="1400" i="1">
                <a:effectLst/>
                <a:latin typeface="Calibri"/>
                <a:ea typeface="MS Mincho"/>
                <a:cs typeface="Calibri"/>
              </a:rPr>
              <a:t>Excluding the very first flight month, the reporting period begin date </a:t>
            </a:r>
            <a:r>
              <a:rPr lang="en-US" sz="1400" b="1" i="1" u="sng">
                <a:effectLst/>
                <a:latin typeface="Calibri"/>
                <a:ea typeface="MS Mincho"/>
                <a:cs typeface="Calibri"/>
              </a:rPr>
              <a:t>MUST</a:t>
            </a:r>
            <a:r>
              <a:rPr lang="en-US" sz="1400" b="1" i="1">
                <a:effectLst/>
                <a:latin typeface="Calibri"/>
                <a:ea typeface="MS Mincho"/>
                <a:cs typeface="Calibri"/>
              </a:rPr>
              <a:t> </a:t>
            </a:r>
            <a:r>
              <a:rPr lang="en-US" sz="1400" i="1">
                <a:effectLst/>
                <a:latin typeface="Calibri"/>
                <a:ea typeface="MS Mincho"/>
                <a:cs typeface="Calibri"/>
              </a:rPr>
              <a:t>be the first day of the month.</a:t>
            </a:r>
            <a:r>
              <a:rPr lang="en-US" sz="1400" i="1">
                <a:latin typeface="Calibri"/>
                <a:ea typeface="MS Mincho"/>
                <a:cs typeface="Calibri"/>
              </a:rPr>
              <a:t> </a:t>
            </a:r>
            <a:endParaRPr lang="en-US" sz="1400" i="1">
              <a:ea typeface="MS Mincho" panose="02020609040205080304" pitchFamily="49" charset="-128"/>
            </a:endParaRPr>
          </a:p>
          <a:p>
            <a:pPr marL="285750" indent="-285750">
              <a:spcAft>
                <a:spcPts val="0"/>
              </a:spcAft>
              <a:buFont typeface="Arial" panose="020B0604020202020204" pitchFamily="34" charset="0"/>
              <a:buChar char="•"/>
            </a:pPr>
            <a:r>
              <a:rPr lang="en-US" sz="1400" i="1">
                <a:effectLst/>
                <a:latin typeface="Calibri"/>
                <a:ea typeface="MS Mincho"/>
                <a:cs typeface="Calibri"/>
              </a:rPr>
              <a:t>If the date selected for </a:t>
            </a:r>
            <a:r>
              <a:rPr lang="en-US" sz="1400" i="1">
                <a:latin typeface="Calibri"/>
                <a:ea typeface="MS Mincho"/>
                <a:cs typeface="Calibri"/>
              </a:rPr>
              <a:t>"</a:t>
            </a:r>
            <a:r>
              <a:rPr lang="en-US" sz="1400" b="1" i="1">
                <a:effectLst/>
                <a:latin typeface="Calibri"/>
                <a:ea typeface="MS Mincho"/>
                <a:cs typeface="Calibri"/>
              </a:rPr>
              <a:t>Reporting period end date</a:t>
            </a:r>
            <a:r>
              <a:rPr lang="en-US" sz="1400" i="1">
                <a:latin typeface="Calibri"/>
                <a:ea typeface="MS Mincho"/>
                <a:cs typeface="Calibri"/>
              </a:rPr>
              <a:t>" </a:t>
            </a:r>
            <a:r>
              <a:rPr lang="en-US" sz="1400" i="1">
                <a:effectLst/>
                <a:latin typeface="Calibri"/>
                <a:ea typeface="MS Mincho"/>
                <a:cs typeface="Calibri"/>
              </a:rPr>
              <a:t>is not the last day of the month, a new required field, </a:t>
            </a:r>
            <a:r>
              <a:rPr lang="en-US" sz="1400" i="1">
                <a:latin typeface="Calibri"/>
                <a:ea typeface="MS Mincho"/>
                <a:cs typeface="Calibri"/>
              </a:rPr>
              <a:t>"</a:t>
            </a:r>
            <a:r>
              <a:rPr lang="en-US" sz="1400" b="1" i="1">
                <a:effectLst/>
                <a:latin typeface="Calibri"/>
                <a:ea typeface="MS Mincho"/>
                <a:cs typeface="Calibri"/>
              </a:rPr>
              <a:t>Reason for ending enrollment</a:t>
            </a:r>
            <a:r>
              <a:rPr lang="en-US" sz="1400" i="1">
                <a:latin typeface="Calibri"/>
                <a:ea typeface="MS Mincho"/>
                <a:cs typeface="Calibri"/>
              </a:rPr>
              <a:t>" </a:t>
            </a:r>
            <a:r>
              <a:rPr lang="en-US" sz="1400" i="1">
                <a:effectLst/>
                <a:latin typeface="Calibri"/>
                <a:ea typeface="MS Mincho"/>
                <a:cs typeface="Calibri"/>
              </a:rPr>
              <a:t>appears. You need to select a reason from the dropdown menu for ending this enrollment earlier than the end of the month</a:t>
            </a:r>
            <a:r>
              <a:rPr lang="en-US" sz="1400">
                <a:effectLst/>
                <a:latin typeface="Calibri"/>
                <a:ea typeface="MS Mincho"/>
                <a:cs typeface="Calibri"/>
              </a:rPr>
              <a:t>.</a:t>
            </a:r>
            <a:r>
              <a:rPr lang="en-US" sz="1400">
                <a:latin typeface="Calibri"/>
                <a:ea typeface="MS Mincho"/>
                <a:cs typeface="Calibri"/>
              </a:rPr>
              <a:t> </a:t>
            </a:r>
            <a:endParaRPr lang="en-US" sz="1400">
              <a:effectLst/>
              <a:ea typeface="MS Mincho" panose="02020609040205080304" pitchFamily="49" charset="-128"/>
            </a:endParaRPr>
          </a:p>
        </p:txBody>
      </p:sp>
      <p:pic>
        <p:nvPicPr>
          <p:cNvPr id="3" name="Picture 2" descr="Screenshot of the &quot;Monthly certification information&quot; page with blue boxes highlighting the &quot;Reporting period begin date&quot; and &quot;Reporting period end date&quot; text fields.">
            <a:extLst>
              <a:ext uri="{FF2B5EF4-FFF2-40B4-BE49-F238E27FC236}">
                <a16:creationId xmlns:a16="http://schemas.microsoft.com/office/drawing/2014/main" id="{CA949C1D-2C95-63A7-B973-65831FB9905F}"/>
              </a:ext>
            </a:extLst>
          </p:cNvPr>
          <p:cNvPicPr>
            <a:picLocks noChangeAspect="1"/>
          </p:cNvPicPr>
          <p:nvPr/>
        </p:nvPicPr>
        <p:blipFill rotWithShape="1">
          <a:blip r:embed="rId3"/>
          <a:srcRect r="16413"/>
          <a:stretch/>
        </p:blipFill>
        <p:spPr>
          <a:xfrm>
            <a:off x="8150146" y="1953999"/>
            <a:ext cx="3970723" cy="3406140"/>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B1B0D66A-7B9E-4756-2F12-F903B85C8446}"/>
              </a:ext>
              <a:ext uri="{C183D7F6-B498-43B3-948B-1728B52AA6E4}">
                <adec:decorative xmlns:adec="http://schemas.microsoft.com/office/drawing/2017/decorative" val="1"/>
              </a:ext>
            </a:extLst>
          </p:cNvPr>
          <p:cNvSpPr/>
          <p:nvPr/>
        </p:nvSpPr>
        <p:spPr>
          <a:xfrm>
            <a:off x="8192226" y="4087309"/>
            <a:ext cx="1958975" cy="1179830"/>
          </a:xfrm>
          <a:prstGeom prst="rect">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A1C2317A-02B0-5E43-C33C-958E01C3F2A1}"/>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6896217"/>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E76213-38E6-41CB-049B-73B7DDD5FCB1}"/>
              </a:ext>
            </a:extLst>
          </p:cNvPr>
          <p:cNvSpPr txBox="1">
            <a:spLocks noGrp="1"/>
          </p:cNvSpPr>
          <p:nvPr>
            <p:ph type="title" idx="4294967295"/>
          </p:nvPr>
        </p:nvSpPr>
        <p:spPr>
          <a:xfrm>
            <a:off x="381000" y="278362"/>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rPr>
              <a:t>Add a Monthly Certification – Course hours and charges</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67313" y="1371600"/>
            <a:ext cx="7381641" cy="4976054"/>
          </a:xfrm>
        </p:spPr>
        <p:txBody>
          <a:bodyPr vert="horz" lIns="0" tIns="0" rIns="0" bIns="0" rtlCol="0" anchor="t">
            <a:noAutofit/>
          </a:bodyPr>
          <a:lstStyle/>
          <a:p>
            <a:pPr marL="514350" indent="-514350">
              <a:lnSpc>
                <a:spcPct val="115000"/>
              </a:lnSpc>
              <a:spcBef>
                <a:spcPts val="500"/>
              </a:spcBef>
              <a:spcAft>
                <a:spcPts val="0"/>
              </a:spcAft>
              <a:buFont typeface="+mj-lt"/>
              <a:buAutoNum type="arabicPeriod" startAt="3"/>
            </a:pPr>
            <a:r>
              <a:rPr lang="en-US" sz="2800">
                <a:effectLst/>
                <a:latin typeface="Calibri"/>
                <a:ea typeface="MS Mincho"/>
                <a:cs typeface="Calibri"/>
              </a:rPr>
              <a:t>Select the </a:t>
            </a:r>
            <a:r>
              <a:rPr lang="en-US" sz="2800">
                <a:latin typeface="Calibri"/>
                <a:ea typeface="MS Mincho"/>
                <a:cs typeface="Calibri"/>
              </a:rPr>
              <a:t>"</a:t>
            </a:r>
            <a:r>
              <a:rPr lang="en-US" sz="2800" b="1">
                <a:effectLst/>
                <a:latin typeface="Calibri"/>
                <a:ea typeface="MS Mincho"/>
                <a:cs typeface="Calibri"/>
              </a:rPr>
              <a:t>Add Flight instruction</a:t>
            </a:r>
            <a:r>
              <a:rPr lang="en-US" sz="2800">
                <a:latin typeface="Calibri"/>
                <a:ea typeface="MS Mincho"/>
                <a:cs typeface="Calibri"/>
              </a:rPr>
              <a:t>"</a:t>
            </a:r>
            <a:r>
              <a:rPr lang="en-US" sz="2800" b="1">
                <a:latin typeface="Calibri"/>
                <a:ea typeface="MS Mincho"/>
                <a:cs typeface="Calibri"/>
              </a:rPr>
              <a:t> </a:t>
            </a:r>
            <a:r>
              <a:rPr lang="en-US" sz="2800">
                <a:effectLst/>
                <a:latin typeface="Calibri"/>
                <a:ea typeface="MS Mincho"/>
                <a:cs typeface="Calibri"/>
              </a:rPr>
              <a:t>button and input the following information:</a:t>
            </a:r>
          </a:p>
          <a:p>
            <a:pPr marL="742950" marR="0" lvl="1" indent="-285750">
              <a:lnSpc>
                <a:spcPct val="115000"/>
              </a:lnSpc>
              <a:spcBef>
                <a:spcPts val="0"/>
              </a:spcBef>
              <a:spcAft>
                <a:spcPts val="0"/>
              </a:spcAft>
              <a:buFont typeface="+mj-lt"/>
              <a:buAutoNum type="alphaLcPeriod"/>
            </a:pPr>
            <a:r>
              <a:rPr lang="en-US" sz="2800">
                <a:latin typeface="Calibri"/>
                <a:ea typeface="MS Mincho"/>
                <a:cs typeface="Calibri"/>
              </a:rPr>
              <a:t>"</a:t>
            </a:r>
            <a:r>
              <a:rPr lang="en-US" sz="2800" b="1">
                <a:effectLst/>
                <a:latin typeface="Calibri"/>
                <a:ea typeface="MS Mincho"/>
                <a:cs typeface="Calibri"/>
              </a:rPr>
              <a:t>Begin Date</a:t>
            </a:r>
            <a:r>
              <a:rPr lang="en-US" sz="2800">
                <a:latin typeface="Calibri"/>
                <a:ea typeface="MS Mincho"/>
                <a:cs typeface="Calibri"/>
              </a:rPr>
              <a:t>"</a:t>
            </a:r>
            <a:endParaRPr lang="en-US" sz="2800">
              <a:effectLst/>
              <a:latin typeface="Calibri"/>
              <a:ea typeface="MS Mincho"/>
              <a:cs typeface="Calibri"/>
            </a:endParaRPr>
          </a:p>
          <a:p>
            <a:pPr marL="742950" marR="0" lvl="1" indent="-285750">
              <a:lnSpc>
                <a:spcPct val="115000"/>
              </a:lnSpc>
              <a:spcBef>
                <a:spcPts val="0"/>
              </a:spcBef>
              <a:spcAft>
                <a:spcPts val="0"/>
              </a:spcAft>
              <a:buFont typeface="+mj-lt"/>
              <a:buAutoNum type="alphaLcPeriod"/>
            </a:pPr>
            <a:r>
              <a:rPr lang="en-US" sz="2800">
                <a:latin typeface="Calibri"/>
                <a:ea typeface="MS Mincho"/>
                <a:cs typeface="Calibri"/>
              </a:rPr>
              <a:t>"</a:t>
            </a:r>
            <a:r>
              <a:rPr lang="en-US" sz="2800" b="1">
                <a:effectLst/>
                <a:latin typeface="Calibri"/>
                <a:ea typeface="MS Mincho"/>
                <a:cs typeface="Calibri"/>
              </a:rPr>
              <a:t>End Date</a:t>
            </a:r>
            <a:r>
              <a:rPr lang="en-US" sz="2800">
                <a:latin typeface="Calibri"/>
                <a:ea typeface="MS Mincho"/>
                <a:cs typeface="Calibri"/>
              </a:rPr>
              <a:t>"</a:t>
            </a:r>
            <a:endParaRPr lang="en-US" sz="2800">
              <a:effectLst/>
              <a:latin typeface="Calibri"/>
              <a:ea typeface="MS Mincho"/>
              <a:cs typeface="Calibri"/>
            </a:endParaRPr>
          </a:p>
          <a:p>
            <a:pPr marL="742950" marR="0" lvl="1" indent="-285750">
              <a:lnSpc>
                <a:spcPct val="115000"/>
              </a:lnSpc>
              <a:spcBef>
                <a:spcPts val="0"/>
              </a:spcBef>
              <a:spcAft>
                <a:spcPts val="0"/>
              </a:spcAft>
              <a:buFont typeface="+mj-lt"/>
              <a:buAutoNum type="alphaLcPeriod"/>
            </a:pPr>
            <a:r>
              <a:rPr lang="en-US" sz="2800">
                <a:latin typeface="Calibri"/>
                <a:ea typeface="MS Mincho"/>
                <a:cs typeface="Calibri"/>
              </a:rPr>
              <a:t>"</a:t>
            </a:r>
            <a:r>
              <a:rPr lang="en-US" sz="2800" b="1">
                <a:effectLst/>
                <a:latin typeface="Calibri"/>
                <a:ea typeface="MS Mincho"/>
                <a:cs typeface="Calibri"/>
              </a:rPr>
              <a:t>Category</a:t>
            </a:r>
            <a:r>
              <a:rPr lang="en-US" sz="2800">
                <a:latin typeface="Calibri"/>
                <a:ea typeface="MS Mincho"/>
                <a:cs typeface="Calibri"/>
              </a:rPr>
              <a:t>"</a:t>
            </a:r>
            <a:endParaRPr lang="en-US" sz="2800">
              <a:effectLst/>
              <a:latin typeface="Calibri"/>
              <a:ea typeface="MS Mincho"/>
              <a:cs typeface="Calibri"/>
            </a:endParaRPr>
          </a:p>
          <a:p>
            <a:pPr marL="742950" lvl="1" indent="-285750">
              <a:lnSpc>
                <a:spcPct val="115000"/>
              </a:lnSpc>
              <a:spcAft>
                <a:spcPts val="0"/>
              </a:spcAft>
              <a:buFont typeface="+mj-lt"/>
              <a:buAutoNum type="alphaLcPeriod"/>
            </a:pPr>
            <a:r>
              <a:rPr lang="en-US" sz="2800">
                <a:latin typeface="Calibri"/>
                <a:ea typeface="MS Mincho"/>
                <a:cs typeface="Calibri"/>
              </a:rPr>
              <a:t>"</a:t>
            </a:r>
            <a:r>
              <a:rPr lang="en-US" sz="2800" b="1">
                <a:effectLst/>
                <a:latin typeface="Calibri"/>
                <a:ea typeface="MS Mincho"/>
                <a:cs typeface="Calibri"/>
              </a:rPr>
              <a:t>Flight </a:t>
            </a:r>
            <a:r>
              <a:rPr lang="en-US" sz="2800" b="1">
                <a:latin typeface="Calibri"/>
                <a:ea typeface="MS Mincho"/>
                <a:cs typeface="Calibri"/>
              </a:rPr>
              <a:t>Instruction</a:t>
            </a:r>
            <a:r>
              <a:rPr lang="en-US" sz="2800">
                <a:latin typeface="Calibri"/>
                <a:ea typeface="MS Mincho"/>
                <a:cs typeface="Calibri"/>
              </a:rPr>
              <a:t>" -</a:t>
            </a:r>
            <a:r>
              <a:rPr lang="en-US" sz="2800">
                <a:effectLst/>
                <a:latin typeface="Calibri"/>
                <a:ea typeface="MS Mincho"/>
                <a:cs typeface="Calibri"/>
              </a:rPr>
              <a:t> Prepopulates flight instruction options associated with the specific school based on the Category selected</a:t>
            </a:r>
          </a:p>
        </p:txBody>
      </p:sp>
      <p:pic>
        <p:nvPicPr>
          <p:cNvPr id="3" name="Picture 2" descr="Screenshot of the &quot;Course hours and charges&quot; section of a student profile with a blue box highlighting the &quot;Add flight instruction&quot; button.">
            <a:extLst>
              <a:ext uri="{FF2B5EF4-FFF2-40B4-BE49-F238E27FC236}">
                <a16:creationId xmlns:a16="http://schemas.microsoft.com/office/drawing/2014/main" id="{5646C8BB-3E27-E329-828D-5934A4A66AEB}"/>
              </a:ext>
            </a:extLst>
          </p:cNvPr>
          <p:cNvPicPr>
            <a:picLocks noChangeAspect="1"/>
          </p:cNvPicPr>
          <p:nvPr/>
        </p:nvPicPr>
        <p:blipFill rotWithShape="1">
          <a:blip r:embed="rId3"/>
          <a:srcRect r="18591"/>
          <a:stretch/>
        </p:blipFill>
        <p:spPr>
          <a:xfrm>
            <a:off x="6902483" y="2795127"/>
            <a:ext cx="5140945" cy="1064500"/>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664E20AE-0051-082C-E104-D498CF1CAC4D}"/>
              </a:ext>
              <a:ext uri="{C183D7F6-B498-43B3-948B-1728B52AA6E4}">
                <adec:decorative xmlns:adec="http://schemas.microsoft.com/office/drawing/2017/decorative" val="1"/>
              </a:ext>
            </a:extLst>
          </p:cNvPr>
          <p:cNvSpPr/>
          <p:nvPr/>
        </p:nvSpPr>
        <p:spPr>
          <a:xfrm>
            <a:off x="6972300" y="3538538"/>
            <a:ext cx="971550" cy="182698"/>
          </a:xfrm>
          <a:prstGeom prst="rect">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1A17FCFA-A297-686D-774D-558E1DECB067}"/>
              </a:ext>
              <a:ext uri="{C183D7F6-B498-43B3-948B-1728B52AA6E4}">
                <adec:decorative xmlns:adec="http://schemas.microsoft.com/office/drawing/2017/decorative" val="1"/>
              </a:ext>
            </a:extLst>
          </p:cNvPr>
          <p:cNvSpPr/>
          <p:nvPr/>
        </p:nvSpPr>
        <p:spPr>
          <a:xfrm>
            <a:off x="6943911" y="3135143"/>
            <a:ext cx="4880775" cy="268550"/>
          </a:xfrm>
          <a:prstGeom prst="rect">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B2E25C96-199C-FE6B-C48B-CE1AD48FABBA}"/>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34239897"/>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595C7A5-706D-DE36-DA1D-3EC3BCCCB80E}"/>
              </a:ext>
            </a:extLst>
          </p:cNvPr>
          <p:cNvSpPr txBox="1">
            <a:spLocks noGrp="1"/>
          </p:cNvSpPr>
          <p:nvPr>
            <p:ph type="title" idx="4294967295"/>
          </p:nvPr>
        </p:nvSpPr>
        <p:spPr>
          <a:xfrm>
            <a:off x="381000" y="278362"/>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00000"/>
              </a:lnSpc>
              <a:spcBef>
                <a:spcPts val="600"/>
              </a:spcBef>
              <a:defRPr/>
            </a:pPr>
            <a:r>
              <a:rPr kumimoji="0" lang="en-US" sz="3600" b="1" i="0" u="none" strike="noStrike" kern="1200" cap="none" spc="75" normalizeH="0" baseline="0" noProof="0">
                <a:ln>
                  <a:noFill/>
                </a:ln>
                <a:solidFill>
                  <a:srgbClr val="0E7BBA"/>
                </a:solidFill>
                <a:effectLst/>
                <a:uLnTx/>
                <a:uFillTx/>
                <a:latin typeface="Calibri"/>
                <a:cs typeface="Calibri"/>
                <a:hlinkClick r:id="rId2" action="ppaction://hlinksldjump">
                  <a:extLst>
                    <a:ext uri="{A12FA001-AC4F-418D-AE19-62706E023703}">
                      <ahyp:hlinkClr xmlns:ahyp="http://schemas.microsoft.com/office/drawing/2018/hyperlinkcolor" val="tx"/>
                    </a:ext>
                  </a:extLst>
                </a:hlinkClick>
              </a:rPr>
              <a:t>Add a Monthly Certification – Course hours and charges</a:t>
            </a: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 Cont'd</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67313" y="1371600"/>
            <a:ext cx="6535169" cy="4976054"/>
          </a:xfrm>
        </p:spPr>
        <p:txBody>
          <a:bodyPr vert="horz" lIns="0" tIns="0" rIns="0" bIns="0" rtlCol="0" anchor="t">
            <a:noAutofit/>
          </a:bodyPr>
          <a:lstStyle/>
          <a:p>
            <a:pPr marL="971550" lvl="1" indent="-514350">
              <a:lnSpc>
                <a:spcPct val="115000"/>
              </a:lnSpc>
              <a:spcAft>
                <a:spcPts val="0"/>
              </a:spcAft>
              <a:buFont typeface="+mj-lt"/>
              <a:buAutoNum type="alphaLcPeriod" startAt="5"/>
            </a:pPr>
            <a:r>
              <a:rPr lang="en-US" sz="2800">
                <a:latin typeface="Calibri"/>
                <a:ea typeface="MS Mincho"/>
                <a:cs typeface="Calibri"/>
              </a:rPr>
              <a:t>"</a:t>
            </a:r>
            <a:r>
              <a:rPr lang="en-US" sz="2800" b="1">
                <a:effectLst/>
                <a:latin typeface="Calibri"/>
                <a:ea typeface="MS Mincho"/>
                <a:cs typeface="Calibri"/>
              </a:rPr>
              <a:t>Horsepower</a:t>
            </a:r>
            <a:r>
              <a:rPr lang="en-US" sz="2800">
                <a:latin typeface="Calibri"/>
                <a:ea typeface="MS Mincho"/>
                <a:cs typeface="Calibri"/>
              </a:rPr>
              <a:t>"</a:t>
            </a:r>
            <a:r>
              <a:rPr lang="en-US" sz="2800">
                <a:effectLst/>
                <a:latin typeface="Calibri"/>
                <a:ea typeface="MS Mincho"/>
                <a:cs typeface="Calibri"/>
              </a:rPr>
              <a:t> - Prepopulates based on Flight Instruction type selected</a:t>
            </a:r>
          </a:p>
          <a:p>
            <a:pPr marL="971550" marR="0" lvl="1" indent="-514350">
              <a:lnSpc>
                <a:spcPct val="115000"/>
              </a:lnSpc>
              <a:spcBef>
                <a:spcPts val="0"/>
              </a:spcBef>
              <a:spcAft>
                <a:spcPts val="0"/>
              </a:spcAft>
              <a:buFont typeface="+mj-lt"/>
              <a:buAutoNum type="alphaLcPeriod" startAt="5"/>
            </a:pPr>
            <a:r>
              <a:rPr lang="en-US" sz="2800">
                <a:latin typeface="Calibri"/>
                <a:ea typeface="MS Mincho"/>
                <a:cs typeface="Calibri"/>
              </a:rPr>
              <a:t>"</a:t>
            </a:r>
            <a:r>
              <a:rPr lang="en-US" sz="2800" b="1">
                <a:effectLst/>
                <a:latin typeface="Calibri"/>
                <a:ea typeface="MS Mincho"/>
                <a:cs typeface="Calibri"/>
              </a:rPr>
              <a:t>Rate</a:t>
            </a:r>
            <a:r>
              <a:rPr lang="en-US" sz="2800">
                <a:latin typeface="Calibri"/>
                <a:ea typeface="MS Mincho"/>
                <a:cs typeface="Calibri"/>
              </a:rPr>
              <a:t>"</a:t>
            </a:r>
            <a:r>
              <a:rPr lang="en-US" sz="2800">
                <a:effectLst/>
                <a:latin typeface="Calibri"/>
                <a:ea typeface="MS Mincho"/>
                <a:cs typeface="Calibri"/>
              </a:rPr>
              <a:t> - Prepopulates based on Flight Instruction type selected</a:t>
            </a:r>
          </a:p>
          <a:p>
            <a:pPr marL="971550" marR="0" lvl="1" indent="-514350">
              <a:lnSpc>
                <a:spcPct val="115000"/>
              </a:lnSpc>
              <a:spcBef>
                <a:spcPts val="0"/>
              </a:spcBef>
              <a:spcAft>
                <a:spcPts val="0"/>
              </a:spcAft>
              <a:buFont typeface="+mj-lt"/>
              <a:buAutoNum type="alphaLcPeriod" startAt="5"/>
            </a:pPr>
            <a:r>
              <a:rPr lang="en-US" sz="2800">
                <a:latin typeface="Calibri"/>
                <a:ea typeface="MS Mincho"/>
                <a:cs typeface="Calibri"/>
              </a:rPr>
              <a:t>"</a:t>
            </a:r>
            <a:r>
              <a:rPr lang="en-US" sz="2800" b="1">
                <a:effectLst/>
                <a:latin typeface="Calibri"/>
                <a:ea typeface="MS Mincho"/>
                <a:cs typeface="Calibri"/>
              </a:rPr>
              <a:t>Hours</a:t>
            </a:r>
            <a:r>
              <a:rPr lang="en-US" sz="2800">
                <a:latin typeface="Calibri"/>
                <a:ea typeface="MS Mincho"/>
                <a:cs typeface="Calibri"/>
              </a:rPr>
              <a:t>"</a:t>
            </a:r>
            <a:endParaRPr lang="en-US" sz="2800">
              <a:effectLst/>
              <a:latin typeface="Calibri"/>
              <a:ea typeface="MS Mincho"/>
              <a:cs typeface="Calibri"/>
            </a:endParaRPr>
          </a:p>
          <a:p>
            <a:pPr marL="971550" marR="0" lvl="1" indent="-514350">
              <a:lnSpc>
                <a:spcPct val="115000"/>
              </a:lnSpc>
              <a:spcBef>
                <a:spcPts val="0"/>
              </a:spcBef>
              <a:spcAft>
                <a:spcPts val="1000"/>
              </a:spcAft>
              <a:buFont typeface="+mj-lt"/>
              <a:buAutoNum type="alphaLcPeriod" startAt="5"/>
            </a:pPr>
            <a:r>
              <a:rPr lang="en-US" sz="2800">
                <a:latin typeface="Calibri"/>
                <a:ea typeface="MS Mincho"/>
                <a:cs typeface="Calibri"/>
              </a:rPr>
              <a:t>"</a:t>
            </a:r>
            <a:r>
              <a:rPr lang="en-US" sz="2800" b="1">
                <a:effectLst/>
                <a:latin typeface="Calibri"/>
                <a:ea typeface="MS Mincho"/>
                <a:cs typeface="Calibri"/>
              </a:rPr>
              <a:t>Total cost</a:t>
            </a:r>
            <a:r>
              <a:rPr lang="en-US" sz="2800" b="1">
                <a:latin typeface="Calibri"/>
                <a:ea typeface="MS Mincho"/>
                <a:cs typeface="Calibri"/>
              </a:rPr>
              <a:t>"</a:t>
            </a:r>
            <a:r>
              <a:rPr lang="en-US" sz="2800" b="1">
                <a:effectLst/>
                <a:latin typeface="Calibri"/>
                <a:ea typeface="MS Mincho"/>
                <a:cs typeface="Calibri"/>
              </a:rPr>
              <a:t> </a:t>
            </a:r>
            <a:r>
              <a:rPr lang="en-US" sz="2800">
                <a:effectLst/>
                <a:latin typeface="Calibri"/>
                <a:ea typeface="MS Mincho"/>
                <a:cs typeface="Calibri"/>
              </a:rPr>
              <a:t>(If applicable) – Prepopulates with the cumulative total cost (Rate x Hours + Taxes)</a:t>
            </a:r>
          </a:p>
        </p:txBody>
      </p:sp>
      <p:pic>
        <p:nvPicPr>
          <p:cNvPr id="3" name="Picture 2" descr="Screenshot of the &quot;Course hours and charges&quot; section of a student profile with a blue box highlighting the &quot;Add flight instruction&quot; button.">
            <a:extLst>
              <a:ext uri="{FF2B5EF4-FFF2-40B4-BE49-F238E27FC236}">
                <a16:creationId xmlns:a16="http://schemas.microsoft.com/office/drawing/2014/main" id="{5646C8BB-3E27-E329-828D-5934A4A66AEB}"/>
              </a:ext>
            </a:extLst>
          </p:cNvPr>
          <p:cNvPicPr>
            <a:picLocks noChangeAspect="1"/>
          </p:cNvPicPr>
          <p:nvPr/>
        </p:nvPicPr>
        <p:blipFill rotWithShape="1">
          <a:blip r:embed="rId3"/>
          <a:srcRect r="18591"/>
          <a:stretch/>
        </p:blipFill>
        <p:spPr>
          <a:xfrm>
            <a:off x="6902483" y="2795127"/>
            <a:ext cx="5140945" cy="1064500"/>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664E20AE-0051-082C-E104-D498CF1CAC4D}"/>
              </a:ext>
              <a:ext uri="{C183D7F6-B498-43B3-948B-1728B52AA6E4}">
                <adec:decorative xmlns:adec="http://schemas.microsoft.com/office/drawing/2017/decorative" val="1"/>
              </a:ext>
            </a:extLst>
          </p:cNvPr>
          <p:cNvSpPr/>
          <p:nvPr/>
        </p:nvSpPr>
        <p:spPr>
          <a:xfrm>
            <a:off x="6902482" y="3138780"/>
            <a:ext cx="4922205" cy="290220"/>
          </a:xfrm>
          <a:prstGeom prst="rect">
            <a:avLst/>
          </a:prstGeom>
          <a:noFill/>
          <a:ln w="38100">
            <a:solidFill>
              <a:srgbClr val="F2C217"/>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243C53F8-A59F-CF23-DE61-C1E1D2BB6721}"/>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897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23DC2A-E8F5-631C-22F8-84BAF9D8F393}"/>
              </a:ext>
            </a:extLst>
          </p:cNvPr>
          <p:cNvSpPr txBox="1">
            <a:spLocks noGrp="1"/>
          </p:cNvSpPr>
          <p:nvPr>
            <p:ph type="title" idx="4294967295"/>
          </p:nvPr>
        </p:nvSpPr>
        <p:spPr>
          <a:xfrm>
            <a:off x="381000" y="381000"/>
            <a:ext cx="1028700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Create a Login.gov Account Cont'd 7</a:t>
            </a:r>
            <a:endParaRPr kumimoji="0" lang="en-US" sz="6000" b="1" i="0" u="none" strike="noStrike" kern="1200" cap="none" spc="0" normalizeH="0" baseline="0" noProof="0">
              <a:ln>
                <a:noFill/>
              </a:ln>
              <a:solidFill>
                <a:schemeClr val="accent2"/>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3" name="Content Placeholder 2">
            <a:extLst>
              <a:ext uri="{FF2B5EF4-FFF2-40B4-BE49-F238E27FC236}">
                <a16:creationId xmlns:a16="http://schemas.microsoft.com/office/drawing/2014/main" id="{2FE295F2-9E5A-74A5-9BD4-FF2BB3720B20}"/>
              </a:ext>
            </a:extLst>
          </p:cNvPr>
          <p:cNvSpPr>
            <a:spLocks noGrp="1"/>
          </p:cNvSpPr>
          <p:nvPr>
            <p:ph sz="quarter" idx="10"/>
          </p:nvPr>
        </p:nvSpPr>
        <p:spPr>
          <a:xfrm>
            <a:off x="381000" y="1371601"/>
            <a:ext cx="6215743" cy="4940300"/>
          </a:xfrm>
        </p:spPr>
        <p:txBody>
          <a:bodyPr/>
          <a:lstStyle/>
          <a:p>
            <a:pPr marL="514350" indent="-514350">
              <a:spcBef>
                <a:spcPts val="600"/>
              </a:spcBef>
              <a:spcAft>
                <a:spcPts val="0"/>
              </a:spcAft>
              <a:buFont typeface="+mj-lt"/>
              <a:buAutoNum type="arabicPeriod" startAt="11"/>
            </a:pPr>
            <a:r>
              <a:rPr lang="en-US" sz="2800">
                <a:effectLst/>
                <a:ea typeface="MS Mincho" panose="02020609040205080304" pitchFamily="49" charset="-128"/>
              </a:rPr>
              <a:t>Follow the prompts to verify your identity.</a:t>
            </a:r>
            <a:r>
              <a:rPr lang="en-US" sz="2800">
                <a:ea typeface="MS Mincho" panose="02020609040205080304" pitchFamily="49" charset="-128"/>
              </a:rPr>
              <a:t> This process might take 5-10 minutes to complete and includes uploading a photo of your driver’s license, state ID, or passport to verify your identity.</a:t>
            </a:r>
          </a:p>
          <a:p>
            <a:pPr marL="514350" marR="0" lvl="0" indent="-514350">
              <a:spcBef>
                <a:spcPts val="600"/>
              </a:spcBef>
              <a:spcAft>
                <a:spcPts val="0"/>
              </a:spcAft>
              <a:buFont typeface="+mj-lt"/>
              <a:buAutoNum type="arabicPeriod" startAt="11"/>
            </a:pPr>
            <a:endParaRPr lang="en-US" sz="2800">
              <a:effectLst/>
              <a:ea typeface="MS Mincho" panose="02020609040205080304" pitchFamily="49" charset="-128"/>
            </a:endParaRPr>
          </a:p>
          <a:p>
            <a:pPr marR="0" lvl="0">
              <a:spcBef>
                <a:spcPts val="600"/>
              </a:spcBef>
              <a:spcAft>
                <a:spcPts val="0"/>
              </a:spcAft>
            </a:pPr>
            <a:r>
              <a:rPr lang="en-US" i="1">
                <a:effectLst/>
                <a:ea typeface="MS Mincho" panose="02020609040205080304" pitchFamily="49" charset="-128"/>
              </a:rPr>
              <a:t>Note: Should you encounter problems with verifying your identity, please access the </a:t>
            </a:r>
            <a:r>
              <a:rPr lang="en-US" i="1">
                <a:effectLst/>
                <a:ea typeface="MS Mincho" panose="02020609040205080304" pitchFamily="49" charset="-128"/>
                <a:hlinkClick r:id="rId3"/>
              </a:rPr>
              <a:t>Login.gov Help Center.</a:t>
            </a:r>
            <a:endParaRPr lang="en-US" sz="2800">
              <a:effectLst/>
              <a:ea typeface="MS Mincho" panose="02020609040205080304" pitchFamily="49" charset="-128"/>
            </a:endParaRPr>
          </a:p>
          <a:p>
            <a:endParaRPr lang="en-US" sz="2800"/>
          </a:p>
        </p:txBody>
      </p:sp>
      <p:pic>
        <p:nvPicPr>
          <p:cNvPr id="4" name="Picture 3" descr="Screenshot of the verifying identity page.">
            <a:extLst>
              <a:ext uri="{FF2B5EF4-FFF2-40B4-BE49-F238E27FC236}">
                <a16:creationId xmlns:a16="http://schemas.microsoft.com/office/drawing/2014/main" id="{4D07E99D-9BE8-B7B6-F771-47044018E3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179" y="1459399"/>
            <a:ext cx="3136530" cy="4764702"/>
          </a:xfrm>
          <a:prstGeom prst="rect">
            <a:avLst/>
          </a:prstGeom>
          <a:noFill/>
          <a:ln>
            <a:solidFill>
              <a:schemeClr val="tx1"/>
            </a:solidFill>
          </a:ln>
        </p:spPr>
      </p:pic>
      <p:sp>
        <p:nvSpPr>
          <p:cNvPr id="6" name="Rectangle: Rounded Corners 5" descr="Return to table of contents button.">
            <a:hlinkClick r:id="rId5" action="ppaction://hlinksldjump"/>
            <a:extLst>
              <a:ext uri="{FF2B5EF4-FFF2-40B4-BE49-F238E27FC236}">
                <a16:creationId xmlns:a16="http://schemas.microsoft.com/office/drawing/2014/main" id="{0DCD6369-0A42-E90D-D12F-561245F8982C}"/>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5"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Tree>
    <p:extLst>
      <p:ext uri="{BB962C8B-B14F-4D97-AF65-F5344CB8AC3E}">
        <p14:creationId xmlns:p14="http://schemas.microsoft.com/office/powerpoint/2010/main" val="8839593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A0686F5-6B5F-1A02-F119-7B79F1303DF8}"/>
              </a:ext>
            </a:extLst>
          </p:cNvPr>
          <p:cNvSpPr txBox="1">
            <a:spLocks noGrp="1"/>
          </p:cNvSpPr>
          <p:nvPr>
            <p:ph type="title" idx="4294967295"/>
          </p:nvPr>
        </p:nvSpPr>
        <p:spPr>
          <a:xfrm>
            <a:off x="381000" y="278362"/>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00000"/>
              </a:lnSpc>
              <a:spcBef>
                <a:spcPts val="600"/>
              </a:spcBef>
              <a:defRPr/>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Add a Monthly Certification – Course hours and charges</a:t>
            </a:r>
            <a:r>
              <a:rPr lang="en-US" spc="75">
                <a:solidFill>
                  <a:srgbClr val="00427A"/>
                </a:solidFill>
                <a:latin typeface="Calibri"/>
                <a:cs typeface="Calibri"/>
                <a:hlinkClick r:id="rId2" action="ppaction://hlinksldjump"/>
              </a:rPr>
              <a:t> Cont’d 1</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35847"/>
            <a:ext cx="5362852" cy="4976054"/>
          </a:xfrm>
        </p:spPr>
        <p:txBody>
          <a:bodyPr vert="horz" lIns="0" tIns="0" rIns="0" bIns="0" rtlCol="0" anchor="t">
            <a:noAutofit/>
          </a:bodyPr>
          <a:lstStyle/>
          <a:p>
            <a:pPr marL="514350" indent="-514350">
              <a:lnSpc>
                <a:spcPct val="115000"/>
              </a:lnSpc>
              <a:spcBef>
                <a:spcPts val="500"/>
              </a:spcBef>
              <a:spcAft>
                <a:spcPts val="1000"/>
              </a:spcAft>
              <a:buFont typeface="+mj-lt"/>
              <a:buAutoNum type="arabicPeriod" startAt="4"/>
            </a:pPr>
            <a:r>
              <a:rPr lang="en-US" sz="2800">
                <a:effectLst/>
                <a:latin typeface="Calibri"/>
                <a:ea typeface="MS Mincho"/>
                <a:cs typeface="Calibri"/>
              </a:rPr>
              <a:t>Select the calendar icon in the </a:t>
            </a:r>
            <a:r>
              <a:rPr lang="en-US" sz="2800">
                <a:latin typeface="Calibri"/>
                <a:ea typeface="MS Mincho"/>
                <a:cs typeface="Calibri"/>
              </a:rPr>
              <a:t>"</a:t>
            </a:r>
            <a:r>
              <a:rPr lang="en-US" sz="2800" b="1">
                <a:effectLst/>
                <a:latin typeface="Calibri"/>
                <a:ea typeface="MS Mincho"/>
                <a:cs typeface="Calibri"/>
              </a:rPr>
              <a:t>Begin</a:t>
            </a:r>
            <a:r>
              <a:rPr lang="en-US" sz="2800">
                <a:effectLst/>
                <a:latin typeface="Calibri"/>
                <a:ea typeface="MS Mincho"/>
                <a:cs typeface="Calibri"/>
              </a:rPr>
              <a:t> </a:t>
            </a:r>
            <a:r>
              <a:rPr lang="en-US" sz="2800" b="1">
                <a:effectLst/>
                <a:latin typeface="Calibri"/>
                <a:ea typeface="MS Mincho"/>
                <a:cs typeface="Calibri"/>
              </a:rPr>
              <a:t>Date</a:t>
            </a:r>
            <a:r>
              <a:rPr lang="en-US" sz="2800">
                <a:latin typeface="Calibri"/>
                <a:ea typeface="MS Mincho"/>
                <a:cs typeface="Calibri"/>
              </a:rPr>
              <a:t>"</a:t>
            </a:r>
            <a:r>
              <a:rPr lang="en-US" sz="2800">
                <a:effectLst/>
                <a:latin typeface="Calibri"/>
                <a:ea typeface="MS Mincho"/>
                <a:cs typeface="Calibri"/>
              </a:rPr>
              <a:t> and </a:t>
            </a:r>
            <a:r>
              <a:rPr lang="en-US" sz="2800">
                <a:latin typeface="Calibri"/>
                <a:ea typeface="MS Mincho"/>
                <a:cs typeface="Calibri"/>
              </a:rPr>
              <a:t>"</a:t>
            </a:r>
            <a:r>
              <a:rPr lang="en-US" sz="2800" b="1">
                <a:effectLst/>
                <a:latin typeface="Calibri"/>
                <a:ea typeface="MS Mincho"/>
                <a:cs typeface="Calibri"/>
              </a:rPr>
              <a:t>End</a:t>
            </a:r>
            <a:r>
              <a:rPr lang="en-US" sz="2800">
                <a:effectLst/>
                <a:latin typeface="Calibri"/>
                <a:ea typeface="MS Mincho"/>
                <a:cs typeface="Calibri"/>
              </a:rPr>
              <a:t> </a:t>
            </a:r>
            <a:r>
              <a:rPr lang="en-US" sz="2800" b="1">
                <a:effectLst/>
                <a:latin typeface="Calibri"/>
                <a:ea typeface="MS Mincho"/>
                <a:cs typeface="Calibri"/>
              </a:rPr>
              <a:t>Date</a:t>
            </a:r>
            <a:r>
              <a:rPr lang="en-US" sz="2800">
                <a:latin typeface="Calibri"/>
                <a:ea typeface="MS Mincho"/>
                <a:cs typeface="Calibri"/>
              </a:rPr>
              <a:t>"</a:t>
            </a:r>
            <a:r>
              <a:rPr lang="en-US" sz="2800">
                <a:effectLst/>
                <a:latin typeface="Calibri"/>
                <a:ea typeface="MS Mincho"/>
                <a:cs typeface="Calibri"/>
              </a:rPr>
              <a:t> fields and select the appropriate dates. Select the </a:t>
            </a:r>
            <a:r>
              <a:rPr lang="en-US" sz="2800">
                <a:latin typeface="Calibri"/>
                <a:ea typeface="MS Mincho"/>
                <a:cs typeface="Calibri"/>
              </a:rPr>
              <a:t>"</a:t>
            </a:r>
            <a:r>
              <a:rPr lang="en-US" sz="2800" b="1">
                <a:effectLst/>
                <a:latin typeface="Calibri"/>
                <a:ea typeface="MS Mincho"/>
                <a:cs typeface="Calibri"/>
              </a:rPr>
              <a:t>Category</a:t>
            </a:r>
            <a:r>
              <a:rPr lang="en-US" sz="2800">
                <a:latin typeface="Calibri"/>
                <a:ea typeface="MS Mincho"/>
                <a:cs typeface="Calibri"/>
              </a:rPr>
              <a:t>"</a:t>
            </a:r>
            <a:r>
              <a:rPr lang="en-US" sz="2800">
                <a:effectLst/>
                <a:latin typeface="Calibri"/>
                <a:ea typeface="MS Mincho"/>
                <a:cs typeface="Calibri"/>
              </a:rPr>
              <a:t> dropdown menu and select the appropriate option.</a:t>
            </a:r>
            <a:r>
              <a:rPr lang="en-US" sz="2800">
                <a:latin typeface="Calibri"/>
                <a:ea typeface="MS Mincho"/>
                <a:cs typeface="Calibri"/>
              </a:rPr>
              <a:t> </a:t>
            </a:r>
            <a:endParaRPr lang="en-US" sz="2800">
              <a:effectLst/>
              <a:ea typeface="MS Mincho" panose="02020609040205080304" pitchFamily="49" charset="-128"/>
            </a:endParaRPr>
          </a:p>
        </p:txBody>
      </p:sp>
      <p:pic>
        <p:nvPicPr>
          <p:cNvPr id="3" name="Picture 2" descr="Screenshot of the &quot;Course hours and charges&quot; section after &quot;Add flight instruction&quot; has been selected. Several editable criteria now appear, and blue boxes highlight the text fields corresponding to the &quot;Begin Date&quot; and &quot;End Date&quot; criteria.">
            <a:extLst>
              <a:ext uri="{FF2B5EF4-FFF2-40B4-BE49-F238E27FC236}">
                <a16:creationId xmlns:a16="http://schemas.microsoft.com/office/drawing/2014/main" id="{E77BA74C-3623-962F-7F81-6AE2DE38AEAC}"/>
              </a:ext>
            </a:extLst>
          </p:cNvPr>
          <p:cNvPicPr>
            <a:picLocks noChangeAspect="1"/>
          </p:cNvPicPr>
          <p:nvPr/>
        </p:nvPicPr>
        <p:blipFill>
          <a:blip r:embed="rId3"/>
          <a:stretch>
            <a:fillRect/>
          </a:stretch>
        </p:blipFill>
        <p:spPr>
          <a:xfrm>
            <a:off x="5743852" y="2617831"/>
            <a:ext cx="6155184" cy="1881216"/>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94C9875B-0A69-8C13-726D-44EBD1286802}"/>
              </a:ext>
              <a:ext uri="{C183D7F6-B498-43B3-948B-1728B52AA6E4}">
                <adec:decorative xmlns:adec="http://schemas.microsoft.com/office/drawing/2017/decorative" val="1"/>
              </a:ext>
            </a:extLst>
          </p:cNvPr>
          <p:cNvSpPr/>
          <p:nvPr/>
        </p:nvSpPr>
        <p:spPr>
          <a:xfrm>
            <a:off x="5867400" y="3314700"/>
            <a:ext cx="550070" cy="219076"/>
          </a:xfrm>
          <a:prstGeom prst="rect">
            <a:avLst/>
          </a:prstGeom>
          <a:noFill/>
          <a:ln w="38100">
            <a:solidFill>
              <a:srgbClr val="F2C217"/>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EF1251CD-3980-AD77-B0A5-9B9E797CC7F8}"/>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8713CC08-2676-5E3C-1BF4-F05EC1DFF416}"/>
              </a:ext>
              <a:ext uri="{C183D7F6-B498-43B3-948B-1728B52AA6E4}">
                <adec:decorative xmlns:adec="http://schemas.microsoft.com/office/drawing/2017/decorative" val="1"/>
              </a:ext>
            </a:extLst>
          </p:cNvPr>
          <p:cNvSpPr/>
          <p:nvPr/>
        </p:nvSpPr>
        <p:spPr>
          <a:xfrm>
            <a:off x="6453186" y="3314700"/>
            <a:ext cx="550070" cy="219076"/>
          </a:xfrm>
          <a:prstGeom prst="rect">
            <a:avLst/>
          </a:prstGeom>
          <a:noFill/>
          <a:ln w="38100">
            <a:solidFill>
              <a:srgbClr val="F2C217"/>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a:extLst>
              <a:ext uri="{FF2B5EF4-FFF2-40B4-BE49-F238E27FC236}">
                <a16:creationId xmlns:a16="http://schemas.microsoft.com/office/drawing/2014/main" id="{7B2ED904-5D82-3754-2DEE-928B7035CBB9}"/>
              </a:ext>
              <a:ext uri="{C183D7F6-B498-43B3-948B-1728B52AA6E4}">
                <adec:decorative xmlns:adec="http://schemas.microsoft.com/office/drawing/2017/decorative" val="1"/>
              </a:ext>
            </a:extLst>
          </p:cNvPr>
          <p:cNvSpPr/>
          <p:nvPr/>
        </p:nvSpPr>
        <p:spPr>
          <a:xfrm>
            <a:off x="7057154" y="3314700"/>
            <a:ext cx="550070" cy="219076"/>
          </a:xfrm>
          <a:prstGeom prst="rect">
            <a:avLst/>
          </a:prstGeom>
          <a:noFill/>
          <a:ln w="38100">
            <a:solidFill>
              <a:srgbClr val="F2C217"/>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366217693"/>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9828973-FF5C-78E8-C301-75443671B981}"/>
              </a:ext>
            </a:extLst>
          </p:cNvPr>
          <p:cNvSpPr txBox="1">
            <a:spLocks noGrp="1"/>
          </p:cNvSpPr>
          <p:nvPr>
            <p:ph type="title" idx="4294967295"/>
          </p:nvPr>
        </p:nvSpPr>
        <p:spPr>
          <a:xfrm>
            <a:off x="381000" y="288995"/>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00000"/>
              </a:lnSpc>
              <a:spcBef>
                <a:spcPts val="600"/>
              </a:spcBef>
              <a:defRPr/>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Add a Monthly Certification – Course hours and charges Cont'd 2</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35847"/>
            <a:ext cx="5362852" cy="4976054"/>
          </a:xfrm>
        </p:spPr>
        <p:txBody>
          <a:bodyPr vert="horz" lIns="0" tIns="0" rIns="0" bIns="0" rtlCol="0" anchor="t">
            <a:noAutofit/>
          </a:bodyPr>
          <a:lstStyle/>
          <a:p>
            <a:pPr marL="514350" marR="0" lvl="0" indent="-514350">
              <a:lnSpc>
                <a:spcPct val="115000"/>
              </a:lnSpc>
              <a:spcBef>
                <a:spcPts val="500"/>
              </a:spcBef>
              <a:spcAft>
                <a:spcPts val="1000"/>
              </a:spcAft>
              <a:buFont typeface="+mj-lt"/>
              <a:buAutoNum type="arabicPeriod" startAt="5"/>
            </a:pPr>
            <a:r>
              <a:rPr lang="en-US" sz="2800">
                <a:effectLst/>
                <a:latin typeface="Calibri"/>
                <a:ea typeface="MS Mincho"/>
                <a:cs typeface="Calibri"/>
              </a:rPr>
              <a:t>Select the </a:t>
            </a:r>
            <a:r>
              <a:rPr lang="en-US" sz="2800">
                <a:latin typeface="Calibri"/>
                <a:ea typeface="MS Mincho"/>
                <a:cs typeface="Calibri"/>
              </a:rPr>
              <a:t>"</a:t>
            </a:r>
            <a:r>
              <a:rPr lang="en-US" sz="2800" b="1">
                <a:effectLst/>
                <a:latin typeface="Calibri"/>
                <a:ea typeface="MS Mincho"/>
                <a:cs typeface="Calibri"/>
              </a:rPr>
              <a:t>Flight Instruction</a:t>
            </a:r>
            <a:r>
              <a:rPr lang="en-US" sz="2800">
                <a:latin typeface="Calibri"/>
                <a:ea typeface="MS Mincho"/>
                <a:cs typeface="Calibri"/>
              </a:rPr>
              <a:t>"</a:t>
            </a:r>
            <a:r>
              <a:rPr lang="en-US" sz="2800">
                <a:effectLst/>
                <a:latin typeface="Calibri"/>
                <a:ea typeface="MS Mincho"/>
                <a:cs typeface="Calibri"/>
              </a:rPr>
              <a:t> dropdown menu and choose the appropriate flight instruction. Since the </a:t>
            </a:r>
            <a:r>
              <a:rPr lang="en-US" sz="2800">
                <a:latin typeface="Calibri"/>
                <a:ea typeface="MS Mincho"/>
                <a:cs typeface="Calibri"/>
              </a:rPr>
              <a:t>"</a:t>
            </a:r>
            <a:r>
              <a:rPr lang="en-US" sz="2800" b="1">
                <a:effectLst/>
                <a:latin typeface="Calibri"/>
                <a:ea typeface="MS Mincho"/>
                <a:cs typeface="Calibri"/>
              </a:rPr>
              <a:t>Horsepower</a:t>
            </a:r>
            <a:r>
              <a:rPr lang="en-US" sz="2800">
                <a:latin typeface="Calibri"/>
                <a:ea typeface="MS Mincho"/>
                <a:cs typeface="Calibri"/>
              </a:rPr>
              <a:t>"</a:t>
            </a:r>
            <a:r>
              <a:rPr lang="en-US" sz="2800">
                <a:effectLst/>
                <a:latin typeface="Calibri"/>
                <a:ea typeface="MS Mincho"/>
                <a:cs typeface="Calibri"/>
              </a:rPr>
              <a:t> and </a:t>
            </a:r>
            <a:r>
              <a:rPr lang="en-US" sz="2800">
                <a:latin typeface="Calibri"/>
                <a:ea typeface="MS Mincho"/>
                <a:cs typeface="Calibri"/>
              </a:rPr>
              <a:t>"</a:t>
            </a:r>
            <a:r>
              <a:rPr lang="en-US" sz="2800" b="1">
                <a:effectLst/>
                <a:latin typeface="Calibri"/>
                <a:ea typeface="MS Mincho"/>
                <a:cs typeface="Calibri"/>
              </a:rPr>
              <a:t>Rate</a:t>
            </a:r>
            <a:r>
              <a:rPr lang="en-US" sz="2800">
                <a:latin typeface="Calibri"/>
                <a:ea typeface="MS Mincho"/>
                <a:cs typeface="Calibri"/>
              </a:rPr>
              <a:t>"</a:t>
            </a:r>
            <a:r>
              <a:rPr lang="en-US" sz="2800">
                <a:effectLst/>
                <a:latin typeface="Calibri"/>
                <a:ea typeface="MS Mincho"/>
                <a:cs typeface="Calibri"/>
              </a:rPr>
              <a:t> fields are not applicable, select the </a:t>
            </a:r>
            <a:r>
              <a:rPr lang="en-US" sz="2800">
                <a:latin typeface="Calibri"/>
                <a:ea typeface="MS Mincho"/>
                <a:cs typeface="Calibri"/>
              </a:rPr>
              <a:t>"</a:t>
            </a:r>
            <a:r>
              <a:rPr lang="en-US" sz="2800" b="1">
                <a:effectLst/>
                <a:latin typeface="Calibri"/>
                <a:ea typeface="MS Mincho"/>
                <a:cs typeface="Calibri"/>
              </a:rPr>
              <a:t>Hours</a:t>
            </a:r>
            <a:r>
              <a:rPr lang="en-US" sz="2800">
                <a:latin typeface="Calibri"/>
                <a:ea typeface="MS Mincho"/>
                <a:cs typeface="Calibri"/>
              </a:rPr>
              <a:t>"</a:t>
            </a:r>
            <a:r>
              <a:rPr lang="en-US" sz="2800">
                <a:effectLst/>
                <a:latin typeface="Calibri"/>
                <a:ea typeface="MS Mincho"/>
                <a:cs typeface="Calibri"/>
              </a:rPr>
              <a:t> field and input the total hours. Select the </a:t>
            </a:r>
            <a:r>
              <a:rPr lang="en-US" sz="2800">
                <a:latin typeface="Calibri"/>
                <a:ea typeface="MS Mincho"/>
                <a:cs typeface="Calibri"/>
              </a:rPr>
              <a:t>"</a:t>
            </a:r>
            <a:r>
              <a:rPr lang="en-US" sz="2800" b="1">
                <a:effectLst/>
                <a:latin typeface="Calibri"/>
                <a:ea typeface="MS Mincho"/>
                <a:cs typeface="Calibri"/>
              </a:rPr>
              <a:t>Save</a:t>
            </a:r>
            <a:r>
              <a:rPr lang="en-US" sz="2800">
                <a:latin typeface="Calibri"/>
                <a:ea typeface="MS Mincho"/>
                <a:cs typeface="Calibri"/>
              </a:rPr>
              <a:t>"</a:t>
            </a:r>
            <a:r>
              <a:rPr lang="en-US" sz="2800">
                <a:effectLst/>
                <a:latin typeface="Calibri"/>
                <a:ea typeface="MS Mincho"/>
                <a:cs typeface="Calibri"/>
              </a:rPr>
              <a:t> button.</a:t>
            </a:r>
          </a:p>
        </p:txBody>
      </p:sp>
      <p:pic>
        <p:nvPicPr>
          <p:cNvPr id="4" name="Picture 3" descr="Screenshot of the &quot;Course hours and charges&quot; section with blue boxes highlighting the &quot;Hours&quot; text field - which contains the value &quot;100&quot; - and the &quot;Save&quot; button.">
            <a:extLst>
              <a:ext uri="{FF2B5EF4-FFF2-40B4-BE49-F238E27FC236}">
                <a16:creationId xmlns:a16="http://schemas.microsoft.com/office/drawing/2014/main" id="{BF43AEF6-8554-6344-ACE4-9D0EF732F041}"/>
              </a:ext>
            </a:extLst>
          </p:cNvPr>
          <p:cNvPicPr>
            <a:picLocks noChangeAspect="1"/>
          </p:cNvPicPr>
          <p:nvPr/>
        </p:nvPicPr>
        <p:blipFill>
          <a:blip r:embed="rId3"/>
          <a:stretch>
            <a:fillRect/>
          </a:stretch>
        </p:blipFill>
        <p:spPr>
          <a:xfrm>
            <a:off x="5914724" y="2733116"/>
            <a:ext cx="6134470" cy="1391768"/>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DF18F192-424B-5B42-2111-743FA0A89553}"/>
              </a:ext>
              <a:ext uri="{C183D7F6-B498-43B3-948B-1728B52AA6E4}">
                <adec:decorative xmlns:adec="http://schemas.microsoft.com/office/drawing/2017/decorative" val="1"/>
              </a:ext>
            </a:extLst>
          </p:cNvPr>
          <p:cNvSpPr/>
          <p:nvPr/>
        </p:nvSpPr>
        <p:spPr>
          <a:xfrm>
            <a:off x="10946606" y="3429000"/>
            <a:ext cx="388144" cy="211931"/>
          </a:xfrm>
          <a:prstGeom prst="rect">
            <a:avLst/>
          </a:prstGeom>
          <a:noFill/>
          <a:ln w="38100">
            <a:solidFill>
              <a:srgbClr val="F2C217"/>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Rectangle 2">
            <a:extLst>
              <a:ext uri="{FF2B5EF4-FFF2-40B4-BE49-F238E27FC236}">
                <a16:creationId xmlns:a16="http://schemas.microsoft.com/office/drawing/2014/main" id="{68DDF8F8-96A1-EE51-321C-91BDBCEA829A}"/>
              </a:ext>
              <a:ext uri="{C183D7F6-B498-43B3-948B-1728B52AA6E4}">
                <adec:decorative xmlns:adec="http://schemas.microsoft.com/office/drawing/2017/decorative" val="1"/>
              </a:ext>
            </a:extLst>
          </p:cNvPr>
          <p:cNvSpPr/>
          <p:nvPr/>
        </p:nvSpPr>
        <p:spPr>
          <a:xfrm>
            <a:off x="7815090" y="3433552"/>
            <a:ext cx="547860" cy="343111"/>
          </a:xfrm>
          <a:prstGeom prst="rect">
            <a:avLst/>
          </a:prstGeom>
          <a:noFill/>
          <a:ln w="38100">
            <a:solidFill>
              <a:srgbClr val="F2C217"/>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36B7FEEE-0569-8CE2-08E7-D0E7EF682AAA}"/>
              </a:ext>
              <a:ext uri="{C183D7F6-B498-43B3-948B-1728B52AA6E4}">
                <adec:decorative xmlns:adec="http://schemas.microsoft.com/office/drawing/2017/decorative" val="1"/>
              </a:ext>
            </a:extLst>
          </p:cNvPr>
          <p:cNvSpPr/>
          <p:nvPr/>
        </p:nvSpPr>
        <p:spPr>
          <a:xfrm>
            <a:off x="9574834" y="3429000"/>
            <a:ext cx="531191" cy="211931"/>
          </a:xfrm>
          <a:prstGeom prst="rect">
            <a:avLst/>
          </a:prstGeom>
          <a:noFill/>
          <a:ln w="38100">
            <a:solidFill>
              <a:srgbClr val="F2C217"/>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a:extLst>
              <a:ext uri="{FF2B5EF4-FFF2-40B4-BE49-F238E27FC236}">
                <a16:creationId xmlns:a16="http://schemas.microsoft.com/office/drawing/2014/main" id="{C70794E8-2BDA-3383-3750-D3827843270E}"/>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6091268"/>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8CB6DDD-289A-2081-6185-55A7C2D95688}"/>
              </a:ext>
            </a:extLst>
          </p:cNvPr>
          <p:cNvSpPr txBox="1">
            <a:spLocks noGrp="1"/>
          </p:cNvSpPr>
          <p:nvPr>
            <p:ph type="title" idx="4294967295"/>
          </p:nvPr>
        </p:nvSpPr>
        <p:spPr>
          <a:xfrm>
            <a:off x="381000" y="278362"/>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00000"/>
              </a:lnSpc>
              <a:spcBef>
                <a:spcPts val="600"/>
              </a:spcBef>
              <a:defRPr/>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Add a Monthly Certification – Course hours and charges</a:t>
            </a:r>
            <a:r>
              <a:rPr lang="en-US" spc="75">
                <a:solidFill>
                  <a:srgbClr val="00427A"/>
                </a:solidFill>
                <a:latin typeface="Calibri"/>
                <a:cs typeface="Calibri"/>
                <a:hlinkClick r:id="rId2" action="ppaction://hlinksldjump"/>
              </a:rPr>
              <a:t> Cont’d 3</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35847"/>
            <a:ext cx="6019800" cy="4976054"/>
          </a:xfrm>
        </p:spPr>
        <p:txBody>
          <a:bodyPr vert="horz" lIns="0" tIns="0" rIns="0" bIns="0" rtlCol="0" anchor="t">
            <a:noAutofit/>
          </a:bodyPr>
          <a:lstStyle/>
          <a:p>
            <a:pPr marL="514350" marR="0" lvl="0" indent="-514350">
              <a:lnSpc>
                <a:spcPct val="115000"/>
              </a:lnSpc>
              <a:spcBef>
                <a:spcPts val="500"/>
              </a:spcBef>
              <a:spcAft>
                <a:spcPts val="1000"/>
              </a:spcAft>
              <a:buFont typeface="+mj-lt"/>
              <a:buAutoNum type="arabicPeriod" startAt="6"/>
            </a:pPr>
            <a:r>
              <a:rPr lang="en-US" sz="2800">
                <a:effectLst/>
                <a:latin typeface="Calibri"/>
                <a:ea typeface="MS Mincho"/>
                <a:cs typeface="Calibri"/>
              </a:rPr>
              <a:t>In the </a:t>
            </a:r>
            <a:r>
              <a:rPr lang="en-US" sz="2800">
                <a:latin typeface="Calibri"/>
                <a:ea typeface="MS Mincho"/>
                <a:cs typeface="Calibri"/>
              </a:rPr>
              <a:t>"</a:t>
            </a:r>
            <a:r>
              <a:rPr lang="en-US" sz="2800" b="1">
                <a:effectLst/>
                <a:latin typeface="Calibri"/>
                <a:ea typeface="MS Mincho"/>
                <a:cs typeface="Calibri"/>
              </a:rPr>
              <a:t>Summary</a:t>
            </a:r>
            <a:r>
              <a:rPr lang="en-US" sz="2800">
                <a:latin typeface="Calibri"/>
                <a:ea typeface="MS Mincho"/>
                <a:cs typeface="Calibri"/>
              </a:rPr>
              <a:t>"</a:t>
            </a:r>
            <a:r>
              <a:rPr lang="en-US" sz="2800">
                <a:effectLst/>
                <a:latin typeface="Calibri"/>
                <a:ea typeface="MS Mincho"/>
                <a:cs typeface="Calibri"/>
              </a:rPr>
              <a:t> sub-section, select the field labeled </a:t>
            </a:r>
            <a:r>
              <a:rPr lang="en-US" sz="2800">
                <a:latin typeface="Calibri"/>
                <a:ea typeface="MS Mincho"/>
                <a:cs typeface="Calibri"/>
              </a:rPr>
              <a:t>"</a:t>
            </a:r>
            <a:r>
              <a:rPr lang="en-US" sz="2800" b="1">
                <a:effectLst/>
                <a:latin typeface="Calibri"/>
                <a:ea typeface="MS Mincho"/>
                <a:cs typeface="Calibri"/>
              </a:rPr>
              <a:t>State or local taxes apply for the period</a:t>
            </a:r>
            <a:r>
              <a:rPr lang="en-US" sz="2800">
                <a:latin typeface="Calibri"/>
                <a:ea typeface="MS Mincho"/>
                <a:cs typeface="Calibri"/>
              </a:rPr>
              <a:t>“ checkbox, if applicable</a:t>
            </a:r>
            <a:r>
              <a:rPr lang="en-US" sz="2800">
                <a:effectLst/>
                <a:latin typeface="Calibri"/>
                <a:ea typeface="MS Mincho"/>
                <a:cs typeface="Calibri"/>
              </a:rPr>
              <a:t>. The summary information for this certification period is displayed in this section. </a:t>
            </a:r>
          </a:p>
          <a:p>
            <a:pPr marR="0" lvl="0">
              <a:lnSpc>
                <a:spcPct val="115000"/>
              </a:lnSpc>
              <a:spcBef>
                <a:spcPts val="500"/>
              </a:spcBef>
              <a:spcAft>
                <a:spcPts val="1000"/>
              </a:spcAft>
            </a:pPr>
            <a:endParaRPr lang="en-US" sz="2800">
              <a:effectLst/>
              <a:latin typeface="Calibri"/>
              <a:ea typeface="MS Mincho"/>
              <a:cs typeface="Calibri"/>
            </a:endParaRPr>
          </a:p>
          <a:p>
            <a:pPr>
              <a:lnSpc>
                <a:spcPct val="115000"/>
              </a:lnSpc>
              <a:spcBef>
                <a:spcPts val="500"/>
              </a:spcBef>
              <a:spcAft>
                <a:spcPts val="1000"/>
              </a:spcAft>
            </a:pPr>
            <a:r>
              <a:rPr lang="en-US" sz="1800" i="1">
                <a:effectLst/>
                <a:latin typeface="Calibri"/>
                <a:ea typeface="MS Mincho"/>
                <a:cs typeface="Calibri"/>
              </a:rPr>
              <a:t>Note: If you select the “</a:t>
            </a:r>
            <a:r>
              <a:rPr lang="en-US" sz="1800" b="1" i="1">
                <a:effectLst/>
                <a:latin typeface="Calibri"/>
                <a:ea typeface="MS Mincho"/>
                <a:cs typeface="Calibri"/>
              </a:rPr>
              <a:t>State and local taxes apply for this period</a:t>
            </a:r>
            <a:r>
              <a:rPr lang="en-US" sz="1800" i="1">
                <a:latin typeface="Calibri"/>
                <a:ea typeface="MS Mincho"/>
                <a:cs typeface="Calibri"/>
              </a:rPr>
              <a:t>” checkbox, then a new field “</a:t>
            </a:r>
            <a:r>
              <a:rPr lang="en-US" sz="1800" b="1" i="1">
                <a:latin typeface="Calibri"/>
                <a:ea typeface="MS Mincho"/>
                <a:cs typeface="Calibri"/>
              </a:rPr>
              <a:t>State and local taxes</a:t>
            </a:r>
            <a:r>
              <a:rPr lang="en-US" sz="1800" i="1">
                <a:latin typeface="Calibri"/>
                <a:ea typeface="MS Mincho"/>
                <a:cs typeface="Calibri"/>
              </a:rPr>
              <a:t>” will appear. Submit the cumulative state and local taxes for the reporting period to continue.</a:t>
            </a:r>
          </a:p>
          <a:p>
            <a:pPr marR="0" lvl="0">
              <a:lnSpc>
                <a:spcPct val="115000"/>
              </a:lnSpc>
              <a:spcBef>
                <a:spcPts val="500"/>
              </a:spcBef>
              <a:spcAft>
                <a:spcPts val="1000"/>
              </a:spcAft>
            </a:pPr>
            <a:endParaRPr lang="en-US" sz="1800" i="1">
              <a:effectLst/>
              <a:latin typeface="Calibri"/>
              <a:ea typeface="MS Mincho"/>
              <a:cs typeface="Calibri"/>
            </a:endParaRPr>
          </a:p>
        </p:txBody>
      </p:sp>
      <p:grpSp>
        <p:nvGrpSpPr>
          <p:cNvPr id="12" name="Group 11" descr="Screenshot of the &quot;Course hours and charges&quot; section after necessary criteria has been saved. The checkbox for &quot;State and local taxes apply for this period&quot; is not checked. ">
            <a:extLst>
              <a:ext uri="{FF2B5EF4-FFF2-40B4-BE49-F238E27FC236}">
                <a16:creationId xmlns:a16="http://schemas.microsoft.com/office/drawing/2014/main" id="{982519F0-F9BD-68A3-BEFC-0E3FB936E38D}"/>
              </a:ext>
            </a:extLst>
          </p:cNvPr>
          <p:cNvGrpSpPr/>
          <p:nvPr/>
        </p:nvGrpSpPr>
        <p:grpSpPr>
          <a:xfrm>
            <a:off x="7074192" y="1787380"/>
            <a:ext cx="4905955" cy="3657334"/>
            <a:chOff x="7064667" y="1768330"/>
            <a:chExt cx="4905955" cy="3657334"/>
          </a:xfrm>
        </p:grpSpPr>
        <p:pic>
          <p:nvPicPr>
            <p:cNvPr id="3" name="Picture 2">
              <a:extLst>
                <a:ext uri="{FF2B5EF4-FFF2-40B4-BE49-F238E27FC236}">
                  <a16:creationId xmlns:a16="http://schemas.microsoft.com/office/drawing/2014/main" id="{EFBC3C56-915F-F3AF-44DD-11B006447A60}"/>
                </a:ext>
              </a:extLst>
            </p:cNvPr>
            <p:cNvPicPr>
              <a:picLocks noChangeAspect="1"/>
            </p:cNvPicPr>
            <p:nvPr/>
          </p:nvPicPr>
          <p:blipFill rotWithShape="1">
            <a:blip r:embed="rId3"/>
            <a:srcRect t="58614"/>
            <a:stretch/>
          </p:blipFill>
          <p:spPr>
            <a:xfrm>
              <a:off x="7175844" y="3766964"/>
              <a:ext cx="4635156" cy="1561480"/>
            </a:xfrm>
            <a:prstGeom prst="rect">
              <a:avLst/>
            </a:prstGeom>
            <a:ln>
              <a:solidFill>
                <a:schemeClr val="bg1"/>
              </a:solidFill>
            </a:ln>
          </p:spPr>
        </p:pic>
        <p:pic>
          <p:nvPicPr>
            <p:cNvPr id="2" name="Picture 1">
              <a:extLst>
                <a:ext uri="{FF2B5EF4-FFF2-40B4-BE49-F238E27FC236}">
                  <a16:creationId xmlns:a16="http://schemas.microsoft.com/office/drawing/2014/main" id="{BFA910B3-6BE6-B73C-2859-973351F7DA2A}"/>
                </a:ext>
              </a:extLst>
            </p:cNvPr>
            <p:cNvPicPr>
              <a:picLocks noChangeAspect="1"/>
            </p:cNvPicPr>
            <p:nvPr/>
          </p:nvPicPr>
          <p:blipFill rotWithShape="1">
            <a:blip r:embed="rId3"/>
            <a:srcRect b="53000"/>
            <a:stretch/>
          </p:blipFill>
          <p:spPr>
            <a:xfrm>
              <a:off x="7175844" y="1995207"/>
              <a:ext cx="4635156" cy="1773337"/>
            </a:xfrm>
            <a:prstGeom prst="rect">
              <a:avLst/>
            </a:prstGeom>
            <a:ln>
              <a:solidFill>
                <a:schemeClr val="bg1"/>
              </a:solidFill>
            </a:ln>
          </p:spPr>
        </p:pic>
        <p:sp>
          <p:nvSpPr>
            <p:cNvPr id="9" name="Rectangle 8">
              <a:extLst>
                <a:ext uri="{FF2B5EF4-FFF2-40B4-BE49-F238E27FC236}">
                  <a16:creationId xmlns:a16="http://schemas.microsoft.com/office/drawing/2014/main" id="{6952BB90-52BA-8F44-148B-B48BAD14C036}"/>
                </a:ext>
                <a:ext uri="{C183D7F6-B498-43B3-948B-1728B52AA6E4}">
                  <adec:decorative xmlns:adec="http://schemas.microsoft.com/office/drawing/2017/decorative" val="1"/>
                </a:ext>
              </a:extLst>
            </p:cNvPr>
            <p:cNvSpPr/>
            <p:nvPr/>
          </p:nvSpPr>
          <p:spPr>
            <a:xfrm>
              <a:off x="7064667" y="1768330"/>
              <a:ext cx="4905955" cy="365733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FAE7FE60-C530-C0BD-77CE-90E255A92E5E}"/>
                </a:ext>
                <a:ext uri="{C183D7F6-B498-43B3-948B-1728B52AA6E4}">
                  <adec:decorative xmlns:adec="http://schemas.microsoft.com/office/drawing/2017/decorative" val="1"/>
                </a:ext>
              </a:extLst>
            </p:cNvPr>
            <p:cNvSpPr/>
            <p:nvPr/>
          </p:nvSpPr>
          <p:spPr>
            <a:xfrm>
              <a:off x="7250552" y="3653150"/>
              <a:ext cx="69850" cy="6985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3EBBCCD1-1A48-F94D-0680-1BFA5E2214EF}"/>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63407781"/>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FD871FD-098F-FE8F-A291-296141A2EA49}"/>
              </a:ext>
            </a:extLst>
          </p:cNvPr>
          <p:cNvSpPr txBox="1">
            <a:spLocks noGrp="1"/>
          </p:cNvSpPr>
          <p:nvPr>
            <p:ph type="title" idx="4294967295"/>
          </p:nvPr>
        </p:nvSpPr>
        <p:spPr>
          <a:xfrm>
            <a:off x="381000" y="278362"/>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3" action="ppaction://hlinksldjump"/>
              </a:rPr>
              <a:t>Add a Monthly Certification – Remarks and notes</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35847"/>
            <a:ext cx="7258050" cy="5112578"/>
          </a:xfrm>
        </p:spPr>
        <p:txBody>
          <a:bodyPr vert="horz" lIns="0" tIns="0" rIns="0" bIns="0" rtlCol="0" anchor="t">
            <a:noAutofit/>
          </a:bodyPr>
          <a:lstStyle/>
          <a:p>
            <a:pPr marL="342900" indent="-342900">
              <a:lnSpc>
                <a:spcPct val="115000"/>
              </a:lnSpc>
              <a:spcBef>
                <a:spcPts val="500"/>
              </a:spcBef>
              <a:spcAft>
                <a:spcPts val="1000"/>
              </a:spcAft>
              <a:buFont typeface="+mj-lt"/>
              <a:buAutoNum type="arabicPeriod" startAt="7"/>
            </a:pPr>
            <a:r>
              <a:rPr lang="en-US" sz="2400">
                <a:effectLst/>
                <a:latin typeface="Calibri"/>
                <a:ea typeface="MS Mincho"/>
                <a:cs typeface="Calibri"/>
              </a:rPr>
              <a:t>Enter any additional remarks or notes in the</a:t>
            </a:r>
            <a:r>
              <a:rPr lang="en-US" sz="2400" b="1">
                <a:latin typeface="Calibri"/>
                <a:ea typeface="MS Mincho"/>
                <a:cs typeface="Calibri"/>
              </a:rPr>
              <a:t> </a:t>
            </a:r>
            <a:r>
              <a:rPr lang="en-US" sz="2400">
                <a:latin typeface="Calibri"/>
                <a:ea typeface="MS Mincho"/>
                <a:cs typeface="Calibri"/>
              </a:rPr>
              <a:t>"</a:t>
            </a:r>
            <a:r>
              <a:rPr lang="en-US" sz="2400" b="1">
                <a:effectLst/>
                <a:latin typeface="Calibri"/>
                <a:ea typeface="MS Mincho"/>
                <a:cs typeface="Calibri"/>
              </a:rPr>
              <a:t>Remarks and notes (optional</a:t>
            </a:r>
            <a:r>
              <a:rPr lang="en-US" sz="2400" b="1">
                <a:latin typeface="Calibri"/>
                <a:ea typeface="MS Mincho"/>
                <a:cs typeface="Calibri"/>
              </a:rPr>
              <a:t>)</a:t>
            </a:r>
            <a:r>
              <a:rPr lang="en-US" sz="2400">
                <a:latin typeface="Calibri"/>
                <a:ea typeface="MS Mincho"/>
                <a:cs typeface="Calibri"/>
              </a:rPr>
              <a:t>"</a:t>
            </a:r>
            <a:r>
              <a:rPr lang="en-US" sz="2400">
                <a:effectLst/>
                <a:latin typeface="Calibri"/>
                <a:ea typeface="MS Mincho"/>
                <a:cs typeface="Calibri"/>
              </a:rPr>
              <a:t> section. Keep custom remarks to a minimum as they slow down processing time. Feel free to add any notes for yourself or for other SCOs. Notes are not be submitted to VA with the enrollment. Once all fields are completed accurately, select the </a:t>
            </a:r>
            <a:r>
              <a:rPr lang="en-US" sz="2400">
                <a:latin typeface="Calibri"/>
                <a:ea typeface="MS Mincho"/>
                <a:cs typeface="Calibri"/>
              </a:rPr>
              <a:t>"</a:t>
            </a:r>
            <a:r>
              <a:rPr lang="en-US" sz="2400" b="1">
                <a:effectLst/>
                <a:latin typeface="Calibri"/>
                <a:ea typeface="MS Mincho"/>
                <a:cs typeface="Calibri"/>
              </a:rPr>
              <a:t>Submit certification</a:t>
            </a:r>
            <a:r>
              <a:rPr lang="en-US" sz="2400">
                <a:latin typeface="Calibri"/>
                <a:ea typeface="MS Mincho"/>
                <a:cs typeface="Calibri"/>
              </a:rPr>
              <a:t>"</a:t>
            </a:r>
            <a:r>
              <a:rPr lang="en-US" sz="2400">
                <a:effectLst/>
                <a:latin typeface="Calibri"/>
                <a:ea typeface="MS Mincho"/>
                <a:cs typeface="Calibri"/>
              </a:rPr>
              <a:t> button.</a:t>
            </a:r>
            <a:r>
              <a:rPr lang="en-US" sz="2400">
                <a:latin typeface="Calibri"/>
                <a:ea typeface="MS Mincho"/>
                <a:cs typeface="Calibri"/>
              </a:rPr>
              <a:t> </a:t>
            </a:r>
            <a:endParaRPr lang="en-US" sz="2400">
              <a:effectLst/>
              <a:ea typeface="MS Mincho" panose="02020609040205080304" pitchFamily="49" charset="-128"/>
            </a:endParaRPr>
          </a:p>
          <a:p>
            <a:pPr>
              <a:lnSpc>
                <a:spcPct val="115000"/>
              </a:lnSpc>
              <a:spcBef>
                <a:spcPts val="500"/>
              </a:spcBef>
              <a:spcAft>
                <a:spcPts val="1000"/>
              </a:spcAft>
            </a:pPr>
            <a:r>
              <a:rPr lang="en-US" sz="1800" i="1">
                <a:effectLst/>
                <a:latin typeface="Calibri"/>
                <a:ea typeface="MS Mincho"/>
                <a:cs typeface="Calibri"/>
              </a:rPr>
              <a:t>Note: </a:t>
            </a:r>
            <a:r>
              <a:rPr lang="en-US" sz="1800" i="1">
                <a:latin typeface="Calibri"/>
                <a:ea typeface="MS Mincho"/>
                <a:cs typeface="Calibri"/>
              </a:rPr>
              <a:t>If the SCO needs to replace a Monthly Certification, they should wait until they submit the following Monthly Certification and be sure should include a custom remark with the corrected information for the previous month.</a:t>
            </a:r>
            <a:endParaRPr lang="en-US" sz="1800" i="1">
              <a:effectLst/>
              <a:latin typeface="Calibri"/>
              <a:ea typeface="MS Mincho"/>
              <a:cs typeface="Calibri"/>
            </a:endParaRPr>
          </a:p>
          <a:p>
            <a:pPr>
              <a:lnSpc>
                <a:spcPct val="115000"/>
              </a:lnSpc>
              <a:spcBef>
                <a:spcPts val="500"/>
              </a:spcBef>
              <a:spcAft>
                <a:spcPts val="1000"/>
              </a:spcAft>
            </a:pPr>
            <a:endParaRPr lang="en-US" sz="1800" i="1">
              <a:effectLst/>
              <a:latin typeface="Calibri"/>
              <a:ea typeface="MS Mincho"/>
              <a:cs typeface="Calibri"/>
            </a:endParaRPr>
          </a:p>
        </p:txBody>
      </p:sp>
      <p:pic>
        <p:nvPicPr>
          <p:cNvPr id="3" name="Picture 2" descr="Screenshot of the bottom part of the &quot;Course hours and charges&quot; page, including the &quot;Remarks and notes (optional)&quot; section and the three options for proceeding: &quot;Submit certification&quot;, &quot;Save as draft&quot;, and &quot;Discard edits&quot;. A blue box highlights the &quot;Submit certification&quot; button.">
            <a:extLst>
              <a:ext uri="{FF2B5EF4-FFF2-40B4-BE49-F238E27FC236}">
                <a16:creationId xmlns:a16="http://schemas.microsoft.com/office/drawing/2014/main" id="{D653BAA5-7B84-8047-8F5D-6A62B9ED235E}"/>
              </a:ext>
            </a:extLst>
          </p:cNvPr>
          <p:cNvPicPr>
            <a:picLocks noChangeAspect="1"/>
          </p:cNvPicPr>
          <p:nvPr/>
        </p:nvPicPr>
        <p:blipFill>
          <a:blip r:embed="rId4"/>
          <a:stretch>
            <a:fillRect/>
          </a:stretch>
        </p:blipFill>
        <p:spPr>
          <a:xfrm>
            <a:off x="7759587" y="1675323"/>
            <a:ext cx="4368800" cy="3846830"/>
          </a:xfrm>
          <a:prstGeom prst="rect">
            <a:avLst/>
          </a:prstGeom>
          <a:ln>
            <a:solidFill>
              <a:schemeClr val="tx1"/>
            </a:solidFill>
          </a:ln>
        </p:spPr>
      </p:pic>
      <p:sp>
        <p:nvSpPr>
          <p:cNvPr id="10" name="Rectangle: Rounded Corners 9" descr="Return to table of contents button.">
            <a:hlinkClick r:id="rId5"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E3014FC2-82BF-5159-B392-DEEFBE7D0A95}"/>
              </a:ext>
              <a:ext uri="{C183D7F6-B498-43B3-948B-1728B52AA6E4}">
                <adec:decorative xmlns:adec="http://schemas.microsoft.com/office/drawing/2017/decorative" val="1"/>
              </a:ext>
            </a:extLst>
          </p:cNvPr>
          <p:cNvSpPr/>
          <p:nvPr/>
        </p:nvSpPr>
        <p:spPr>
          <a:xfrm>
            <a:off x="7865268" y="5098255"/>
            <a:ext cx="1171575" cy="252413"/>
          </a:xfrm>
          <a:prstGeom prst="rect">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64629D52-B596-5A82-6151-6D0232D3B1B0}"/>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0945134"/>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A58A050-82E6-54EF-E10A-379B1B4403D9}"/>
              </a:ext>
            </a:extLst>
          </p:cNvPr>
          <p:cNvSpPr txBox="1">
            <a:spLocks noGrp="1"/>
          </p:cNvSpPr>
          <p:nvPr>
            <p:ph type="title" idx="4294967295"/>
          </p:nvPr>
        </p:nvSpPr>
        <p:spPr>
          <a:xfrm>
            <a:off x="-33337" y="-772398"/>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E6E6E6"/>
                </a:solidFill>
                <a:effectLst/>
                <a:uLnTx/>
                <a:uFillTx/>
                <a:latin typeface="Calibri"/>
                <a:ea typeface="+mj-ea"/>
                <a:cs typeface="Calibri"/>
                <a:hlinkClick r:id="rId2" action="ppaction://hlinksldjump">
                  <a:extLst>
                    <a:ext uri="{A12FA001-AC4F-418D-AE19-62706E023703}">
                      <ahyp:hlinkClr xmlns:ahyp="http://schemas.microsoft.com/office/drawing/2018/hyperlinkcolor" val="tx"/>
                    </a:ext>
                  </a:extLst>
                </a:hlinkClick>
              </a:rPr>
              <a:t>FLIGHT Add a Monthly Certification Cont’d 1</a:t>
            </a:r>
            <a:endParaRPr kumimoji="0" lang="en-US" sz="3600" b="1" i="0" u="none" strike="noStrike" kern="1200" cap="none" spc="75" normalizeH="0" baseline="0" noProof="0">
              <a:ln>
                <a:noFill/>
              </a:ln>
              <a:solidFill>
                <a:srgbClr val="E6E6E6"/>
              </a:solidFill>
              <a:effectLst/>
              <a:uLnTx/>
              <a:uFillTx/>
              <a:latin typeface="Calibri" panose="020F0502020204030204" pitchFamily="34" charset="0"/>
              <a:ea typeface="+mj-ea"/>
              <a:cs typeface="Calibri" panose="020F0502020204030204" pitchFamily="34" charset="0"/>
            </a:endParaRPr>
          </a:p>
        </p:txBody>
      </p:sp>
      <p:sp>
        <p:nvSpPr>
          <p:cNvPr id="2" name="Title 1">
            <a:extLst>
              <a:ext uri="{FF2B5EF4-FFF2-40B4-BE49-F238E27FC236}">
                <a16:creationId xmlns:a16="http://schemas.microsoft.com/office/drawing/2014/main" id="{93D9BE22-3430-26E6-437D-4F62E67405E1}"/>
              </a:ext>
              <a:ext uri="{C183D7F6-B498-43B3-948B-1728B52AA6E4}">
                <adec:decorative xmlns:adec="http://schemas.microsoft.com/office/drawing/2017/decorative" val="1"/>
              </a:ext>
            </a:extLst>
          </p:cNvPr>
          <p:cNvSpPr>
            <a:spLocks/>
          </p:cNvSpPr>
          <p:nvPr/>
        </p:nvSpPr>
        <p:spPr>
          <a:xfrm>
            <a:off x="381000" y="264041"/>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a:ea typeface="+mj-ea"/>
                <a:cs typeface="Calibri"/>
                <a:hlinkClick r:id="rId2" action="ppaction://hlinksldjump"/>
              </a:rPr>
              <a:t>Add a Monthly Certification Cont’d 1</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00480"/>
            <a:ext cx="5486161" cy="4976054"/>
          </a:xfrm>
        </p:spPr>
        <p:txBody>
          <a:bodyPr/>
          <a:lstStyle/>
          <a:p>
            <a:pPr marR="0" lvl="0">
              <a:lnSpc>
                <a:spcPct val="115000"/>
              </a:lnSpc>
              <a:spcBef>
                <a:spcPts val="0"/>
              </a:spcBef>
              <a:spcAft>
                <a:spcPts val="0"/>
              </a:spcAft>
            </a:pPr>
            <a:r>
              <a:rPr lang="en-US" sz="2800">
                <a:effectLst/>
                <a:ea typeface="MS Mincho" panose="02020609040205080304" pitchFamily="49" charset="-128"/>
              </a:rPr>
              <a:t>Once the enrollment is submitted, a </a:t>
            </a:r>
            <a:r>
              <a:rPr lang="en-US" sz="2800">
                <a:ea typeface="MS Mincho" panose="02020609040205080304" pitchFamily="49" charset="-128"/>
              </a:rPr>
              <a:t>success </a:t>
            </a:r>
            <a:r>
              <a:rPr lang="en-US" sz="2800">
                <a:effectLst/>
                <a:ea typeface="MS Mincho" panose="02020609040205080304" pitchFamily="49" charset="-128"/>
              </a:rPr>
              <a:t>banner appears in green at the top of the page. </a:t>
            </a:r>
          </a:p>
          <a:p>
            <a:pPr marR="0" lvl="0">
              <a:lnSpc>
                <a:spcPct val="115000"/>
              </a:lnSpc>
              <a:spcBef>
                <a:spcPts val="0"/>
              </a:spcBef>
              <a:spcAft>
                <a:spcPts val="0"/>
              </a:spcAft>
            </a:pPr>
            <a:endParaRPr lang="en-US">
              <a:effectLst/>
              <a:ea typeface="MS Mincho" panose="02020609040205080304" pitchFamily="49" charset="-128"/>
            </a:endParaRPr>
          </a:p>
          <a:p>
            <a:pPr marR="0" lvl="0">
              <a:lnSpc>
                <a:spcPct val="115000"/>
              </a:lnSpc>
              <a:spcBef>
                <a:spcPts val="0"/>
              </a:spcBef>
              <a:spcAft>
                <a:spcPts val="0"/>
              </a:spcAft>
            </a:pPr>
            <a:endParaRPr lang="en-US" sz="1800">
              <a:effectLst/>
              <a:ea typeface="MS Mincho" panose="02020609040205080304" pitchFamily="49" charset="-128"/>
            </a:endParaRPr>
          </a:p>
        </p:txBody>
      </p:sp>
      <p:pic>
        <p:nvPicPr>
          <p:cNvPr id="3" name="Picture 2" descr="Screenshot of the green &quot;Success!&quot; banner at the top of a student's profile page that notifies a user that a flight certification has been added.">
            <a:extLst>
              <a:ext uri="{FF2B5EF4-FFF2-40B4-BE49-F238E27FC236}">
                <a16:creationId xmlns:a16="http://schemas.microsoft.com/office/drawing/2014/main" id="{D7D6E93F-6170-C1A4-BDE5-C757EE52AFE6}"/>
              </a:ext>
            </a:extLst>
          </p:cNvPr>
          <p:cNvPicPr>
            <a:picLocks noChangeAspect="1"/>
          </p:cNvPicPr>
          <p:nvPr/>
        </p:nvPicPr>
        <p:blipFill rotWithShape="1">
          <a:blip r:embed="rId3"/>
          <a:srcRect l="1567" t="1936" r="13141" b="49061"/>
          <a:stretch/>
        </p:blipFill>
        <p:spPr bwMode="auto">
          <a:xfrm>
            <a:off x="5867161" y="2635516"/>
            <a:ext cx="6223239" cy="967300"/>
          </a:xfrm>
          <a:prstGeom prst="rect">
            <a:avLst/>
          </a:prstGeom>
          <a:ln>
            <a:solidFill>
              <a:schemeClr val="tx1"/>
            </a:solidFill>
          </a:ln>
          <a:extLst>
            <a:ext uri="{53640926-AAD7-44D8-BBD7-CCE9431645EC}">
              <a14:shadowObscured xmlns:a14="http://schemas.microsoft.com/office/drawing/2010/main"/>
            </a:ext>
          </a:extLst>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7200B75F-A375-D7B2-6CB0-F91D66DD79CF}"/>
              </a:ext>
              <a:ext uri="{C183D7F6-B498-43B3-948B-1728B52AA6E4}">
                <adec:decorative xmlns:adec="http://schemas.microsoft.com/office/drawing/2017/decorative" val="1"/>
              </a:ext>
            </a:extLst>
          </p:cNvPr>
          <p:cNvSpPr/>
          <p:nvPr/>
        </p:nvSpPr>
        <p:spPr>
          <a:xfrm>
            <a:off x="5867161" y="2612216"/>
            <a:ext cx="6223239" cy="990600"/>
          </a:xfrm>
          <a:prstGeom prst="rect">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CC53BC6A-3F65-D3BE-D081-1E2038DA1FC5}"/>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1967014"/>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88400"/>
            <a:ext cx="10698332" cy="990600"/>
          </a:xfrm>
        </p:spPr>
        <p:txBody>
          <a:bodyPr/>
          <a:lstStyle/>
          <a:p>
            <a:pPr>
              <a:lnSpc>
                <a:spcPct val="115000"/>
              </a:lnSpc>
              <a:spcBef>
                <a:spcPts val="1500"/>
              </a:spcBef>
            </a:pP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Add a Monthly Certification Cont'd 2 </a:t>
            </a:r>
            <a:endParaRPr lang="en-US" b="1" spc="75">
              <a:solidFill>
                <a:srgbClr val="0E7BB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289324" y="1335847"/>
            <a:ext cx="5455240" cy="4976054"/>
          </a:xfrm>
        </p:spPr>
        <p:txBody>
          <a:bodyPr vert="horz" lIns="0" tIns="0" rIns="0" bIns="0" rtlCol="0" anchor="t">
            <a:noAutofit/>
          </a:bodyPr>
          <a:lstStyle/>
          <a:p>
            <a:pPr marL="742950" indent="-514350">
              <a:lnSpc>
                <a:spcPct val="115000"/>
              </a:lnSpc>
              <a:spcBef>
                <a:spcPts val="500"/>
              </a:spcBef>
              <a:spcAft>
                <a:spcPts val="1000"/>
              </a:spcAft>
              <a:buFont typeface="+mj-lt"/>
              <a:buAutoNum type="arabicPeriod" startAt="8"/>
            </a:pPr>
            <a:r>
              <a:rPr lang="en-US" sz="2800">
                <a:effectLst/>
                <a:latin typeface="Calibri"/>
                <a:ea typeface="MS Mincho"/>
                <a:cs typeface="Calibri"/>
              </a:rPr>
              <a:t>After submitting the certification, view certification details under the “</a:t>
            </a:r>
            <a:r>
              <a:rPr lang="en-US" sz="2800" b="1">
                <a:effectLst/>
                <a:latin typeface="Calibri"/>
                <a:ea typeface="MS Mincho"/>
                <a:cs typeface="Calibri"/>
              </a:rPr>
              <a:t>Enrollments</a:t>
            </a:r>
            <a:r>
              <a:rPr lang="en-US" sz="2800">
                <a:effectLst/>
                <a:latin typeface="Calibri"/>
                <a:ea typeface="MS Mincho"/>
                <a:cs typeface="Calibri"/>
              </a:rPr>
              <a:t>” tab on the student </a:t>
            </a:r>
            <a:r>
              <a:rPr lang="en-US" sz="2800">
                <a:latin typeface="Calibri"/>
                <a:ea typeface="MS Mincho"/>
                <a:cs typeface="Calibri"/>
              </a:rPr>
              <a:t>p</a:t>
            </a:r>
            <a:r>
              <a:rPr lang="en-US" sz="2800">
                <a:effectLst/>
                <a:latin typeface="Calibri"/>
                <a:ea typeface="MS Mincho"/>
                <a:cs typeface="Calibri"/>
              </a:rPr>
              <a:t>rofile.</a:t>
            </a:r>
          </a:p>
          <a:p>
            <a:pPr marL="742950" marR="0" indent="-514350">
              <a:lnSpc>
                <a:spcPct val="115000"/>
              </a:lnSpc>
              <a:spcBef>
                <a:spcPts val="500"/>
              </a:spcBef>
              <a:spcAft>
                <a:spcPts val="1000"/>
              </a:spcAft>
              <a:buFont typeface="+mj-lt"/>
              <a:buAutoNum type="arabicPeriod" startAt="8"/>
            </a:pPr>
            <a:endParaRPr lang="en-US" sz="2800">
              <a:effectLst/>
              <a:ea typeface="MS Mincho" panose="02020609040205080304" pitchFamily="49" charset="-128"/>
            </a:endParaRPr>
          </a:p>
        </p:txBody>
      </p:sp>
      <p:pic>
        <p:nvPicPr>
          <p:cNvPr id="4" name="Picture 3" descr="Screenshot of a newly added certification's details viewed within the &quot;Enrollments&quot; tab of a student's profile. A blue box highlights the &quot;View details&quot; button next to the newly submitted Flight Certification.">
            <a:extLst>
              <a:ext uri="{FF2B5EF4-FFF2-40B4-BE49-F238E27FC236}">
                <a16:creationId xmlns:a16="http://schemas.microsoft.com/office/drawing/2014/main" id="{9102B003-C05F-11DE-9F24-AA616BD5754C}"/>
              </a:ext>
            </a:extLst>
          </p:cNvPr>
          <p:cNvPicPr>
            <a:picLocks noChangeAspect="1"/>
          </p:cNvPicPr>
          <p:nvPr/>
        </p:nvPicPr>
        <p:blipFill rotWithShape="1">
          <a:blip r:embed="rId3"/>
          <a:srcRect t="28517" r="1625"/>
          <a:stretch/>
        </p:blipFill>
        <p:spPr>
          <a:xfrm>
            <a:off x="479773" y="3733770"/>
            <a:ext cx="5828367" cy="2402592"/>
          </a:xfrm>
          <a:prstGeom prst="rect">
            <a:avLst/>
          </a:prstGeom>
          <a:ln>
            <a:solidFill>
              <a:schemeClr val="tx1"/>
            </a:solidFill>
          </a:ln>
        </p:spPr>
      </p:pic>
      <p:sp>
        <p:nvSpPr>
          <p:cNvPr id="5" name="Rectangle 4">
            <a:extLst>
              <a:ext uri="{FF2B5EF4-FFF2-40B4-BE49-F238E27FC236}">
                <a16:creationId xmlns:a16="http://schemas.microsoft.com/office/drawing/2014/main" id="{37CBF4DE-860F-3AA2-A808-8C9B887D3573}"/>
              </a:ext>
              <a:ext uri="{C183D7F6-B498-43B3-948B-1728B52AA6E4}">
                <adec:decorative xmlns:adec="http://schemas.microsoft.com/office/drawing/2017/decorative" val="1"/>
              </a:ext>
            </a:extLst>
          </p:cNvPr>
          <p:cNvSpPr/>
          <p:nvPr/>
        </p:nvSpPr>
        <p:spPr>
          <a:xfrm>
            <a:off x="5245735" y="5216926"/>
            <a:ext cx="850265" cy="231373"/>
          </a:xfrm>
          <a:prstGeom prst="rect">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7" name="Picture 6" descr="Screenshot of a certification's &quot;Flight certification details&quot; page reached by selecting the &quot;View details&quot; button in the &quot;Enrollments&quot; tab of a student's profile.">
            <a:extLst>
              <a:ext uri="{FF2B5EF4-FFF2-40B4-BE49-F238E27FC236}">
                <a16:creationId xmlns:a16="http://schemas.microsoft.com/office/drawing/2014/main" id="{2A228986-8693-4B37-48C5-1A1D880E62A3}"/>
              </a:ext>
            </a:extLst>
          </p:cNvPr>
          <p:cNvPicPr>
            <a:picLocks noChangeAspect="1"/>
          </p:cNvPicPr>
          <p:nvPr/>
        </p:nvPicPr>
        <p:blipFill rotWithShape="1">
          <a:blip r:embed="rId4"/>
          <a:srcRect b="30498"/>
          <a:stretch/>
        </p:blipFill>
        <p:spPr>
          <a:xfrm>
            <a:off x="6409574" y="1968500"/>
            <a:ext cx="5521369" cy="4167862"/>
          </a:xfrm>
          <a:prstGeom prst="rect">
            <a:avLst/>
          </a:prstGeom>
          <a:ln>
            <a:solidFill>
              <a:schemeClr val="tx1"/>
            </a:solidFill>
          </a:ln>
        </p:spPr>
      </p:pic>
      <p:sp>
        <p:nvSpPr>
          <p:cNvPr id="10" name="Rectangle: Rounded Corners 9" descr="Return to table of contents button.">
            <a:hlinkClick r:id="rId5"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4E3DE399-6E75-484D-51CF-9AC687695C45}"/>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5736965"/>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581FD55-7752-CDD6-1442-4A4A30FA5993}"/>
              </a:ext>
            </a:extLst>
          </p:cNvPr>
          <p:cNvSpPr txBox="1">
            <a:spLocks noGrp="1"/>
          </p:cNvSpPr>
          <p:nvPr>
            <p:ph type="title" idx="4294967295"/>
          </p:nvPr>
        </p:nvSpPr>
        <p:spPr>
          <a:xfrm>
            <a:off x="2602028" y="2725611"/>
            <a:ext cx="8656320" cy="16538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all" spc="75" normalizeH="0" baseline="0" noProof="0">
                <a:ln>
                  <a:noFill/>
                </a:ln>
                <a:solidFill>
                  <a:schemeClr val="tx1"/>
                </a:solidFill>
                <a:effectLst/>
                <a:uLnTx/>
                <a:uFillTx/>
                <a:latin typeface="Myriad Pro" panose="020B0703030403020204" pitchFamily="34" charset="0"/>
                <a:ea typeface="+mj-ea"/>
                <a:cs typeface="Calibri" panose="020F0502020204030204" pitchFamily="34" charset="0"/>
              </a:rPr>
              <a:t>END an enrollment</a:t>
            </a:r>
            <a:endParaRPr kumimoji="0" lang="en-US" sz="9600" b="1" i="0" u="none" strike="noStrike" kern="1200" cap="none" spc="0" normalizeH="0" baseline="0" noProof="0">
              <a:ln>
                <a:noFill/>
              </a:ln>
              <a:solidFill>
                <a:schemeClr val="tx1"/>
              </a:solidFill>
              <a:effectLst/>
              <a:uLnTx/>
              <a:uFillTx/>
              <a:latin typeface="Myriad Pro" panose="020B0703030403020204" pitchFamily="34" charset="0"/>
              <a:ea typeface="+mj-ea"/>
              <a:cs typeface="Calibri" panose="020F0502020204030204" pitchFamily="34" charset="0"/>
            </a:endParaRPr>
          </a:p>
        </p:txBody>
      </p:sp>
    </p:spTree>
    <p:extLst>
      <p:ext uri="{BB962C8B-B14F-4D97-AF65-F5344CB8AC3E}">
        <p14:creationId xmlns:p14="http://schemas.microsoft.com/office/powerpoint/2010/main" val="2851948330"/>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381000"/>
            <a:ext cx="10698332" cy="990600"/>
          </a:xfrm>
        </p:spPr>
        <p:txBody>
          <a:bodyPr/>
          <a:lstStyle/>
          <a:p>
            <a:pPr>
              <a:lnSpc>
                <a:spcPct val="115000"/>
              </a:lnSpc>
              <a:spcBef>
                <a:spcPts val="1500"/>
              </a:spcBef>
            </a:pP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End an Enrollment Cont'd</a:t>
            </a:r>
            <a:endParaRPr lang="en-US" b="1" spc="75">
              <a:solidFill>
                <a:srgbClr val="0E7BBA"/>
              </a:solidFill>
              <a:effectLst/>
              <a:hlinkClick r:id="rId2" action="ppaction://hlinksldjump">
                <a:extLst>
                  <a:ext uri="{A12FA001-AC4F-418D-AE19-62706E023703}">
                    <ahyp:hlinkClr xmlns:ahyp="http://schemas.microsoft.com/office/drawing/2018/hyperlinkcolor" val="tx"/>
                  </a:ext>
                </a:extLst>
              </a:hlinkClick>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335847"/>
            <a:ext cx="5572125" cy="4976054"/>
          </a:xfrm>
        </p:spPr>
        <p:txBody>
          <a:bodyPr vert="horz" lIns="0" tIns="0" rIns="0" bIns="0" rtlCol="0" anchor="t">
            <a:noAutofit/>
          </a:bodyPr>
          <a:lstStyle/>
          <a:p>
            <a:pPr marR="0" lvl="0" fontAlgn="base">
              <a:lnSpc>
                <a:spcPct val="115000"/>
              </a:lnSpc>
              <a:spcBef>
                <a:spcPts val="0"/>
              </a:spcBef>
              <a:spcAft>
                <a:spcPts val="0"/>
              </a:spcAft>
              <a:buSzPct val="100000"/>
            </a:pPr>
            <a:r>
              <a:rPr lang="en-US" sz="2600">
                <a:effectLst/>
                <a:latin typeface="Calibri"/>
                <a:ea typeface="Times New Roman" panose="02020603050405020304" pitchFamily="18" charset="0"/>
                <a:cs typeface="Calibri"/>
              </a:rPr>
              <a:t>For Flight, SCOs should only end an enrollment if the student has completed their Flight program.</a:t>
            </a:r>
            <a:r>
              <a:rPr lang="en-US" sz="2600">
                <a:latin typeface="Calibri"/>
                <a:ea typeface="Times New Roman" panose="02020603050405020304" pitchFamily="18" charset="0"/>
                <a:cs typeface="Calibri"/>
              </a:rPr>
              <a:t> SCOs should not end enrollments for other reasons.</a:t>
            </a:r>
          </a:p>
          <a:p>
            <a:pPr marR="0" lvl="0" fontAlgn="base">
              <a:lnSpc>
                <a:spcPct val="115000"/>
              </a:lnSpc>
              <a:spcBef>
                <a:spcPts val="0"/>
              </a:spcBef>
              <a:spcAft>
                <a:spcPts val="0"/>
              </a:spcAft>
              <a:buSzPct val="100000"/>
            </a:pPr>
            <a:endParaRPr lang="en-US" sz="2600">
              <a:effectLst/>
              <a:latin typeface="Calibri"/>
              <a:ea typeface="Times New Roman" panose="02020603050405020304" pitchFamily="18" charset="0"/>
              <a:cs typeface="Calibri"/>
            </a:endParaRPr>
          </a:p>
          <a:p>
            <a:pPr marL="514350" marR="0" lvl="0" indent="-514350" fontAlgn="base">
              <a:lnSpc>
                <a:spcPct val="115000"/>
              </a:lnSpc>
              <a:spcBef>
                <a:spcPts val="0"/>
              </a:spcBef>
              <a:spcAft>
                <a:spcPts val="0"/>
              </a:spcAft>
              <a:buSzPct val="100000"/>
              <a:buFont typeface="+mj-lt"/>
              <a:buAutoNum type="arabicPeriod"/>
            </a:pPr>
            <a:r>
              <a:rPr lang="en-US" sz="2600">
                <a:effectLst/>
                <a:latin typeface="Calibri"/>
                <a:ea typeface="Times New Roman" panose="02020603050405020304" pitchFamily="18" charset="0"/>
                <a:cs typeface="Calibri"/>
              </a:rPr>
              <a:t>Navigate to the </a:t>
            </a:r>
            <a:r>
              <a:rPr lang="en-US" sz="2600">
                <a:latin typeface="Calibri"/>
                <a:ea typeface="Times New Roman" panose="02020603050405020304" pitchFamily="18" charset="0"/>
                <a:cs typeface="Calibri"/>
              </a:rPr>
              <a:t>"</a:t>
            </a:r>
            <a:r>
              <a:rPr lang="en-US" sz="2600" b="1">
                <a:effectLst/>
                <a:latin typeface="Calibri"/>
                <a:ea typeface="Times New Roman" panose="02020603050405020304" pitchFamily="18" charset="0"/>
                <a:cs typeface="Calibri"/>
              </a:rPr>
              <a:t>Enrollments</a:t>
            </a:r>
            <a:r>
              <a:rPr lang="en-US" sz="2600">
                <a:latin typeface="Calibri"/>
                <a:ea typeface="Times New Roman" panose="02020603050405020304" pitchFamily="18" charset="0"/>
                <a:cs typeface="Calibri"/>
              </a:rPr>
              <a:t>"</a:t>
            </a:r>
            <a:r>
              <a:rPr lang="en-US" sz="2600">
                <a:effectLst/>
                <a:latin typeface="Calibri"/>
                <a:ea typeface="Times New Roman" panose="02020603050405020304" pitchFamily="18" charset="0"/>
                <a:cs typeface="Calibri"/>
              </a:rPr>
              <a:t> tab of the student </a:t>
            </a:r>
            <a:r>
              <a:rPr lang="en-US" sz="2600">
                <a:latin typeface="Calibri"/>
                <a:ea typeface="Times New Roman" panose="02020603050405020304" pitchFamily="18" charset="0"/>
                <a:cs typeface="Calibri"/>
              </a:rPr>
              <a:t>p</a:t>
            </a:r>
            <a:r>
              <a:rPr lang="en-US" sz="2600">
                <a:effectLst/>
                <a:latin typeface="Calibri"/>
                <a:ea typeface="Times New Roman" panose="02020603050405020304" pitchFamily="18" charset="0"/>
                <a:cs typeface="Calibri"/>
              </a:rPr>
              <a:t>rofile and select the </a:t>
            </a:r>
            <a:r>
              <a:rPr lang="en-US" sz="2600">
                <a:latin typeface="Calibri"/>
                <a:ea typeface="Times New Roman" panose="02020603050405020304" pitchFamily="18" charset="0"/>
                <a:cs typeface="Calibri"/>
              </a:rPr>
              <a:t>"</a:t>
            </a:r>
            <a:r>
              <a:rPr lang="en-US" sz="2600" b="1">
                <a:effectLst/>
                <a:latin typeface="Calibri"/>
                <a:ea typeface="Times New Roman" panose="02020603050405020304" pitchFamily="18" charset="0"/>
                <a:cs typeface="Calibri"/>
              </a:rPr>
              <a:t>Add Monthly Cert</a:t>
            </a:r>
            <a:r>
              <a:rPr lang="en-US" sz="2600">
                <a:latin typeface="Calibri"/>
                <a:ea typeface="Times New Roman" panose="02020603050405020304" pitchFamily="18" charset="0"/>
                <a:cs typeface="Calibri"/>
              </a:rPr>
              <a:t>"</a:t>
            </a:r>
            <a:r>
              <a:rPr lang="en-US" sz="2600">
                <a:effectLst/>
                <a:latin typeface="Calibri"/>
                <a:ea typeface="Times New Roman" panose="02020603050405020304" pitchFamily="18" charset="0"/>
                <a:cs typeface="Calibri"/>
              </a:rPr>
              <a:t> button to add the last monthly certification for this program. </a:t>
            </a:r>
            <a:endParaRPr lang="en-US" sz="2600">
              <a:effectLst/>
              <a:latin typeface="Calibri"/>
              <a:ea typeface="MS Mincho" panose="02020609040205080304" pitchFamily="49" charset="-128"/>
              <a:cs typeface="Calibri"/>
            </a:endParaRPr>
          </a:p>
        </p:txBody>
      </p:sp>
      <p:pic>
        <p:nvPicPr>
          <p:cNvPr id="3" name="Picture 2" descr="Screenshot of a student profile's &quot;Enrollments&quot; tab with a blue box highlighting the &quot;Add Monthly Cert&quot; button.">
            <a:extLst>
              <a:ext uri="{FF2B5EF4-FFF2-40B4-BE49-F238E27FC236}">
                <a16:creationId xmlns:a16="http://schemas.microsoft.com/office/drawing/2014/main" id="{CB5C569F-F681-7118-C589-12B66955EE45}"/>
              </a:ext>
            </a:extLst>
          </p:cNvPr>
          <p:cNvPicPr>
            <a:picLocks noChangeAspect="1"/>
          </p:cNvPicPr>
          <p:nvPr/>
        </p:nvPicPr>
        <p:blipFill>
          <a:blip r:embed="rId3"/>
          <a:stretch>
            <a:fillRect/>
          </a:stretch>
        </p:blipFill>
        <p:spPr>
          <a:xfrm>
            <a:off x="6096000" y="1808879"/>
            <a:ext cx="5943600" cy="3495040"/>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286F1A9C-BD4E-74BE-599F-24D0E2B193E0}"/>
              </a:ext>
              <a:ext uri="{C183D7F6-B498-43B3-948B-1728B52AA6E4}">
                <adec:decorative xmlns:adec="http://schemas.microsoft.com/office/drawing/2017/decorative" val="1"/>
              </a:ext>
            </a:extLst>
          </p:cNvPr>
          <p:cNvSpPr/>
          <p:nvPr/>
        </p:nvSpPr>
        <p:spPr>
          <a:xfrm>
            <a:off x="9205913" y="4100513"/>
            <a:ext cx="838200" cy="185737"/>
          </a:xfrm>
          <a:prstGeom prst="rect">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0CDABCA2-AA0E-DCA5-CFD8-F7EFB01C7BF2}"/>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1172863"/>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A8200A3-0DF8-BA7C-AC45-3A5C15E72784}"/>
              </a:ext>
            </a:extLst>
          </p:cNvPr>
          <p:cNvSpPr txBox="1">
            <a:spLocks noGrp="1"/>
          </p:cNvSpPr>
          <p:nvPr>
            <p:ph type="title" idx="4294967295"/>
          </p:nvPr>
        </p:nvSpPr>
        <p:spPr>
          <a:xfrm>
            <a:off x="381000" y="38100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rPr>
              <a:t>End an Enrollment– Monthly certification information</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500946"/>
            <a:ext cx="5851849" cy="4976054"/>
          </a:xfrm>
        </p:spPr>
        <p:txBody>
          <a:bodyPr vert="horz" lIns="0" tIns="0" rIns="0" bIns="0" rtlCol="0" anchor="t">
            <a:noAutofit/>
          </a:bodyPr>
          <a:lstStyle/>
          <a:p>
            <a:pPr marL="514350" indent="-514350">
              <a:lnSpc>
                <a:spcPct val="115000"/>
              </a:lnSpc>
              <a:spcBef>
                <a:spcPts val="500"/>
              </a:spcBef>
              <a:spcAft>
                <a:spcPts val="1000"/>
              </a:spcAft>
              <a:buSzPct val="100000"/>
              <a:buFont typeface="+mj-lt"/>
              <a:buAutoNum type="arabicPeriod" startAt="2"/>
            </a:pPr>
            <a:r>
              <a:rPr lang="en-US" sz="2800">
                <a:effectLst/>
                <a:latin typeface="Calibri"/>
                <a:ea typeface="Times New Roman" panose="02020603050405020304" pitchFamily="18" charset="0"/>
                <a:cs typeface="Calibri"/>
              </a:rPr>
              <a:t>Input the </a:t>
            </a:r>
            <a:r>
              <a:rPr lang="en-US" sz="2800">
                <a:latin typeface="Calibri"/>
                <a:ea typeface="Times New Roman" panose="02020603050405020304" pitchFamily="18" charset="0"/>
                <a:cs typeface="Calibri"/>
              </a:rPr>
              <a:t>"</a:t>
            </a:r>
            <a:r>
              <a:rPr lang="en-US" sz="2800" b="1">
                <a:effectLst/>
                <a:latin typeface="Calibri"/>
                <a:ea typeface="Times New Roman" panose="02020603050405020304" pitchFamily="18" charset="0"/>
                <a:cs typeface="Calibri"/>
              </a:rPr>
              <a:t>Reporting period begin date</a:t>
            </a:r>
            <a:r>
              <a:rPr lang="en-US" sz="2800">
                <a:latin typeface="Calibri"/>
                <a:ea typeface="Times New Roman" panose="02020603050405020304" pitchFamily="18" charset="0"/>
                <a:cs typeface="Calibri"/>
              </a:rPr>
              <a:t>"</a:t>
            </a:r>
            <a:r>
              <a:rPr lang="en-US" sz="2800">
                <a:effectLst/>
                <a:latin typeface="Calibri"/>
                <a:ea typeface="Times New Roman" panose="02020603050405020304" pitchFamily="18" charset="0"/>
                <a:cs typeface="Calibri"/>
              </a:rPr>
              <a:t> and select the </a:t>
            </a:r>
            <a:r>
              <a:rPr lang="en-US" sz="2800">
                <a:latin typeface="Calibri"/>
                <a:ea typeface="Times New Roman" panose="02020603050405020304" pitchFamily="18" charset="0"/>
                <a:cs typeface="Calibri"/>
              </a:rPr>
              <a:t>"</a:t>
            </a:r>
            <a:r>
              <a:rPr lang="en-US" sz="2800" b="1">
                <a:effectLst/>
                <a:latin typeface="Calibri"/>
                <a:ea typeface="Times New Roman" panose="02020603050405020304" pitchFamily="18" charset="0"/>
                <a:cs typeface="Calibri"/>
              </a:rPr>
              <a:t>Reporting period end date</a:t>
            </a:r>
            <a:r>
              <a:rPr lang="en-US" sz="2800">
                <a:latin typeface="Calibri"/>
                <a:ea typeface="Times New Roman" panose="02020603050405020304" pitchFamily="18" charset="0"/>
                <a:cs typeface="Calibri"/>
              </a:rPr>
              <a:t>"</a:t>
            </a:r>
            <a:r>
              <a:rPr lang="en-US" sz="2800">
                <a:effectLst/>
                <a:latin typeface="Calibri"/>
                <a:ea typeface="Times New Roman" panose="02020603050405020304" pitchFamily="18" charset="0"/>
                <a:cs typeface="Calibri"/>
              </a:rPr>
              <a:t> for the date that the enrollment will end or has ended.</a:t>
            </a:r>
            <a:r>
              <a:rPr lang="en-US" sz="2800">
                <a:latin typeface="Calibri"/>
                <a:ea typeface="Times New Roman" panose="02020603050405020304" pitchFamily="18" charset="0"/>
                <a:cs typeface="Calibri"/>
              </a:rPr>
              <a:t> </a:t>
            </a:r>
            <a:endParaRPr lang="en-US" sz="2800">
              <a:effectLst/>
              <a:ea typeface="Times New Roman" panose="02020603050405020304" pitchFamily="18" charset="0"/>
            </a:endParaRPr>
          </a:p>
          <a:p>
            <a:pPr marR="0" lvl="0">
              <a:lnSpc>
                <a:spcPct val="115000"/>
              </a:lnSpc>
              <a:spcBef>
                <a:spcPts val="500"/>
              </a:spcBef>
              <a:spcAft>
                <a:spcPts val="1000"/>
              </a:spcAft>
              <a:buSzPct val="100000"/>
            </a:pPr>
            <a:endParaRPr lang="en-US" sz="2800">
              <a:effectLst/>
              <a:ea typeface="Times New Roman" panose="02020603050405020304" pitchFamily="18" charset="0"/>
            </a:endParaRPr>
          </a:p>
          <a:p>
            <a:pPr>
              <a:lnSpc>
                <a:spcPct val="115000"/>
              </a:lnSpc>
              <a:spcBef>
                <a:spcPts val="500"/>
              </a:spcBef>
              <a:spcAft>
                <a:spcPts val="1000"/>
              </a:spcAft>
              <a:buSzPts val="1000"/>
            </a:pPr>
            <a:r>
              <a:rPr lang="en-US" i="1">
                <a:effectLst/>
                <a:latin typeface="Calibri"/>
                <a:ea typeface="Times New Roman" panose="02020603050405020304" pitchFamily="18" charset="0"/>
                <a:cs typeface="Calibri"/>
              </a:rPr>
              <a:t>Note: If the </a:t>
            </a:r>
            <a:r>
              <a:rPr lang="en-US" i="1">
                <a:latin typeface="Calibri"/>
                <a:ea typeface="Times New Roman" panose="02020603050405020304" pitchFamily="18" charset="0"/>
                <a:cs typeface="Calibri"/>
              </a:rPr>
              <a:t>"</a:t>
            </a:r>
            <a:r>
              <a:rPr lang="en-US" b="1" i="1">
                <a:latin typeface="Calibri"/>
                <a:ea typeface="Times New Roman" panose="02020603050405020304" pitchFamily="18" charset="0"/>
                <a:cs typeface="Calibri"/>
              </a:rPr>
              <a:t>Reporting</a:t>
            </a:r>
            <a:r>
              <a:rPr lang="en-US" b="1" i="1">
                <a:effectLst/>
                <a:latin typeface="Calibri"/>
                <a:ea typeface="Times New Roman" panose="02020603050405020304" pitchFamily="18" charset="0"/>
                <a:cs typeface="Calibri"/>
              </a:rPr>
              <a:t> period end date</a:t>
            </a:r>
            <a:r>
              <a:rPr lang="en-US" i="1">
                <a:latin typeface="Calibri"/>
                <a:ea typeface="Times New Roman" panose="02020603050405020304" pitchFamily="18" charset="0"/>
                <a:cs typeface="Calibri"/>
              </a:rPr>
              <a:t>"</a:t>
            </a:r>
            <a:r>
              <a:rPr lang="en-US" i="1">
                <a:effectLst/>
                <a:latin typeface="Calibri"/>
                <a:ea typeface="Times New Roman" panose="02020603050405020304" pitchFamily="18" charset="0"/>
                <a:cs typeface="Calibri"/>
              </a:rPr>
              <a:t> is not the end of the month</a:t>
            </a:r>
            <a:r>
              <a:rPr lang="en-US" i="1">
                <a:latin typeface="Calibri"/>
                <a:ea typeface="Times New Roman" panose="02020603050405020304" pitchFamily="18" charset="0"/>
                <a:cs typeface="Calibri"/>
              </a:rPr>
              <a:t>,</a:t>
            </a:r>
            <a:r>
              <a:rPr lang="en-US" i="1">
                <a:effectLst/>
                <a:latin typeface="Calibri"/>
                <a:ea typeface="Times New Roman" panose="02020603050405020304" pitchFamily="18" charset="0"/>
                <a:cs typeface="Calibri"/>
              </a:rPr>
              <a:t> then the </a:t>
            </a:r>
            <a:r>
              <a:rPr lang="en-US" i="1">
                <a:latin typeface="Calibri"/>
                <a:ea typeface="Times New Roman" panose="02020603050405020304" pitchFamily="18" charset="0"/>
                <a:cs typeface="Calibri"/>
              </a:rPr>
              <a:t>"</a:t>
            </a:r>
            <a:r>
              <a:rPr lang="en-US" b="1" i="1">
                <a:effectLst/>
                <a:latin typeface="Calibri"/>
                <a:ea typeface="Times New Roman" panose="02020603050405020304" pitchFamily="18" charset="0"/>
                <a:cs typeface="Calibri"/>
              </a:rPr>
              <a:t>Reason for ending enrollment</a:t>
            </a:r>
            <a:r>
              <a:rPr lang="en-US" b="1" i="1">
                <a:latin typeface="Calibri"/>
                <a:ea typeface="Times New Roman" panose="02020603050405020304" pitchFamily="18" charset="0"/>
                <a:cs typeface="Calibri"/>
              </a:rPr>
              <a:t>"</a:t>
            </a:r>
            <a:r>
              <a:rPr lang="en-US" i="1">
                <a:effectLst/>
                <a:latin typeface="Calibri"/>
                <a:ea typeface="Times New Roman" panose="02020603050405020304" pitchFamily="18" charset="0"/>
                <a:cs typeface="Calibri"/>
              </a:rPr>
              <a:t> section displays. </a:t>
            </a:r>
            <a:br>
              <a:rPr lang="en-US" sz="2800">
                <a:effectLst/>
                <a:ea typeface="Times New Roman" panose="02020603050405020304" pitchFamily="18" charset="0"/>
              </a:rPr>
            </a:br>
            <a:endParaRPr lang="en-US" sz="2800">
              <a:effectLst/>
              <a:ea typeface="MS Mincho" panose="02020609040205080304" pitchFamily="49" charset="-128"/>
            </a:endParaRPr>
          </a:p>
          <a:p>
            <a:pPr marR="0" lvl="0">
              <a:lnSpc>
                <a:spcPct val="115000"/>
              </a:lnSpc>
              <a:spcBef>
                <a:spcPts val="500"/>
              </a:spcBef>
              <a:spcAft>
                <a:spcPts val="1000"/>
              </a:spcAft>
              <a:buSzPts val="1000"/>
            </a:pPr>
            <a:endParaRPr lang="en-US" sz="2800">
              <a:effectLst/>
              <a:ea typeface="MS Mincho" panose="02020609040205080304" pitchFamily="49" charset="-128"/>
            </a:endParaRPr>
          </a:p>
        </p:txBody>
      </p:sp>
      <p:pic>
        <p:nvPicPr>
          <p:cNvPr id="5" name="Picture 4" descr="Screenshot of the &quot;Add Flight Monthly Certification&quot; page with blue boxes highlighting the &quot;Reporting period begin date&quot; and &quot;Reporting period end date&quot; text fields.">
            <a:extLst>
              <a:ext uri="{FF2B5EF4-FFF2-40B4-BE49-F238E27FC236}">
                <a16:creationId xmlns:a16="http://schemas.microsoft.com/office/drawing/2014/main" id="{E36DF9F4-2AEF-C321-3B77-780EC250F387}"/>
              </a:ext>
            </a:extLst>
          </p:cNvPr>
          <p:cNvPicPr>
            <a:picLocks noChangeAspect="1"/>
          </p:cNvPicPr>
          <p:nvPr/>
        </p:nvPicPr>
        <p:blipFill>
          <a:blip r:embed="rId3"/>
          <a:stretch>
            <a:fillRect/>
          </a:stretch>
        </p:blipFill>
        <p:spPr>
          <a:xfrm>
            <a:off x="6947794" y="1622308"/>
            <a:ext cx="4417060" cy="3874770"/>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B10A3C2D-C794-6E00-67A6-7693CB8A1160}"/>
              </a:ext>
              <a:ext uri="{C183D7F6-B498-43B3-948B-1728B52AA6E4}">
                <adec:decorative xmlns:adec="http://schemas.microsoft.com/office/drawing/2017/decorative" val="1"/>
              </a:ext>
            </a:extLst>
          </p:cNvPr>
          <p:cNvSpPr/>
          <p:nvPr/>
        </p:nvSpPr>
        <p:spPr>
          <a:xfrm>
            <a:off x="6947794" y="4400433"/>
            <a:ext cx="1923415" cy="1096645"/>
          </a:xfrm>
          <a:prstGeom prst="rect">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AE4DD7C7-6EFC-9921-6D9F-A9490649874F}"/>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4172063"/>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85D2A-4F4B-302C-12D7-E8AE2CB0365D}"/>
              </a:ext>
            </a:extLst>
          </p:cNvPr>
          <p:cNvSpPr txBox="1">
            <a:spLocks noGrp="1"/>
          </p:cNvSpPr>
          <p:nvPr>
            <p:ph type="title" idx="4294967295"/>
          </p:nvPr>
        </p:nvSpPr>
        <p:spPr>
          <a:xfrm>
            <a:off x="381000" y="38100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00000"/>
              </a:lnSpc>
              <a:spcBef>
                <a:spcPts val="600"/>
              </a:spcBef>
              <a:defRPr/>
            </a:pPr>
            <a:r>
              <a:rPr kumimoji="0" lang="en-US" sz="3600" b="1" i="0" u="none" strike="noStrike" kern="1200" cap="none" spc="75" normalizeH="0" baseline="0" noProof="0">
                <a:ln>
                  <a:noFill/>
                </a:ln>
                <a:solidFill>
                  <a:srgbClr val="0E7BBA"/>
                </a:solidFill>
                <a:effectLst/>
                <a:uLnTx/>
                <a:uFillTx/>
                <a:latin typeface="Calibri"/>
                <a:cs typeface="Calibri"/>
                <a:hlinkClick r:id="rId2" action="ppaction://hlinksldjump">
                  <a:extLst>
                    <a:ext uri="{A12FA001-AC4F-418D-AE19-62706E023703}">
                      <ahyp:hlinkClr xmlns:ahyp="http://schemas.microsoft.com/office/drawing/2018/hyperlinkcolor" val="tx"/>
                    </a:ext>
                  </a:extLst>
                </a:hlinkClick>
              </a:rPr>
              <a:t>End an Enrollment– Monthly certification information</a:t>
            </a: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 Cont'd</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4269" y="1611056"/>
            <a:ext cx="5167544" cy="4976054"/>
          </a:xfrm>
        </p:spPr>
        <p:txBody>
          <a:bodyPr vert="horz" lIns="0" tIns="0" rIns="0" bIns="0" rtlCol="0" anchor="t">
            <a:noAutofit/>
          </a:bodyPr>
          <a:lstStyle/>
          <a:p>
            <a:pPr marL="514350" marR="0" lvl="0" indent="-514350" fontAlgn="base">
              <a:lnSpc>
                <a:spcPct val="115000"/>
              </a:lnSpc>
              <a:spcBef>
                <a:spcPts val="0"/>
              </a:spcBef>
              <a:spcAft>
                <a:spcPts val="0"/>
              </a:spcAft>
              <a:buSzPct val="100000"/>
              <a:buFont typeface="+mj-lt"/>
              <a:buAutoNum type="arabicPeriod" startAt="3"/>
            </a:pPr>
            <a:r>
              <a:rPr lang="en-US" sz="2800">
                <a:effectLst/>
                <a:latin typeface="Calibri"/>
                <a:ea typeface="Times New Roman" panose="02020603050405020304" pitchFamily="18" charset="0"/>
                <a:cs typeface="Calibri"/>
              </a:rPr>
              <a:t>Select the dropdown menu in the </a:t>
            </a:r>
            <a:r>
              <a:rPr lang="en-US" sz="2800">
                <a:latin typeface="Calibri"/>
                <a:ea typeface="Times New Roman" panose="02020603050405020304" pitchFamily="18" charset="0"/>
                <a:cs typeface="Calibri"/>
              </a:rPr>
              <a:t>"</a:t>
            </a:r>
            <a:r>
              <a:rPr lang="en-US" sz="2800" b="1">
                <a:effectLst/>
                <a:latin typeface="Calibri"/>
                <a:ea typeface="Times New Roman" panose="02020603050405020304" pitchFamily="18" charset="0"/>
                <a:cs typeface="Calibri"/>
              </a:rPr>
              <a:t>Reason for ending enrollment</a:t>
            </a:r>
            <a:r>
              <a:rPr lang="en-US" sz="2800">
                <a:latin typeface="Calibri"/>
                <a:ea typeface="Times New Roman" panose="02020603050405020304" pitchFamily="18" charset="0"/>
                <a:cs typeface="Calibri"/>
              </a:rPr>
              <a:t>"</a:t>
            </a:r>
            <a:r>
              <a:rPr lang="en-US" sz="2800">
                <a:effectLst/>
                <a:latin typeface="Calibri"/>
                <a:ea typeface="Times New Roman" panose="02020603050405020304" pitchFamily="18" charset="0"/>
                <a:cs typeface="Calibri"/>
              </a:rPr>
              <a:t> section and select the “</a:t>
            </a:r>
            <a:r>
              <a:rPr lang="en-US" sz="2800" b="1">
                <a:effectLst/>
                <a:latin typeface="Calibri"/>
                <a:ea typeface="Times New Roman" panose="02020603050405020304" pitchFamily="18" charset="0"/>
                <a:cs typeface="Calibri"/>
              </a:rPr>
              <a:t>Completed Training</a:t>
            </a:r>
            <a:r>
              <a:rPr lang="en-US" sz="2800">
                <a:effectLst/>
                <a:latin typeface="Calibri"/>
                <a:ea typeface="Times New Roman" panose="02020603050405020304" pitchFamily="18" charset="0"/>
                <a:cs typeface="Calibri"/>
              </a:rPr>
              <a:t>” option. </a:t>
            </a:r>
            <a:endParaRPr lang="en-US" sz="2800">
              <a:effectLst/>
              <a:latin typeface="Calibri"/>
              <a:ea typeface="MS Mincho" panose="02020609040205080304" pitchFamily="49" charset="-128"/>
              <a:cs typeface="Calibri"/>
            </a:endParaRPr>
          </a:p>
        </p:txBody>
      </p:sp>
      <p:pic>
        <p:nvPicPr>
          <p:cNvPr id="3" name="Picture 2" descr="Screenshot of the &quot;Reason for ending enrollment&quot; dropdown menu options, found on the &quot;Add Flight Monthly Certification&quot;  page.">
            <a:extLst>
              <a:ext uri="{FF2B5EF4-FFF2-40B4-BE49-F238E27FC236}">
                <a16:creationId xmlns:a16="http://schemas.microsoft.com/office/drawing/2014/main" id="{A49724D5-CEF4-886C-20A9-1C3B955F558B}"/>
              </a:ext>
            </a:extLst>
          </p:cNvPr>
          <p:cNvPicPr>
            <a:picLocks noChangeAspect="1"/>
          </p:cNvPicPr>
          <p:nvPr/>
        </p:nvPicPr>
        <p:blipFill>
          <a:blip r:embed="rId3"/>
          <a:stretch>
            <a:fillRect/>
          </a:stretch>
        </p:blipFill>
        <p:spPr>
          <a:xfrm>
            <a:off x="5807745" y="2019670"/>
            <a:ext cx="6093746" cy="2818660"/>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DCC843D7-C43B-C564-C57F-C36B2565825F}"/>
              </a:ext>
              <a:ext uri="{C183D7F6-B498-43B3-948B-1728B52AA6E4}">
                <adec:decorative xmlns:adec="http://schemas.microsoft.com/office/drawing/2017/decorative" val="1"/>
              </a:ext>
            </a:extLst>
          </p:cNvPr>
          <p:cNvSpPr/>
          <p:nvPr/>
        </p:nvSpPr>
        <p:spPr>
          <a:xfrm>
            <a:off x="6327775" y="3967399"/>
            <a:ext cx="4518025" cy="225267"/>
          </a:xfrm>
          <a:prstGeom prst="rect">
            <a:avLst/>
          </a:prstGeom>
          <a:noFill/>
          <a:ln w="38100">
            <a:solidFill>
              <a:srgbClr val="F2C217"/>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E4F9ACB8-B6EB-8BC4-5ABC-12610B895621}"/>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8B0F2AED-6ED4-0246-A853-872510A6C45C}"/>
              </a:ext>
              <a:ext uri="{C183D7F6-B498-43B3-948B-1728B52AA6E4}">
                <adec:decorative xmlns:adec="http://schemas.microsoft.com/office/drawing/2017/decorative" val="1"/>
              </a:ext>
            </a:extLst>
          </p:cNvPr>
          <p:cNvSpPr/>
          <p:nvPr/>
        </p:nvSpPr>
        <p:spPr>
          <a:xfrm>
            <a:off x="6346825" y="3133725"/>
            <a:ext cx="4518025" cy="314325"/>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2678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9007-1E39-85B8-06E2-82BA3773D56E}"/>
              </a:ext>
            </a:extLst>
          </p:cNvPr>
          <p:cNvSpPr>
            <a:spLocks noGrp="1"/>
          </p:cNvSpPr>
          <p:nvPr>
            <p:ph type="title"/>
          </p:nvPr>
        </p:nvSpPr>
        <p:spPr/>
        <p:txBody>
          <a:bodyPr/>
          <a:lstStyle/>
          <a:p>
            <a:r>
              <a:rPr lang="en-US" sz="4000" cap="all" spc="75">
                <a:latin typeface="Myriad Pro" panose="020B0703030403020204" pitchFamily="34" charset="0"/>
              </a:rPr>
              <a:t>Overview</a:t>
            </a:r>
            <a:endParaRPr lang="en-US" sz="9600">
              <a:latin typeface="Myriad Pro" panose="020B0703030403020204" pitchFamily="34" charset="0"/>
            </a:endParaRPr>
          </a:p>
        </p:txBody>
      </p:sp>
    </p:spTree>
    <p:extLst>
      <p:ext uri="{BB962C8B-B14F-4D97-AF65-F5344CB8AC3E}">
        <p14:creationId xmlns:p14="http://schemas.microsoft.com/office/powerpoint/2010/main" val="2839661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33016F4-8685-474D-DDD7-77AF4C2859C2}"/>
              </a:ext>
            </a:extLst>
          </p:cNvPr>
          <p:cNvSpPr txBox="1">
            <a:spLocks noGrp="1"/>
          </p:cNvSpPr>
          <p:nvPr>
            <p:ph type="title" idx="4294967295"/>
          </p:nvPr>
        </p:nvSpPr>
        <p:spPr>
          <a:xfrm>
            <a:off x="381000" y="381000"/>
            <a:ext cx="1028700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Create a Login.gov Account Cont'd 8</a:t>
            </a:r>
            <a:endParaRPr kumimoji="0" lang="en-US" sz="6000" b="1" i="0" u="none" strike="noStrike" kern="1200" cap="none" spc="0" normalizeH="0" baseline="0" noProof="0">
              <a:ln>
                <a:noFill/>
              </a:ln>
              <a:solidFill>
                <a:schemeClr val="accent2"/>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3" name="Content Placeholder 2">
            <a:extLst>
              <a:ext uri="{FF2B5EF4-FFF2-40B4-BE49-F238E27FC236}">
                <a16:creationId xmlns:a16="http://schemas.microsoft.com/office/drawing/2014/main" id="{2FE295F2-9E5A-74A5-9BD4-FF2BB3720B20}"/>
              </a:ext>
            </a:extLst>
          </p:cNvPr>
          <p:cNvSpPr>
            <a:spLocks noGrp="1"/>
          </p:cNvSpPr>
          <p:nvPr>
            <p:ph sz="quarter" idx="10"/>
          </p:nvPr>
        </p:nvSpPr>
        <p:spPr>
          <a:xfrm>
            <a:off x="380999" y="1359171"/>
            <a:ext cx="6368144" cy="4940300"/>
          </a:xfrm>
        </p:spPr>
        <p:txBody>
          <a:bodyPr/>
          <a:lstStyle/>
          <a:p>
            <a:pPr>
              <a:spcBef>
                <a:spcPts val="600"/>
              </a:spcBef>
              <a:spcAft>
                <a:spcPts val="0"/>
              </a:spcAft>
            </a:pPr>
            <a:r>
              <a:rPr lang="en-US" sz="2400" b="1">
                <a:latin typeface="Calibri"/>
                <a:ea typeface="MS Mincho"/>
                <a:cs typeface="Calibri"/>
              </a:rPr>
              <a:t>Congratulations! </a:t>
            </a:r>
            <a:r>
              <a:rPr lang="en-US" sz="2400">
                <a:latin typeface="Calibri"/>
                <a:ea typeface="MS Mincho"/>
                <a:cs typeface="Calibri"/>
              </a:rPr>
              <a:t>You have successfully created and verified your Login.gov account. </a:t>
            </a:r>
          </a:p>
          <a:p>
            <a:pPr>
              <a:spcBef>
                <a:spcPts val="600"/>
              </a:spcBef>
              <a:spcAft>
                <a:spcPts val="0"/>
              </a:spcAft>
            </a:pPr>
            <a:r>
              <a:rPr lang="en-US" sz="2400">
                <a:latin typeface="Calibri"/>
                <a:ea typeface="MS Mincho"/>
                <a:cs typeface="Calibri"/>
              </a:rPr>
              <a:t>Go to the </a:t>
            </a:r>
            <a:r>
              <a:rPr lang="en-US" sz="2400">
                <a:latin typeface="Calibri"/>
                <a:ea typeface="MS Mincho"/>
                <a:cs typeface="Calibri"/>
                <a:hlinkClick r:id="rId3"/>
              </a:rPr>
              <a:t>VA Education Platform Portal </a:t>
            </a:r>
            <a:r>
              <a:rPr lang="en-US" sz="2400">
                <a:latin typeface="Calibri"/>
                <a:ea typeface="MS Mincho"/>
                <a:cs typeface="Calibri"/>
              </a:rPr>
              <a:t>and select the “</a:t>
            </a:r>
            <a:r>
              <a:rPr lang="en-US" sz="2400" b="1">
                <a:latin typeface="Calibri"/>
                <a:ea typeface="MS Mincho"/>
                <a:cs typeface="Calibri"/>
              </a:rPr>
              <a:t>Open Enrollment Manager</a:t>
            </a:r>
            <a:r>
              <a:rPr lang="en-US" sz="2400">
                <a:latin typeface="Calibri"/>
                <a:ea typeface="MS Mincho"/>
                <a:cs typeface="Calibri"/>
              </a:rPr>
              <a:t>” button. </a:t>
            </a:r>
          </a:p>
          <a:p>
            <a:pPr>
              <a:spcBef>
                <a:spcPts val="600"/>
              </a:spcBef>
              <a:spcAft>
                <a:spcPts val="0"/>
              </a:spcAft>
            </a:pPr>
            <a:r>
              <a:rPr lang="en-US" sz="2400">
                <a:effectLst/>
                <a:latin typeface="Calibri"/>
                <a:ea typeface="MS Mincho"/>
                <a:cs typeface="Calibri"/>
              </a:rPr>
              <a:t>Navigate to page </a:t>
            </a:r>
            <a:r>
              <a:rPr lang="en-US" sz="2400">
                <a:latin typeface="Calibri"/>
                <a:ea typeface="MS Mincho"/>
                <a:cs typeface="Calibri"/>
              </a:rPr>
              <a:t>45</a:t>
            </a:r>
            <a:r>
              <a:rPr lang="en-US" sz="2400">
                <a:effectLst/>
                <a:latin typeface="Calibri"/>
                <a:ea typeface="MS Mincho"/>
                <a:cs typeface="Calibri"/>
              </a:rPr>
              <a:t> or </a:t>
            </a:r>
            <a:r>
              <a:rPr lang="en-US" sz="2400">
                <a:effectLst/>
                <a:latin typeface="Calibri"/>
                <a:ea typeface="MS Mincho"/>
                <a:cs typeface="Calibri"/>
                <a:hlinkClick r:id="rId4" action="ppaction://hlinksldjump"/>
              </a:rPr>
              <a:t>select the hyperlink here </a:t>
            </a:r>
            <a:r>
              <a:rPr lang="en-US" sz="2400">
                <a:effectLst/>
                <a:latin typeface="Calibri"/>
                <a:ea typeface="MS Mincho"/>
                <a:cs typeface="Calibri"/>
              </a:rPr>
              <a:t>to proceed to the next section. </a:t>
            </a:r>
          </a:p>
          <a:p>
            <a:pPr>
              <a:spcBef>
                <a:spcPts val="600"/>
              </a:spcBef>
              <a:spcAft>
                <a:spcPts val="0"/>
              </a:spcAft>
            </a:pPr>
            <a:endParaRPr lang="en-US" sz="1800" i="1"/>
          </a:p>
          <a:p>
            <a:pPr>
              <a:spcBef>
                <a:spcPts val="600"/>
              </a:spcBef>
              <a:spcAft>
                <a:spcPts val="0"/>
              </a:spcAft>
            </a:pPr>
            <a:r>
              <a:rPr lang="en-US" sz="1800" i="1"/>
              <a:t>Note: </a:t>
            </a:r>
          </a:p>
          <a:p>
            <a:pPr marL="285750" indent="-285750">
              <a:spcBef>
                <a:spcPts val="600"/>
              </a:spcBef>
              <a:spcAft>
                <a:spcPts val="0"/>
              </a:spcAft>
              <a:buFont typeface="Arial" panose="020B0604020202020204" pitchFamily="34" charset="0"/>
              <a:buChar char="•"/>
            </a:pPr>
            <a:r>
              <a:rPr lang="en-US" sz="1800" i="1"/>
              <a:t>EM’s system can be accessed with any Internet browser, excluding Internet Explorer. </a:t>
            </a:r>
          </a:p>
          <a:p>
            <a:pPr marL="285750" indent="-285750">
              <a:spcBef>
                <a:spcPts val="600"/>
              </a:spcBef>
              <a:spcAft>
                <a:spcPts val="0"/>
              </a:spcAft>
              <a:buFont typeface="Arial" panose="020B0604020202020204" pitchFamily="34" charset="0"/>
              <a:buChar char="•"/>
            </a:pPr>
            <a:r>
              <a:rPr lang="en-US" sz="1800" i="1"/>
              <a:t>Access to Workload Manager and Benefits Manager is solely for internal users with PIV credentials.</a:t>
            </a:r>
          </a:p>
          <a:p>
            <a:pPr marL="285750" indent="-285750">
              <a:spcBef>
                <a:spcPts val="600"/>
              </a:spcBef>
              <a:spcAft>
                <a:spcPts val="0"/>
              </a:spcAft>
              <a:buFont typeface="Arial" panose="020B0604020202020204" pitchFamily="34" charset="0"/>
              <a:buChar char="•"/>
            </a:pPr>
            <a:r>
              <a:rPr lang="en-US" sz="1800" i="1"/>
              <a:t>ID.me is the preferred authentication method for Foreign SCOs</a:t>
            </a:r>
            <a:endParaRPr lang="en-US" sz="2800"/>
          </a:p>
        </p:txBody>
      </p:sp>
      <p:pic>
        <p:nvPicPr>
          <p:cNvPr id="11" name="Picture 10" descr="Screenshot displaying how a SCO would select the &quot;Open Enrollment Manager&quot; button on the VA Education Platform Portal">
            <a:extLst>
              <a:ext uri="{FF2B5EF4-FFF2-40B4-BE49-F238E27FC236}">
                <a16:creationId xmlns:a16="http://schemas.microsoft.com/office/drawing/2014/main" id="{E4FCF7A0-24C4-867D-A368-1DFB4ECC8645}"/>
              </a:ext>
            </a:extLst>
          </p:cNvPr>
          <p:cNvPicPr>
            <a:picLocks noChangeAspect="1"/>
          </p:cNvPicPr>
          <p:nvPr/>
        </p:nvPicPr>
        <p:blipFill rotWithShape="1">
          <a:blip r:embed="rId5">
            <a:extLst>
              <a:ext uri="{28A0092B-C50C-407E-A947-70E740481C1C}">
                <a14:useLocalDpi xmlns:a14="http://schemas.microsoft.com/office/drawing/2010/main" val="0"/>
              </a:ext>
            </a:extLst>
          </a:blip>
          <a:srcRect l="15733" t="4032" r="15081" b="20880"/>
          <a:stretch/>
        </p:blipFill>
        <p:spPr bwMode="auto">
          <a:xfrm>
            <a:off x="7096397" y="1975673"/>
            <a:ext cx="4981304" cy="3110677"/>
          </a:xfrm>
          <a:prstGeom prst="rect">
            <a:avLst/>
          </a:prstGeom>
          <a:noFill/>
          <a:ln>
            <a:solidFill>
              <a:schemeClr val="tx1"/>
            </a:solidFill>
          </a:ln>
        </p:spPr>
      </p:pic>
      <p:sp>
        <p:nvSpPr>
          <p:cNvPr id="6" name="Rectangle: Rounded Corners 5" descr="Return to table of contents button.">
            <a:hlinkClick r:id="rId6" action="ppaction://hlinksldjump"/>
            <a:extLst>
              <a:ext uri="{FF2B5EF4-FFF2-40B4-BE49-F238E27FC236}">
                <a16:creationId xmlns:a16="http://schemas.microsoft.com/office/drawing/2014/main" id="{0DCD6369-0A42-E90D-D12F-561245F8982C}"/>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6"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
        <p:nvSpPr>
          <p:cNvPr id="12" name="Rectangle 11">
            <a:extLst>
              <a:ext uri="{FF2B5EF4-FFF2-40B4-BE49-F238E27FC236}">
                <a16:creationId xmlns:a16="http://schemas.microsoft.com/office/drawing/2014/main" id="{5591EF29-135D-6208-DAF6-152AB7728597}"/>
              </a:ext>
              <a:ext uri="{C183D7F6-B498-43B3-948B-1728B52AA6E4}">
                <adec:decorative xmlns:adec="http://schemas.microsoft.com/office/drawing/2017/decorative" val="1"/>
              </a:ext>
            </a:extLst>
          </p:cNvPr>
          <p:cNvSpPr/>
          <p:nvPr/>
        </p:nvSpPr>
        <p:spPr>
          <a:xfrm>
            <a:off x="7438438" y="4004310"/>
            <a:ext cx="1210261" cy="186690"/>
          </a:xfrm>
          <a:prstGeom prst="rect">
            <a:avLst/>
          </a:prstGeom>
          <a:noFill/>
          <a:ln w="38100" cap="flat" cmpd="sng" algn="ctr">
            <a:solidFill>
              <a:srgbClr val="F2C217"/>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3225921188"/>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C8332-BA9D-0CD1-756C-37EDEA92F101}"/>
              </a:ext>
            </a:extLst>
          </p:cNvPr>
          <p:cNvSpPr txBox="1">
            <a:spLocks noGrp="1"/>
          </p:cNvSpPr>
          <p:nvPr>
            <p:ph type="title" idx="4294967295"/>
          </p:nvPr>
        </p:nvSpPr>
        <p:spPr>
          <a:xfrm>
            <a:off x="381000" y="38100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rPr>
              <a:t>End an Enrollment– Course hours and charges</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71600"/>
            <a:ext cx="5345836" cy="4976054"/>
          </a:xfrm>
        </p:spPr>
        <p:txBody>
          <a:bodyPr vert="horz" lIns="0" tIns="0" rIns="0" bIns="0" rtlCol="0" anchor="t">
            <a:noAutofit/>
          </a:bodyPr>
          <a:lstStyle/>
          <a:p>
            <a:pPr marL="457200" indent="-457200" fontAlgn="base">
              <a:lnSpc>
                <a:spcPct val="115000"/>
              </a:lnSpc>
              <a:spcAft>
                <a:spcPts val="0"/>
              </a:spcAft>
              <a:buSzPct val="100000"/>
              <a:buFont typeface="+mj-lt"/>
              <a:buAutoNum type="arabicPeriod" startAt="4"/>
            </a:pPr>
            <a:r>
              <a:rPr lang="en-US" sz="2800">
                <a:effectLst/>
                <a:latin typeface="Calibri"/>
                <a:ea typeface="Times New Roman" panose="02020603050405020304" pitchFamily="18" charset="0"/>
                <a:cs typeface="Calibri"/>
              </a:rPr>
              <a:t>Select the </a:t>
            </a:r>
            <a:r>
              <a:rPr lang="en-US" sz="2800">
                <a:latin typeface="Calibri"/>
                <a:ea typeface="Times New Roman" panose="02020603050405020304" pitchFamily="18" charset="0"/>
                <a:cs typeface="Calibri"/>
              </a:rPr>
              <a:t>"</a:t>
            </a:r>
            <a:r>
              <a:rPr lang="en-US" sz="2800" b="1">
                <a:effectLst/>
                <a:latin typeface="Calibri"/>
                <a:ea typeface="Times New Roman" panose="02020603050405020304" pitchFamily="18" charset="0"/>
                <a:cs typeface="Calibri"/>
              </a:rPr>
              <a:t>Add Flight instruction</a:t>
            </a:r>
            <a:r>
              <a:rPr lang="en-US" sz="2800">
                <a:latin typeface="Calibri"/>
                <a:ea typeface="Times New Roman" panose="02020603050405020304" pitchFamily="18" charset="0"/>
                <a:cs typeface="Calibri"/>
              </a:rPr>
              <a:t>"</a:t>
            </a:r>
            <a:r>
              <a:rPr lang="en-US" sz="2800">
                <a:effectLst/>
                <a:latin typeface="Calibri"/>
                <a:ea typeface="Times New Roman" panose="02020603050405020304" pitchFamily="18" charset="0"/>
                <a:cs typeface="Calibri"/>
              </a:rPr>
              <a:t> button and enter the required information for each component of the flight instruction in </a:t>
            </a:r>
            <a:r>
              <a:rPr lang="en-US" sz="2800">
                <a:latin typeface="Calibri"/>
                <a:ea typeface="Times New Roman" panose="02020603050405020304" pitchFamily="18" charset="0"/>
                <a:cs typeface="Calibri"/>
              </a:rPr>
              <a:t>the "</a:t>
            </a:r>
            <a:r>
              <a:rPr lang="en-US" sz="2800" b="1">
                <a:latin typeface="Calibri"/>
                <a:ea typeface="Times New Roman" panose="02020603050405020304" pitchFamily="18" charset="0"/>
                <a:cs typeface="Calibri"/>
              </a:rPr>
              <a:t>Course</a:t>
            </a:r>
            <a:r>
              <a:rPr lang="en-US" sz="2800" b="1">
                <a:effectLst/>
                <a:latin typeface="Calibri"/>
                <a:ea typeface="Times New Roman" panose="02020603050405020304" pitchFamily="18" charset="0"/>
                <a:cs typeface="Calibri"/>
              </a:rPr>
              <a:t> hours and charges</a:t>
            </a:r>
            <a:r>
              <a:rPr lang="en-US" sz="2800">
                <a:latin typeface="Calibri"/>
                <a:ea typeface="Times New Roman" panose="02020603050405020304" pitchFamily="18" charset="0"/>
                <a:cs typeface="Calibri"/>
              </a:rPr>
              <a:t>"</a:t>
            </a:r>
            <a:r>
              <a:rPr lang="en-US" sz="2800">
                <a:effectLst/>
                <a:latin typeface="Calibri"/>
                <a:ea typeface="Times New Roman" panose="02020603050405020304" pitchFamily="18" charset="0"/>
                <a:cs typeface="Calibri"/>
              </a:rPr>
              <a:t> section.</a:t>
            </a:r>
            <a:r>
              <a:rPr lang="en-US" sz="2800">
                <a:latin typeface="Calibri"/>
                <a:ea typeface="Times New Roman" panose="02020603050405020304" pitchFamily="18" charset="0"/>
                <a:cs typeface="Calibri"/>
              </a:rPr>
              <a:t> </a:t>
            </a:r>
            <a:endParaRPr lang="en-US" sz="2800">
              <a:effectLst/>
              <a:ea typeface="Times New Roman" panose="02020603050405020304" pitchFamily="18" charset="0"/>
            </a:endParaRPr>
          </a:p>
          <a:p>
            <a:pPr marL="457200" marR="0" lvl="0" indent="-457200" fontAlgn="base">
              <a:lnSpc>
                <a:spcPct val="115000"/>
              </a:lnSpc>
              <a:spcBef>
                <a:spcPts val="0"/>
              </a:spcBef>
              <a:spcAft>
                <a:spcPts val="0"/>
              </a:spcAft>
              <a:buSzPct val="100000"/>
              <a:buFont typeface="+mj-lt"/>
              <a:buAutoNum type="arabicPeriod" startAt="4"/>
            </a:pPr>
            <a:endParaRPr lang="en-US" sz="2400">
              <a:effectLst/>
              <a:ea typeface="MS Mincho" panose="02020609040205080304" pitchFamily="49" charset="-128"/>
            </a:endParaRPr>
          </a:p>
        </p:txBody>
      </p:sp>
      <p:pic>
        <p:nvPicPr>
          <p:cNvPr id="3" name="Picture 2" descr="Screenshot of the &quot;Course hours and charges&quot; section with a blue box highlighting the &quot;Category&quot; dropdown menu.">
            <a:extLst>
              <a:ext uri="{FF2B5EF4-FFF2-40B4-BE49-F238E27FC236}">
                <a16:creationId xmlns:a16="http://schemas.microsoft.com/office/drawing/2014/main" id="{A32A86DD-A8CA-9518-BB81-6AB93AFEC1F9}"/>
              </a:ext>
            </a:extLst>
          </p:cNvPr>
          <p:cNvPicPr>
            <a:picLocks noChangeAspect="1"/>
          </p:cNvPicPr>
          <p:nvPr/>
        </p:nvPicPr>
        <p:blipFill rotWithShape="1">
          <a:blip r:embed="rId3"/>
          <a:srcRect b="31659"/>
          <a:stretch/>
        </p:blipFill>
        <p:spPr bwMode="auto">
          <a:xfrm>
            <a:off x="5726836" y="2709696"/>
            <a:ext cx="6084164" cy="1132054"/>
          </a:xfrm>
          <a:prstGeom prst="rect">
            <a:avLst/>
          </a:prstGeom>
          <a:ln>
            <a:solidFill>
              <a:schemeClr val="tx1"/>
            </a:solidFill>
          </a:ln>
          <a:extLst>
            <a:ext uri="{53640926-AAD7-44D8-BBD7-CCE9431645EC}">
              <a14:shadowObscured xmlns:a14="http://schemas.microsoft.com/office/drawing/2010/main"/>
            </a:ext>
          </a:extLst>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638F902E-8209-A86F-C11E-A09D19B06DDD}"/>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23522572"/>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1252C-5DF8-CF21-3D40-4CBF5ED72FF3}"/>
              </a:ext>
            </a:extLst>
          </p:cNvPr>
          <p:cNvSpPr txBox="1">
            <a:spLocks noGrp="1"/>
          </p:cNvSpPr>
          <p:nvPr>
            <p:ph type="title" idx="4294967295"/>
          </p:nvPr>
        </p:nvSpPr>
        <p:spPr>
          <a:xfrm>
            <a:off x="381000" y="38100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00000"/>
              </a:lnSpc>
              <a:spcBef>
                <a:spcPts val="600"/>
              </a:spcBef>
              <a:defRPr/>
            </a:pPr>
            <a:r>
              <a:rPr kumimoji="0" lang="en-US" sz="3600" b="1" i="0" u="none" strike="noStrike" kern="1200" cap="none" spc="75" normalizeH="0" baseline="0" noProof="0">
                <a:ln>
                  <a:noFill/>
                </a:ln>
                <a:solidFill>
                  <a:srgbClr val="0E7BBA"/>
                </a:solidFill>
                <a:effectLst/>
                <a:uLnTx/>
                <a:uFillTx/>
                <a:latin typeface="Calibri"/>
                <a:cs typeface="Calibri"/>
                <a:hlinkClick r:id="rId2" action="ppaction://hlinksldjump">
                  <a:extLst>
                    <a:ext uri="{A12FA001-AC4F-418D-AE19-62706E023703}">
                      <ahyp:hlinkClr xmlns:ahyp="http://schemas.microsoft.com/office/drawing/2018/hyperlinkcolor" val="tx"/>
                    </a:ext>
                  </a:extLst>
                </a:hlinkClick>
              </a:rPr>
              <a:t>End an Enrollment– Course hours and charges</a:t>
            </a: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 Cont'd</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71600"/>
            <a:ext cx="5345836" cy="4976054"/>
          </a:xfrm>
        </p:spPr>
        <p:txBody>
          <a:bodyPr vert="horz" lIns="0" tIns="0" rIns="0" bIns="0" rtlCol="0" anchor="t">
            <a:noAutofit/>
          </a:bodyPr>
          <a:lstStyle/>
          <a:p>
            <a:pPr marL="514350" indent="-514350" fontAlgn="base">
              <a:lnSpc>
                <a:spcPct val="115000"/>
              </a:lnSpc>
              <a:spcAft>
                <a:spcPts val="0"/>
              </a:spcAft>
              <a:buSzPct val="100000"/>
              <a:buFont typeface="+mj-lt"/>
              <a:buAutoNum type="arabicPeriod" startAt="5"/>
            </a:pPr>
            <a:r>
              <a:rPr lang="en-US" sz="2800">
                <a:effectLst/>
                <a:latin typeface="Calibri"/>
                <a:ea typeface="MS Mincho"/>
                <a:cs typeface="Calibri"/>
              </a:rPr>
              <a:t>Select the calendar icon in the </a:t>
            </a:r>
            <a:r>
              <a:rPr lang="en-US" sz="2800">
                <a:latin typeface="Calibri"/>
                <a:ea typeface="MS Mincho"/>
                <a:cs typeface="Calibri"/>
              </a:rPr>
              <a:t>"</a:t>
            </a:r>
            <a:r>
              <a:rPr lang="en-US" sz="2800" b="1">
                <a:effectLst/>
                <a:latin typeface="Calibri"/>
                <a:ea typeface="MS Mincho"/>
                <a:cs typeface="Calibri"/>
              </a:rPr>
              <a:t>Begin</a:t>
            </a:r>
            <a:r>
              <a:rPr lang="en-US" sz="2800">
                <a:effectLst/>
                <a:latin typeface="Calibri"/>
                <a:ea typeface="MS Mincho"/>
                <a:cs typeface="Calibri"/>
              </a:rPr>
              <a:t> </a:t>
            </a:r>
            <a:r>
              <a:rPr lang="en-US" sz="2800" b="1">
                <a:effectLst/>
                <a:latin typeface="Calibri"/>
                <a:ea typeface="MS Mincho"/>
                <a:cs typeface="Calibri"/>
              </a:rPr>
              <a:t>Date</a:t>
            </a:r>
            <a:r>
              <a:rPr lang="en-US" sz="2800">
                <a:latin typeface="Calibri"/>
                <a:ea typeface="MS Mincho"/>
                <a:cs typeface="Calibri"/>
              </a:rPr>
              <a:t>"</a:t>
            </a:r>
            <a:r>
              <a:rPr lang="en-US" sz="2800">
                <a:effectLst/>
                <a:latin typeface="Calibri"/>
                <a:ea typeface="MS Mincho"/>
                <a:cs typeface="Calibri"/>
              </a:rPr>
              <a:t> and </a:t>
            </a:r>
            <a:r>
              <a:rPr lang="en-US" sz="2800">
                <a:latin typeface="Calibri"/>
                <a:ea typeface="MS Mincho"/>
                <a:cs typeface="Calibri"/>
              </a:rPr>
              <a:t>"</a:t>
            </a:r>
            <a:r>
              <a:rPr lang="en-US" sz="2800" b="1">
                <a:effectLst/>
                <a:latin typeface="Calibri"/>
                <a:ea typeface="MS Mincho"/>
                <a:cs typeface="Calibri"/>
              </a:rPr>
              <a:t>End</a:t>
            </a:r>
            <a:r>
              <a:rPr lang="en-US" sz="2800">
                <a:effectLst/>
                <a:latin typeface="Calibri"/>
                <a:ea typeface="MS Mincho"/>
                <a:cs typeface="Calibri"/>
              </a:rPr>
              <a:t> </a:t>
            </a:r>
            <a:r>
              <a:rPr lang="en-US" sz="2800" b="1">
                <a:effectLst/>
                <a:latin typeface="Calibri"/>
                <a:ea typeface="MS Mincho"/>
                <a:cs typeface="Calibri"/>
              </a:rPr>
              <a:t>Date</a:t>
            </a:r>
            <a:r>
              <a:rPr lang="en-US" sz="2800">
                <a:latin typeface="Calibri"/>
                <a:ea typeface="MS Mincho"/>
                <a:cs typeface="Calibri"/>
              </a:rPr>
              <a:t>"</a:t>
            </a:r>
            <a:r>
              <a:rPr lang="en-US" sz="2800">
                <a:effectLst/>
                <a:latin typeface="Calibri"/>
                <a:ea typeface="MS Mincho"/>
                <a:cs typeface="Calibri"/>
              </a:rPr>
              <a:t> fields and select the appropriate dates. Select the </a:t>
            </a:r>
            <a:r>
              <a:rPr lang="en-US" sz="2800">
                <a:latin typeface="Calibri"/>
                <a:ea typeface="MS Mincho"/>
                <a:cs typeface="Calibri"/>
              </a:rPr>
              <a:t>"</a:t>
            </a:r>
            <a:r>
              <a:rPr lang="en-US" sz="2800" b="1">
                <a:effectLst/>
                <a:latin typeface="Calibri"/>
                <a:ea typeface="MS Mincho"/>
                <a:cs typeface="Calibri"/>
              </a:rPr>
              <a:t>Category</a:t>
            </a:r>
            <a:r>
              <a:rPr lang="en-US" sz="2800">
                <a:latin typeface="Calibri"/>
                <a:ea typeface="MS Mincho"/>
                <a:cs typeface="Calibri"/>
              </a:rPr>
              <a:t>"</a:t>
            </a:r>
            <a:r>
              <a:rPr lang="en-US" sz="2800">
                <a:effectLst/>
                <a:latin typeface="Calibri"/>
                <a:ea typeface="MS Mincho"/>
                <a:cs typeface="Calibri"/>
              </a:rPr>
              <a:t> dropdown menu and select the appropriate option.</a:t>
            </a:r>
            <a:r>
              <a:rPr lang="en-US" sz="2800">
                <a:latin typeface="Calibri"/>
                <a:ea typeface="MS Mincho"/>
                <a:cs typeface="Calibri"/>
              </a:rPr>
              <a:t> </a:t>
            </a:r>
            <a:endParaRPr lang="en-US" sz="2800">
              <a:effectLst/>
              <a:ea typeface="MS Mincho" panose="02020609040205080304" pitchFamily="49" charset="-128"/>
            </a:endParaRPr>
          </a:p>
          <a:p>
            <a:pPr marL="457200" marR="0" lvl="0" indent="-457200" fontAlgn="base">
              <a:lnSpc>
                <a:spcPct val="115000"/>
              </a:lnSpc>
              <a:spcBef>
                <a:spcPts val="0"/>
              </a:spcBef>
              <a:spcAft>
                <a:spcPts val="0"/>
              </a:spcAft>
              <a:buSzPct val="100000"/>
              <a:buFont typeface="+mj-lt"/>
              <a:buAutoNum type="arabicPeriod" startAt="5"/>
            </a:pPr>
            <a:endParaRPr lang="en-US" sz="2400">
              <a:effectLst/>
              <a:ea typeface="MS Mincho" panose="02020609040205080304" pitchFamily="49" charset="-128"/>
            </a:endParaRPr>
          </a:p>
        </p:txBody>
      </p:sp>
      <p:pic>
        <p:nvPicPr>
          <p:cNvPr id="3" name="Picture 2" descr="Screenshot of the &quot;Course hours and charges&quot; section with a blue box highlighting the &quot;Category&quot; dropdown menu.">
            <a:extLst>
              <a:ext uri="{FF2B5EF4-FFF2-40B4-BE49-F238E27FC236}">
                <a16:creationId xmlns:a16="http://schemas.microsoft.com/office/drawing/2014/main" id="{A32A86DD-A8CA-9518-BB81-6AB93AFEC1F9}"/>
              </a:ext>
            </a:extLst>
          </p:cNvPr>
          <p:cNvPicPr>
            <a:picLocks noChangeAspect="1"/>
          </p:cNvPicPr>
          <p:nvPr/>
        </p:nvPicPr>
        <p:blipFill rotWithShape="1">
          <a:blip r:embed="rId3"/>
          <a:srcRect b="31659"/>
          <a:stretch/>
        </p:blipFill>
        <p:spPr bwMode="auto">
          <a:xfrm>
            <a:off x="5726836" y="2709696"/>
            <a:ext cx="6084164" cy="1132054"/>
          </a:xfrm>
          <a:prstGeom prst="rect">
            <a:avLst/>
          </a:prstGeom>
          <a:ln>
            <a:solidFill>
              <a:schemeClr val="tx1"/>
            </a:solidFill>
          </a:ln>
          <a:extLst>
            <a:ext uri="{53640926-AAD7-44D8-BBD7-CCE9431645EC}">
              <a14:shadowObscured xmlns:a14="http://schemas.microsoft.com/office/drawing/2010/main"/>
            </a:ext>
          </a:extLst>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36EC0F25-9CA1-EF06-9821-7CA083F89595}"/>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F288E2AF-18E4-24E8-6852-13A190628725}"/>
              </a:ext>
              <a:ext uri="{C183D7F6-B498-43B3-948B-1728B52AA6E4}">
                <adec:decorative xmlns:adec="http://schemas.microsoft.com/office/drawing/2017/decorative" val="1"/>
              </a:ext>
            </a:extLst>
          </p:cNvPr>
          <p:cNvSpPr/>
          <p:nvPr/>
        </p:nvSpPr>
        <p:spPr>
          <a:xfrm>
            <a:off x="5925345" y="3400495"/>
            <a:ext cx="554036" cy="216624"/>
          </a:xfrm>
          <a:prstGeom prst="rect">
            <a:avLst/>
          </a:prstGeom>
          <a:noFill/>
          <a:ln w="38100">
            <a:solidFill>
              <a:srgbClr val="F2C217"/>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6D17C606-9EC0-30EB-11C9-FCF9F3E79440}"/>
              </a:ext>
              <a:ext uri="{C183D7F6-B498-43B3-948B-1728B52AA6E4}">
                <adec:decorative xmlns:adec="http://schemas.microsoft.com/office/drawing/2017/decorative" val="1"/>
              </a:ext>
            </a:extLst>
          </p:cNvPr>
          <p:cNvSpPr/>
          <p:nvPr/>
        </p:nvSpPr>
        <p:spPr>
          <a:xfrm>
            <a:off x="6507164" y="3400495"/>
            <a:ext cx="546099" cy="216624"/>
          </a:xfrm>
          <a:prstGeom prst="rect">
            <a:avLst/>
          </a:prstGeom>
          <a:noFill/>
          <a:ln w="38100">
            <a:solidFill>
              <a:srgbClr val="F2C217"/>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a:extLst>
              <a:ext uri="{FF2B5EF4-FFF2-40B4-BE49-F238E27FC236}">
                <a16:creationId xmlns:a16="http://schemas.microsoft.com/office/drawing/2014/main" id="{1D127ED6-15AF-B190-82EB-E52429D34705}"/>
              </a:ext>
              <a:ext uri="{C183D7F6-B498-43B3-948B-1728B52AA6E4}">
                <adec:decorative xmlns:adec="http://schemas.microsoft.com/office/drawing/2017/decorative" val="1"/>
              </a:ext>
            </a:extLst>
          </p:cNvPr>
          <p:cNvSpPr/>
          <p:nvPr/>
        </p:nvSpPr>
        <p:spPr>
          <a:xfrm>
            <a:off x="7105651" y="3400496"/>
            <a:ext cx="546099" cy="216624"/>
          </a:xfrm>
          <a:prstGeom prst="rect">
            <a:avLst/>
          </a:prstGeom>
          <a:noFill/>
          <a:ln w="38100">
            <a:solidFill>
              <a:srgbClr val="F2C217"/>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4060272592"/>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D4F51-1A52-C073-C972-8638AE53AD9C}"/>
              </a:ext>
            </a:extLst>
          </p:cNvPr>
          <p:cNvSpPr txBox="1">
            <a:spLocks noGrp="1"/>
          </p:cNvSpPr>
          <p:nvPr>
            <p:ph type="title" idx="4294967295"/>
          </p:nvPr>
        </p:nvSpPr>
        <p:spPr>
          <a:xfrm>
            <a:off x="381000" y="38100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00000"/>
              </a:lnSpc>
              <a:spcBef>
                <a:spcPts val="600"/>
              </a:spcBef>
              <a:defRPr/>
            </a:pPr>
            <a:r>
              <a:rPr kumimoji="0" lang="en-US" sz="3600" b="1" i="0" u="none" strike="noStrike" kern="1200" cap="none" spc="75" normalizeH="0" baseline="0" noProof="0">
                <a:ln>
                  <a:noFill/>
                </a:ln>
                <a:solidFill>
                  <a:srgbClr val="0E7BBA"/>
                </a:solidFill>
                <a:effectLst/>
                <a:uLnTx/>
                <a:uFillTx/>
                <a:latin typeface="Calibri"/>
                <a:cs typeface="Calibri"/>
                <a:hlinkClick r:id="rId2" action="ppaction://hlinksldjump"/>
              </a:rPr>
              <a:t>End an Enrollment– Course hours and charges</a:t>
            </a:r>
            <a:r>
              <a:rPr lang="en-US" spc="75">
                <a:solidFill>
                  <a:srgbClr val="0E7BBA"/>
                </a:solidFill>
                <a:latin typeface="Calibri"/>
                <a:cs typeface="Calibri"/>
                <a:hlinkClick r:id="rId2" action="ppaction://hlinksldjump"/>
              </a:rPr>
              <a:t> </a:t>
            </a:r>
            <a:br>
              <a:rPr lang="en-US" spc="75">
                <a:solidFill>
                  <a:srgbClr val="0E7BBA"/>
                </a:solidFill>
                <a:latin typeface="Calibri"/>
                <a:cs typeface="Calibri"/>
                <a:hlinkClick r:id="rId2" action="ppaction://hlinksldjump"/>
              </a:rPr>
            </a:br>
            <a:r>
              <a:rPr lang="en-US" spc="75">
                <a:solidFill>
                  <a:srgbClr val="0E7BBA"/>
                </a:solidFill>
                <a:latin typeface="Calibri"/>
                <a:cs typeface="Calibri"/>
                <a:hlinkClick r:id="rId2" action="ppaction://hlinksldjump"/>
              </a:rPr>
              <a:t>Cont’d 1</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35847"/>
            <a:ext cx="5095461" cy="4976054"/>
          </a:xfrm>
        </p:spPr>
        <p:txBody>
          <a:bodyPr vert="horz" lIns="0" tIns="0" rIns="0" bIns="0" rtlCol="0" anchor="t">
            <a:noAutofit/>
          </a:bodyPr>
          <a:lstStyle/>
          <a:p>
            <a:pPr marL="514350" marR="0" lvl="0" indent="-514350" fontAlgn="base">
              <a:lnSpc>
                <a:spcPct val="115000"/>
              </a:lnSpc>
              <a:spcBef>
                <a:spcPts val="0"/>
              </a:spcBef>
              <a:spcAft>
                <a:spcPts val="0"/>
              </a:spcAft>
              <a:buSzPct val="100000"/>
              <a:buFont typeface="+mj-lt"/>
              <a:buAutoNum type="arabicPeriod" startAt="6"/>
            </a:pPr>
            <a:r>
              <a:rPr lang="en-US" sz="2800">
                <a:effectLst/>
                <a:latin typeface="Calibri"/>
                <a:ea typeface="MS Mincho"/>
                <a:cs typeface="Calibri"/>
              </a:rPr>
              <a:t>Select the </a:t>
            </a:r>
            <a:r>
              <a:rPr lang="en-US" sz="2800">
                <a:latin typeface="Calibri"/>
                <a:ea typeface="MS Mincho"/>
                <a:cs typeface="Calibri"/>
              </a:rPr>
              <a:t>"</a:t>
            </a:r>
            <a:r>
              <a:rPr lang="en-US" sz="2800" b="1">
                <a:effectLst/>
                <a:latin typeface="Calibri"/>
                <a:ea typeface="MS Mincho"/>
                <a:cs typeface="Calibri"/>
              </a:rPr>
              <a:t>Flight Instruction</a:t>
            </a:r>
            <a:r>
              <a:rPr lang="en-US" sz="2800">
                <a:latin typeface="Calibri"/>
                <a:ea typeface="MS Mincho"/>
                <a:cs typeface="Calibri"/>
              </a:rPr>
              <a:t>"</a:t>
            </a:r>
            <a:r>
              <a:rPr lang="en-US" sz="2800">
                <a:effectLst/>
                <a:latin typeface="Calibri"/>
                <a:ea typeface="MS Mincho"/>
                <a:cs typeface="Calibri"/>
              </a:rPr>
              <a:t> dropdown menu and choose the appropriate flight instruction. Select the </a:t>
            </a:r>
            <a:r>
              <a:rPr lang="en-US" sz="2800">
                <a:latin typeface="Calibri"/>
                <a:ea typeface="MS Mincho"/>
                <a:cs typeface="Calibri"/>
              </a:rPr>
              <a:t>"</a:t>
            </a:r>
            <a:r>
              <a:rPr lang="en-US" sz="2800" b="1">
                <a:effectLst/>
                <a:latin typeface="Calibri"/>
                <a:ea typeface="MS Mincho"/>
                <a:cs typeface="Calibri"/>
              </a:rPr>
              <a:t>Hours</a:t>
            </a:r>
            <a:r>
              <a:rPr lang="en-US" sz="2800">
                <a:latin typeface="Calibri"/>
                <a:ea typeface="MS Mincho"/>
                <a:cs typeface="Calibri"/>
              </a:rPr>
              <a:t>"</a:t>
            </a:r>
            <a:r>
              <a:rPr lang="en-US" sz="2800">
                <a:effectLst/>
                <a:latin typeface="Calibri"/>
                <a:ea typeface="MS Mincho"/>
                <a:cs typeface="Calibri"/>
              </a:rPr>
              <a:t> field and input the total hours. </a:t>
            </a:r>
            <a:r>
              <a:rPr lang="en-US" sz="2800">
                <a:effectLst/>
                <a:latin typeface="Calibri"/>
                <a:ea typeface="Times New Roman" panose="02020603050405020304" pitchFamily="18" charset="0"/>
                <a:cs typeface="Calibri"/>
              </a:rPr>
              <a:t>Once all required information is inputted, select the </a:t>
            </a:r>
            <a:r>
              <a:rPr lang="en-US" sz="2800">
                <a:latin typeface="Calibri"/>
                <a:ea typeface="Times New Roman" panose="02020603050405020304" pitchFamily="18" charset="0"/>
                <a:cs typeface="Calibri"/>
              </a:rPr>
              <a:t>"</a:t>
            </a:r>
            <a:r>
              <a:rPr lang="en-US" sz="2800" b="1">
                <a:effectLst/>
                <a:latin typeface="Calibri"/>
                <a:ea typeface="Times New Roman" panose="02020603050405020304" pitchFamily="18" charset="0"/>
                <a:cs typeface="Calibri"/>
              </a:rPr>
              <a:t>Save</a:t>
            </a:r>
            <a:r>
              <a:rPr lang="en-US" sz="2800">
                <a:latin typeface="Calibri"/>
                <a:ea typeface="Times New Roman" panose="02020603050405020304" pitchFamily="18" charset="0"/>
                <a:cs typeface="Calibri"/>
              </a:rPr>
              <a:t>"</a:t>
            </a:r>
            <a:r>
              <a:rPr lang="en-US" sz="2800">
                <a:effectLst/>
                <a:latin typeface="Calibri"/>
                <a:ea typeface="Times New Roman" panose="02020603050405020304" pitchFamily="18" charset="0"/>
                <a:cs typeface="Calibri"/>
              </a:rPr>
              <a:t> button.</a:t>
            </a:r>
            <a:endParaRPr lang="en-US" sz="2800">
              <a:effectLst/>
              <a:latin typeface="Calibri"/>
              <a:ea typeface="MS Mincho" panose="02020609040205080304" pitchFamily="49" charset="-128"/>
              <a:cs typeface="Calibri"/>
            </a:endParaRPr>
          </a:p>
        </p:txBody>
      </p:sp>
      <p:pic>
        <p:nvPicPr>
          <p:cNvPr id="3" name="Picture 2" descr="Screenshot of the &quot;Course hours and charges&quot; section with blue boxes highlighting the &quot;Flight Instruction&quot; dropdown menu and the &quot;Save&quot; button.">
            <a:extLst>
              <a:ext uri="{FF2B5EF4-FFF2-40B4-BE49-F238E27FC236}">
                <a16:creationId xmlns:a16="http://schemas.microsoft.com/office/drawing/2014/main" id="{09A4A61E-19E2-0454-F96B-F120DBD466EF}"/>
              </a:ext>
            </a:extLst>
          </p:cNvPr>
          <p:cNvPicPr>
            <a:picLocks noChangeAspect="1"/>
          </p:cNvPicPr>
          <p:nvPr/>
        </p:nvPicPr>
        <p:blipFill rotWithShape="1">
          <a:blip r:embed="rId3"/>
          <a:srcRect r="3811"/>
          <a:stretch/>
        </p:blipFill>
        <p:spPr>
          <a:xfrm>
            <a:off x="5406886" y="2698088"/>
            <a:ext cx="6677661" cy="1149936"/>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EBCA5364-A719-72A2-88BA-435D6A1A7B06}"/>
              </a:ext>
              <a:ext uri="{C183D7F6-B498-43B3-948B-1728B52AA6E4}">
                <adec:decorative xmlns:adec="http://schemas.microsoft.com/office/drawing/2017/decorative" val="1"/>
              </a:ext>
            </a:extLst>
          </p:cNvPr>
          <p:cNvSpPr/>
          <p:nvPr/>
        </p:nvSpPr>
        <p:spPr>
          <a:xfrm>
            <a:off x="11003132" y="3486221"/>
            <a:ext cx="419248" cy="237020"/>
          </a:xfrm>
          <a:prstGeom prst="rect">
            <a:avLst/>
          </a:prstGeom>
          <a:noFill/>
          <a:ln w="38100">
            <a:solidFill>
              <a:srgbClr val="F2C217"/>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AE13BBA1-5BCB-A300-EFC3-223A62E82D1B}"/>
              </a:ext>
              <a:ext uri="{C183D7F6-B498-43B3-948B-1728B52AA6E4}">
                <adec:decorative xmlns:adec="http://schemas.microsoft.com/office/drawing/2017/decorative" val="1"/>
              </a:ext>
            </a:extLst>
          </p:cNvPr>
          <p:cNvSpPr/>
          <p:nvPr/>
        </p:nvSpPr>
        <p:spPr>
          <a:xfrm>
            <a:off x="7537451" y="3486220"/>
            <a:ext cx="600074" cy="237020"/>
          </a:xfrm>
          <a:prstGeom prst="rect">
            <a:avLst/>
          </a:prstGeom>
          <a:noFill/>
          <a:ln w="38100">
            <a:solidFill>
              <a:srgbClr val="F2C217"/>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0BA21D39-73BE-613C-4243-2A318467612E}"/>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103800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15391-3D31-4197-6CD7-77B4D57A12C7}"/>
              </a:ext>
            </a:extLst>
          </p:cNvPr>
          <p:cNvSpPr txBox="1">
            <a:spLocks noGrp="1"/>
          </p:cNvSpPr>
          <p:nvPr>
            <p:ph type="title" idx="4294967295"/>
          </p:nvPr>
        </p:nvSpPr>
        <p:spPr>
          <a:xfrm>
            <a:off x="381000" y="38100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00000"/>
              </a:lnSpc>
              <a:spcBef>
                <a:spcPts val="600"/>
              </a:spcBef>
              <a:defRPr/>
            </a:pPr>
            <a:r>
              <a:rPr kumimoji="0" lang="en-US" sz="3600" b="1" i="0" u="none" strike="noStrike" kern="1200" cap="none" spc="75" normalizeH="0" baseline="0" noProof="0">
                <a:ln>
                  <a:noFill/>
                </a:ln>
                <a:solidFill>
                  <a:srgbClr val="0E7BBA"/>
                </a:solidFill>
                <a:effectLst/>
                <a:uLnTx/>
                <a:uFillTx/>
                <a:latin typeface="Calibri"/>
                <a:cs typeface="Calibri"/>
                <a:hlinkClick r:id="rId2" action="ppaction://hlinksldjump">
                  <a:extLst>
                    <a:ext uri="{A12FA001-AC4F-418D-AE19-62706E023703}">
                      <ahyp:hlinkClr xmlns:ahyp="http://schemas.microsoft.com/office/drawing/2018/hyperlinkcolor" val="tx"/>
                    </a:ext>
                  </a:extLst>
                </a:hlinkClick>
              </a:rPr>
              <a:t>End an Enrollment– Course hours and charges</a:t>
            </a: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 </a:t>
            </a:r>
            <a:br>
              <a:rPr lang="en-US" spc="75">
                <a:solidFill>
                  <a:srgbClr val="0E7BBA"/>
                </a:solidFill>
                <a:latin typeface="Calibri"/>
                <a:cs typeface="Calibri"/>
              </a:rPr>
            </a:b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Cont'd 3</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2807" y="1335847"/>
            <a:ext cx="5713193" cy="4976054"/>
          </a:xfrm>
        </p:spPr>
        <p:txBody>
          <a:bodyPr vert="horz" lIns="0" tIns="0" rIns="0" bIns="0" rtlCol="0" anchor="t">
            <a:noAutofit/>
          </a:bodyPr>
          <a:lstStyle/>
          <a:p>
            <a:pPr marL="514350" marR="0" lvl="0" indent="-514350">
              <a:lnSpc>
                <a:spcPct val="115000"/>
              </a:lnSpc>
              <a:spcBef>
                <a:spcPts val="500"/>
              </a:spcBef>
              <a:spcAft>
                <a:spcPts val="1000"/>
              </a:spcAft>
              <a:buSzPct val="100000"/>
              <a:buFont typeface="+mj-lt"/>
              <a:buAutoNum type="arabicPeriod" startAt="7"/>
            </a:pPr>
            <a:r>
              <a:rPr lang="en-US" sz="2800">
                <a:effectLst/>
                <a:latin typeface="Calibri"/>
                <a:ea typeface="Times New Roman" panose="02020603050405020304" pitchFamily="18" charset="0"/>
                <a:cs typeface="Calibri"/>
              </a:rPr>
              <a:t>In the </a:t>
            </a:r>
            <a:r>
              <a:rPr lang="en-US" sz="2800">
                <a:latin typeface="Calibri"/>
                <a:ea typeface="Times New Roman" panose="02020603050405020304" pitchFamily="18" charset="0"/>
                <a:cs typeface="Calibri"/>
              </a:rPr>
              <a:t>"</a:t>
            </a:r>
            <a:r>
              <a:rPr lang="en-US" sz="2800" b="1">
                <a:effectLst/>
                <a:latin typeface="Calibri"/>
                <a:ea typeface="Times New Roman" panose="02020603050405020304" pitchFamily="18" charset="0"/>
                <a:cs typeface="Calibri"/>
              </a:rPr>
              <a:t>Summary</a:t>
            </a:r>
            <a:r>
              <a:rPr lang="en-US" sz="2800">
                <a:latin typeface="Calibri"/>
                <a:ea typeface="Times New Roman" panose="02020603050405020304" pitchFamily="18" charset="0"/>
                <a:cs typeface="Calibri"/>
              </a:rPr>
              <a:t>"</a:t>
            </a:r>
            <a:r>
              <a:rPr lang="en-US" sz="2800">
                <a:effectLst/>
                <a:latin typeface="Calibri"/>
                <a:ea typeface="Times New Roman" panose="02020603050405020304" pitchFamily="18" charset="0"/>
                <a:cs typeface="Calibri"/>
              </a:rPr>
              <a:t> sub-section, select the </a:t>
            </a:r>
            <a:r>
              <a:rPr lang="en-US" sz="2800">
                <a:latin typeface="Calibri"/>
                <a:ea typeface="Times New Roman" panose="02020603050405020304" pitchFamily="18" charset="0"/>
                <a:cs typeface="Calibri"/>
              </a:rPr>
              <a:t>"</a:t>
            </a:r>
            <a:r>
              <a:rPr lang="en-US" sz="2800" b="1">
                <a:effectLst/>
                <a:latin typeface="Calibri"/>
                <a:ea typeface="Times New Roman" panose="02020603050405020304" pitchFamily="18" charset="0"/>
                <a:cs typeface="Calibri"/>
              </a:rPr>
              <a:t>State or local taxes must apply for the period” </a:t>
            </a:r>
            <a:r>
              <a:rPr lang="en-US" sz="2800">
                <a:effectLst/>
                <a:latin typeface="Calibri"/>
                <a:ea typeface="Times New Roman" panose="02020603050405020304" pitchFamily="18" charset="0"/>
                <a:cs typeface="Calibri"/>
              </a:rPr>
              <a:t>checkbox</a:t>
            </a:r>
            <a:r>
              <a:rPr lang="en-US" sz="2800">
                <a:latin typeface="Calibri"/>
                <a:ea typeface="Times New Roman" panose="02020603050405020304" pitchFamily="18" charset="0"/>
                <a:cs typeface="Calibri"/>
              </a:rPr>
              <a:t>, if applicable. </a:t>
            </a:r>
            <a:r>
              <a:rPr lang="en-US" sz="2800">
                <a:effectLst/>
                <a:latin typeface="Calibri"/>
                <a:ea typeface="Times New Roman" panose="02020603050405020304" pitchFamily="18" charset="0"/>
                <a:cs typeface="Calibri"/>
              </a:rPr>
              <a:t>The summary information for this certification period is displayed in this section. </a:t>
            </a:r>
            <a:r>
              <a:rPr lang="en-US" sz="2800">
                <a:latin typeface="Calibri"/>
                <a:ea typeface="MS Mincho"/>
                <a:cs typeface="Calibri"/>
              </a:rPr>
              <a:t>When reporting, input the cumulative state and local taxes for the reporting period. </a:t>
            </a:r>
            <a:endParaRPr lang="en-US" sz="2800">
              <a:effectLst/>
              <a:latin typeface="Calibri"/>
              <a:ea typeface="MS Mincho" panose="02020609040205080304" pitchFamily="49" charset="-128"/>
              <a:cs typeface="Calibri"/>
            </a:endParaRPr>
          </a:p>
        </p:txBody>
      </p:sp>
      <p:pic>
        <p:nvPicPr>
          <p:cNvPr id="3" name="Picture 2" descr="Screenshot of the &quot;Course hours and charges&quot; page with a blue box highlighting the &quot;State and local taxes apply for this period&quot; checkbox.">
            <a:extLst>
              <a:ext uri="{FF2B5EF4-FFF2-40B4-BE49-F238E27FC236}">
                <a16:creationId xmlns:a16="http://schemas.microsoft.com/office/drawing/2014/main" id="{9EFC6E12-8206-2A5C-3E8B-07D9CABD063F}"/>
              </a:ext>
            </a:extLst>
          </p:cNvPr>
          <p:cNvPicPr>
            <a:picLocks noChangeAspect="1"/>
          </p:cNvPicPr>
          <p:nvPr/>
        </p:nvPicPr>
        <p:blipFill>
          <a:blip r:embed="rId3"/>
          <a:stretch>
            <a:fillRect/>
          </a:stretch>
        </p:blipFill>
        <p:spPr>
          <a:xfrm>
            <a:off x="6459802" y="1692112"/>
            <a:ext cx="5649728" cy="4022888"/>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F6526D20-0655-D60B-3284-E684BFFEFFB2}"/>
              </a:ext>
              <a:ext uri="{C183D7F6-B498-43B3-948B-1728B52AA6E4}">
                <adec:decorative xmlns:adec="http://schemas.microsoft.com/office/drawing/2017/decorative" val="1"/>
              </a:ext>
            </a:extLst>
          </p:cNvPr>
          <p:cNvSpPr/>
          <p:nvPr/>
        </p:nvSpPr>
        <p:spPr>
          <a:xfrm>
            <a:off x="6617795" y="3589256"/>
            <a:ext cx="1667789" cy="228600"/>
          </a:xfrm>
          <a:prstGeom prst="rect">
            <a:avLst/>
          </a:prstGeom>
          <a:noFill/>
          <a:ln w="38100">
            <a:solidFill>
              <a:srgbClr val="F2C217"/>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7CAA9228-1E65-7D5A-8DA5-9E1F53C90FC3}"/>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629095"/>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44E6-689C-EC4B-E0FF-E6395090BBAB}"/>
              </a:ext>
            </a:extLst>
          </p:cNvPr>
          <p:cNvSpPr txBox="1">
            <a:spLocks noGrp="1"/>
          </p:cNvSpPr>
          <p:nvPr>
            <p:ph type="title" idx="4294967295"/>
          </p:nvPr>
        </p:nvSpPr>
        <p:spPr>
          <a:xfrm>
            <a:off x="381000" y="38100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rPr>
              <a:t>End an Enrollment– Remarks and notes</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578445"/>
            <a:ext cx="6964017" cy="4976054"/>
          </a:xfrm>
        </p:spPr>
        <p:txBody>
          <a:bodyPr vert="horz" lIns="0" tIns="0" rIns="0" bIns="0" rtlCol="0" anchor="t">
            <a:noAutofit/>
          </a:bodyPr>
          <a:lstStyle/>
          <a:p>
            <a:pPr marL="457200" indent="-457200">
              <a:lnSpc>
                <a:spcPct val="115000"/>
              </a:lnSpc>
              <a:spcBef>
                <a:spcPts val="500"/>
              </a:spcBef>
              <a:spcAft>
                <a:spcPts val="1000"/>
              </a:spcAft>
              <a:buSzPct val="100000"/>
              <a:buFont typeface="+mj-lt"/>
              <a:buAutoNum type="arabicPeriod" startAt="8"/>
            </a:pPr>
            <a:r>
              <a:rPr lang="en-US" sz="2800">
                <a:effectLst/>
                <a:latin typeface="Calibri"/>
                <a:ea typeface="MS Mincho"/>
                <a:cs typeface="Calibri"/>
              </a:rPr>
              <a:t>Enter any additional remarks or notes in the</a:t>
            </a:r>
            <a:r>
              <a:rPr lang="en-US" sz="2800" b="1">
                <a:latin typeface="Calibri"/>
                <a:ea typeface="MS Mincho"/>
                <a:cs typeface="Calibri"/>
              </a:rPr>
              <a:t> </a:t>
            </a:r>
            <a:r>
              <a:rPr lang="en-US" sz="2800">
                <a:latin typeface="Calibri"/>
                <a:ea typeface="MS Mincho"/>
                <a:cs typeface="Calibri"/>
              </a:rPr>
              <a:t>"</a:t>
            </a:r>
            <a:r>
              <a:rPr lang="en-US" sz="2800" b="1">
                <a:effectLst/>
                <a:latin typeface="Calibri"/>
                <a:ea typeface="MS Mincho"/>
                <a:cs typeface="Calibri"/>
              </a:rPr>
              <a:t>Remarks and notes (optional</a:t>
            </a:r>
            <a:r>
              <a:rPr lang="en-US" sz="2800" b="1">
                <a:latin typeface="Calibri"/>
                <a:ea typeface="MS Mincho"/>
                <a:cs typeface="Calibri"/>
              </a:rPr>
              <a:t>)</a:t>
            </a:r>
            <a:r>
              <a:rPr lang="en-US" sz="2800">
                <a:latin typeface="Calibri"/>
                <a:ea typeface="MS Mincho"/>
                <a:cs typeface="Calibri"/>
              </a:rPr>
              <a:t>" </a:t>
            </a:r>
            <a:r>
              <a:rPr lang="en-US" sz="2800">
                <a:effectLst/>
                <a:latin typeface="Calibri"/>
                <a:ea typeface="MS Mincho"/>
                <a:cs typeface="Calibri"/>
              </a:rPr>
              <a:t>section. Please keep custom remarks to a minimum as they slow down processing time. Feel free to add any notes for yourself or for other SCOs. Notes are not submitted to VA with the enrollment. Once all fields are completed accurately, select the </a:t>
            </a:r>
            <a:r>
              <a:rPr lang="en-US" sz="2800">
                <a:latin typeface="Calibri"/>
                <a:ea typeface="MS Mincho"/>
                <a:cs typeface="Calibri"/>
              </a:rPr>
              <a:t>"</a:t>
            </a:r>
            <a:r>
              <a:rPr lang="en-US" sz="2800" b="1">
                <a:effectLst/>
                <a:latin typeface="Calibri"/>
                <a:ea typeface="MS Mincho"/>
                <a:cs typeface="Calibri"/>
              </a:rPr>
              <a:t>Submit </a:t>
            </a:r>
            <a:r>
              <a:rPr lang="en-US" sz="2800" b="1">
                <a:latin typeface="Calibri"/>
                <a:ea typeface="MS Mincho"/>
                <a:cs typeface="Calibri"/>
              </a:rPr>
              <a:t>certification</a:t>
            </a:r>
            <a:r>
              <a:rPr lang="en-US" sz="2800">
                <a:latin typeface="Calibri"/>
                <a:ea typeface="MS Mincho"/>
                <a:cs typeface="Calibri"/>
              </a:rPr>
              <a:t>"</a:t>
            </a:r>
            <a:r>
              <a:rPr lang="en-US" sz="2800" b="1">
                <a:latin typeface="Calibri"/>
                <a:ea typeface="MS Mincho"/>
                <a:cs typeface="Calibri"/>
              </a:rPr>
              <a:t> </a:t>
            </a:r>
            <a:r>
              <a:rPr lang="en-US" sz="2800">
                <a:latin typeface="Calibri"/>
                <a:ea typeface="MS Mincho"/>
                <a:cs typeface="Calibri"/>
              </a:rPr>
              <a:t>button</a:t>
            </a:r>
            <a:r>
              <a:rPr lang="en-US" sz="2800">
                <a:effectLst/>
                <a:latin typeface="Calibri"/>
                <a:ea typeface="MS Mincho"/>
                <a:cs typeface="Calibri"/>
              </a:rPr>
              <a:t>.</a:t>
            </a:r>
            <a:r>
              <a:rPr lang="en-US" sz="2800">
                <a:latin typeface="Calibri"/>
                <a:ea typeface="MS Mincho"/>
                <a:cs typeface="Calibri"/>
              </a:rPr>
              <a:t> </a:t>
            </a:r>
            <a:endParaRPr lang="en-US" sz="2800">
              <a:effectLst/>
              <a:ea typeface="MS Mincho" panose="02020609040205080304" pitchFamily="49" charset="-128"/>
            </a:endParaRPr>
          </a:p>
        </p:txBody>
      </p:sp>
      <p:pic>
        <p:nvPicPr>
          <p:cNvPr id="3" name="Picture 2" descr="Screenshot of the &quot;Remarks and notes (optional)&quot; section with blue boxes highlighting the empty text box where notes can be entered and the &quot;Submit certification&quot; button at the bottom of the screen.">
            <a:extLst>
              <a:ext uri="{FF2B5EF4-FFF2-40B4-BE49-F238E27FC236}">
                <a16:creationId xmlns:a16="http://schemas.microsoft.com/office/drawing/2014/main" id="{D6144F8F-4365-3066-1A60-13168926FEA3}"/>
              </a:ext>
            </a:extLst>
          </p:cNvPr>
          <p:cNvPicPr>
            <a:picLocks noChangeAspect="1"/>
          </p:cNvPicPr>
          <p:nvPr/>
        </p:nvPicPr>
        <p:blipFill>
          <a:blip r:embed="rId3"/>
          <a:stretch>
            <a:fillRect/>
          </a:stretch>
        </p:blipFill>
        <p:spPr>
          <a:xfrm>
            <a:off x="7552785" y="1762824"/>
            <a:ext cx="4368800" cy="3846830"/>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69F684CD-0662-FA18-00CB-E00D74213991}"/>
              </a:ext>
              <a:ext uri="{C183D7F6-B498-43B3-948B-1728B52AA6E4}">
                <adec:decorative xmlns:adec="http://schemas.microsoft.com/office/drawing/2017/decorative" val="1"/>
              </a:ext>
            </a:extLst>
          </p:cNvPr>
          <p:cNvSpPr/>
          <p:nvPr/>
        </p:nvSpPr>
        <p:spPr>
          <a:xfrm>
            <a:off x="7648575" y="5191125"/>
            <a:ext cx="1171575" cy="238126"/>
          </a:xfrm>
          <a:prstGeom prst="rect">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6072AB35-D635-9B16-9272-8BECC311A929}"/>
              </a:ext>
              <a:ext uri="{C183D7F6-B498-43B3-948B-1728B52AA6E4}">
                <adec:decorative xmlns:adec="http://schemas.microsoft.com/office/drawing/2017/decorative" val="1"/>
              </a:ext>
            </a:extLst>
          </p:cNvPr>
          <p:cNvSpPr/>
          <p:nvPr/>
        </p:nvSpPr>
        <p:spPr>
          <a:xfrm>
            <a:off x="7552785" y="2174033"/>
            <a:ext cx="4385310" cy="2267399"/>
          </a:xfrm>
          <a:prstGeom prst="rect">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43866927-D160-7652-27F9-1097850B6396}"/>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AFA32DF2-7E3F-83B0-4EE6-CE74D706B566}"/>
              </a:ext>
              <a:ext uri="{C183D7F6-B498-43B3-948B-1728B52AA6E4}">
                <adec:decorative xmlns:adec="http://schemas.microsoft.com/office/drawing/2017/decorative" val="1"/>
              </a:ext>
            </a:extLst>
          </p:cNvPr>
          <p:cNvSpPr/>
          <p:nvPr/>
        </p:nvSpPr>
        <p:spPr>
          <a:xfrm>
            <a:off x="8872537" y="5191125"/>
            <a:ext cx="838201" cy="238126"/>
          </a:xfrm>
          <a:prstGeom prst="rect">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608665915"/>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C531C4A-A293-B7BC-D93C-FD848201243C}"/>
              </a:ext>
            </a:extLst>
          </p:cNvPr>
          <p:cNvSpPr txBox="1">
            <a:spLocks noGrp="1"/>
          </p:cNvSpPr>
          <p:nvPr>
            <p:ph type="title" idx="4294967295"/>
          </p:nvPr>
        </p:nvSpPr>
        <p:spPr>
          <a:xfrm>
            <a:off x="381000" y="38100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en-US" sz="3600" b="1" i="0" u="none" strike="noStrike" kern="1200" cap="none" spc="75" normalizeH="0" baseline="0" noProof="0">
                <a:ln>
                  <a:noFill/>
                </a:ln>
                <a:solidFill>
                  <a:srgbClr val="0E7BBA"/>
                </a:solidFill>
                <a:effectLst/>
                <a:uLnTx/>
                <a:uFillTx/>
                <a:latin typeface="Calibri"/>
                <a:cs typeface="Calibri"/>
                <a:hlinkClick r:id="rId2" action="ppaction://hlinksldjump"/>
              </a:rPr>
              <a:t>End an Enrollment</a:t>
            </a:r>
            <a:r>
              <a:rPr lang="en-US" spc="75">
                <a:solidFill>
                  <a:srgbClr val="0E7BBA"/>
                </a:solidFill>
                <a:latin typeface="Calibri"/>
                <a:cs typeface="Calibri"/>
                <a:hlinkClick r:id="rId2" action="ppaction://hlinksldjump"/>
              </a:rPr>
              <a:t> Cont’d 1</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35847"/>
            <a:ext cx="4618384" cy="4976054"/>
          </a:xfrm>
        </p:spPr>
        <p:txBody>
          <a:bodyPr/>
          <a:lstStyle/>
          <a:p>
            <a:pPr marR="0" lvl="0">
              <a:lnSpc>
                <a:spcPct val="115000"/>
              </a:lnSpc>
              <a:spcBef>
                <a:spcPts val="500"/>
              </a:spcBef>
              <a:spcAft>
                <a:spcPts val="1000"/>
              </a:spcAft>
              <a:buSzPct val="100000"/>
            </a:pPr>
            <a:r>
              <a:rPr lang="en-US" sz="2800">
                <a:effectLst/>
                <a:ea typeface="Times New Roman" panose="02020603050405020304" pitchFamily="18" charset="0"/>
              </a:rPr>
              <a:t>After submission, a </a:t>
            </a:r>
            <a:r>
              <a:rPr lang="en-US" sz="2800">
                <a:ea typeface="Times New Roman" panose="02020603050405020304" pitchFamily="18" charset="0"/>
              </a:rPr>
              <a:t>success banner </a:t>
            </a:r>
            <a:r>
              <a:rPr lang="en-US" sz="2800">
                <a:effectLst/>
                <a:ea typeface="Times New Roman" panose="02020603050405020304" pitchFamily="18" charset="0"/>
              </a:rPr>
              <a:t>appears noting that the monthly certification has been updated successfully.</a:t>
            </a:r>
            <a:endParaRPr lang="en-US" sz="2800">
              <a:effectLst/>
              <a:ea typeface="MS Mincho" panose="02020609040205080304" pitchFamily="49" charset="-128"/>
            </a:endParaRPr>
          </a:p>
        </p:txBody>
      </p:sp>
      <p:pic>
        <p:nvPicPr>
          <p:cNvPr id="3" name="Picture 2" descr="Screenshot of the green &quot;Success!&quot; banner that appears at the top of the student's profile once the flight certification has successfully been added.">
            <a:extLst>
              <a:ext uri="{FF2B5EF4-FFF2-40B4-BE49-F238E27FC236}">
                <a16:creationId xmlns:a16="http://schemas.microsoft.com/office/drawing/2014/main" id="{9FDD0DA7-7DA5-8D81-6070-4DF77839515F}"/>
              </a:ext>
            </a:extLst>
          </p:cNvPr>
          <p:cNvPicPr>
            <a:picLocks noChangeAspect="1"/>
          </p:cNvPicPr>
          <p:nvPr/>
        </p:nvPicPr>
        <p:blipFill rotWithShape="1">
          <a:blip r:embed="rId3">
            <a:extLst>
              <a:ext uri="{28A0092B-C50C-407E-A947-70E740481C1C}">
                <a14:useLocalDpi xmlns:a14="http://schemas.microsoft.com/office/drawing/2010/main" val="0"/>
              </a:ext>
            </a:extLst>
          </a:blip>
          <a:srcRect l="2421" t="16583" r="5900" b="35642"/>
          <a:stretch/>
        </p:blipFill>
        <p:spPr bwMode="auto">
          <a:xfrm>
            <a:off x="5140892" y="2949817"/>
            <a:ext cx="6900906" cy="958366"/>
          </a:xfrm>
          <a:prstGeom prst="rect">
            <a:avLst/>
          </a:prstGeom>
          <a:noFill/>
          <a:ln>
            <a:solidFill>
              <a:schemeClr val="tx1"/>
            </a:solidFill>
          </a:ln>
          <a:extLst>
            <a:ext uri="{53640926-AAD7-44D8-BBD7-CCE9431645EC}">
              <a14:shadowObscured xmlns:a14="http://schemas.microsoft.com/office/drawing/2010/main"/>
            </a:ext>
          </a:extLst>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05C5C9FD-0951-741C-BB5E-D3555C26BE24}"/>
              </a:ext>
              <a:ext uri="{C183D7F6-B498-43B3-948B-1728B52AA6E4}">
                <adec:decorative xmlns:adec="http://schemas.microsoft.com/office/drawing/2017/decorative" val="1"/>
              </a:ext>
            </a:extLst>
          </p:cNvPr>
          <p:cNvSpPr/>
          <p:nvPr/>
        </p:nvSpPr>
        <p:spPr>
          <a:xfrm>
            <a:off x="5140892" y="2949817"/>
            <a:ext cx="6900906" cy="958366"/>
          </a:xfrm>
          <a:prstGeom prst="rect">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E8F6FD6F-6CD0-88F2-50AC-28F1A1341C57}"/>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7610161"/>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2F62E70-7C38-5F91-A1E1-9B07E195D1F6}"/>
              </a:ext>
            </a:extLst>
          </p:cNvPr>
          <p:cNvSpPr txBox="1">
            <a:spLocks noGrp="1"/>
          </p:cNvSpPr>
          <p:nvPr>
            <p:ph type="title" idx="4294967295"/>
          </p:nvPr>
        </p:nvSpPr>
        <p:spPr>
          <a:xfrm>
            <a:off x="381000" y="38100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End an Enrollment</a:t>
            </a:r>
            <a:r>
              <a:rPr lang="en-US" spc="75">
                <a:solidFill>
                  <a:srgbClr val="00427A"/>
                </a:solidFill>
                <a:latin typeface="Calibri"/>
                <a:cs typeface="Calibri"/>
                <a:hlinkClick r:id="rId2" action="ppaction://hlinksldjump"/>
              </a:rPr>
              <a:t> Cont’d 2</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31843"/>
            <a:ext cx="4889499" cy="4976054"/>
          </a:xfrm>
        </p:spPr>
        <p:txBody>
          <a:bodyPr/>
          <a:lstStyle/>
          <a:p>
            <a:pPr marL="0" marR="0" fontAlgn="base">
              <a:lnSpc>
                <a:spcPct val="115000"/>
              </a:lnSpc>
              <a:spcBef>
                <a:spcPts val="0"/>
              </a:spcBef>
              <a:spcAft>
                <a:spcPts val="0"/>
              </a:spcAft>
            </a:pPr>
            <a:r>
              <a:rPr lang="en-US" sz="2800">
                <a:ea typeface="Times New Roman" panose="02020603050405020304" pitchFamily="18" charset="0"/>
              </a:rPr>
              <a:t>W</a:t>
            </a:r>
            <a:r>
              <a:rPr lang="en-US" sz="2800">
                <a:effectLst/>
                <a:ea typeface="Times New Roman" panose="02020603050405020304" pitchFamily="18" charset="0"/>
              </a:rPr>
              <a:t>hen reporting the end of training </a:t>
            </a:r>
            <a:r>
              <a:rPr lang="en-US" sz="2800">
                <a:ea typeface="Times New Roman" panose="02020603050405020304" pitchFamily="18" charset="0"/>
              </a:rPr>
              <a:t>on the monthly certification, this reports the termination on the enrollment as well. No additional action is needed. </a:t>
            </a:r>
            <a:endParaRPr lang="en-US" sz="2800">
              <a:effectLst/>
              <a:ea typeface="MS Mincho" panose="02020609040205080304" pitchFamily="49" charset="-128"/>
            </a:endParaRPr>
          </a:p>
        </p:txBody>
      </p:sp>
      <p:pic>
        <p:nvPicPr>
          <p:cNvPr id="3" name="Picture 2" descr="A screenshot of the ">
            <a:extLst>
              <a:ext uri="{FF2B5EF4-FFF2-40B4-BE49-F238E27FC236}">
                <a16:creationId xmlns:a16="http://schemas.microsoft.com/office/drawing/2014/main" id="{B5EFFA78-3BE8-7B35-57FC-6091E2F936FA}"/>
              </a:ext>
            </a:extLst>
          </p:cNvPr>
          <p:cNvPicPr>
            <a:picLocks noChangeAspect="1"/>
          </p:cNvPicPr>
          <p:nvPr/>
        </p:nvPicPr>
        <p:blipFill>
          <a:blip r:embed="rId3"/>
          <a:stretch>
            <a:fillRect/>
          </a:stretch>
        </p:blipFill>
        <p:spPr>
          <a:xfrm>
            <a:off x="5535294" y="1698909"/>
            <a:ext cx="6362700" cy="4023360"/>
          </a:xfrm>
          <a:prstGeom prst="rect">
            <a:avLst/>
          </a:prstGeom>
          <a:ln>
            <a:solidFill>
              <a:schemeClr val="tx1"/>
            </a:solidFill>
          </a:ln>
        </p:spPr>
      </p:pic>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141C62F3-56CB-B77D-653A-D69D988231A4}"/>
              </a:ext>
              <a:ext uri="{C183D7F6-B498-43B3-948B-1728B52AA6E4}">
                <adec:decorative xmlns:adec="http://schemas.microsoft.com/office/drawing/2017/decorative" val="1"/>
              </a:ext>
            </a:extLst>
          </p:cNvPr>
          <p:cNvSpPr/>
          <p:nvPr/>
        </p:nvSpPr>
        <p:spPr>
          <a:xfrm>
            <a:off x="5800089" y="3891860"/>
            <a:ext cx="5833110" cy="1588770"/>
          </a:xfrm>
          <a:prstGeom prst="rect">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B8225701-412B-6056-FE72-D4CB4916843C}"/>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3119408"/>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B8A5812-08E6-6FE9-9FCB-F25B0C6B97B7}"/>
              </a:ext>
            </a:extLst>
          </p:cNvPr>
          <p:cNvSpPr txBox="1">
            <a:spLocks noGrp="1"/>
          </p:cNvSpPr>
          <p:nvPr>
            <p:ph type="title" idx="4294967295"/>
          </p:nvPr>
        </p:nvSpPr>
        <p:spPr>
          <a:xfrm>
            <a:off x="128337" y="-655607"/>
            <a:ext cx="7202557" cy="4998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400" b="1" i="0" u="none" strike="noStrike" kern="1200" cap="none" spc="75" normalizeH="0" baseline="0" noProof="0">
                <a:ln>
                  <a:noFill/>
                </a:ln>
                <a:solidFill>
                  <a:srgbClr val="ECECEC"/>
                </a:solidFill>
                <a:effectLst/>
                <a:uLnTx/>
                <a:uFillTx/>
                <a:latin typeface="Calibri" panose="020F0502020204030204" pitchFamily="34" charset="0"/>
                <a:ea typeface="+mj-ea"/>
                <a:cs typeface="Calibri" panose="020F0502020204030204" pitchFamily="34" charset="0"/>
              </a:rPr>
              <a:t>Flight section end.</a:t>
            </a:r>
            <a:endParaRPr kumimoji="0" lang="en-US" sz="11500" b="0" i="0" u="none" strike="noStrike" kern="1200" cap="none" spc="0" normalizeH="0" baseline="0" noProof="0">
              <a:ln>
                <a:noFill/>
              </a:ln>
              <a:solidFill>
                <a:srgbClr val="ECECEC"/>
              </a:solidFill>
              <a:effectLst/>
              <a:uLnTx/>
              <a:uFillTx/>
              <a:latin typeface="Calibri" panose="020F0502020204030204" pitchFamily="34" charset="0"/>
              <a:ea typeface="+mj-ea"/>
              <a:cs typeface="Calibri" panose="020F0502020204030204" pitchFamily="34" charset="0"/>
              <a:hlinkClick r:id="rId2" action="ppaction://hlinksldjump">
                <a:extLst>
                  <a:ext uri="{A12FA001-AC4F-418D-AE19-62706E023703}">
                    <ahyp:hlinkClr xmlns:ahyp="http://schemas.microsoft.com/office/drawing/2018/hyperlinkcolor" val="tx"/>
                  </a:ext>
                </a:extLst>
              </a:hlinkClick>
            </a:endParaRPr>
          </a:p>
        </p:txBody>
      </p:sp>
      <p:sp>
        <p:nvSpPr>
          <p:cNvPr id="5" name="Title 1">
            <a:extLst>
              <a:ext uri="{FF2B5EF4-FFF2-40B4-BE49-F238E27FC236}">
                <a16:creationId xmlns:a16="http://schemas.microsoft.com/office/drawing/2014/main" id="{E658AB5A-3030-4A1D-A2B0-DE415CC46026}"/>
              </a:ext>
            </a:extLst>
          </p:cNvPr>
          <p:cNvSpPr txBox="1">
            <a:spLocks/>
          </p:cNvSpPr>
          <p:nvPr/>
        </p:nvSpPr>
        <p:spPr>
          <a:xfrm>
            <a:off x="609600" y="1242390"/>
            <a:ext cx="7202557" cy="2272748"/>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r>
              <a:rPr lang="en-US" sz="4400" spc="75"/>
              <a:t>Congratulations! </a:t>
            </a:r>
          </a:p>
          <a:p>
            <a:endParaRPr lang="en-US" sz="4400" spc="75"/>
          </a:p>
          <a:p>
            <a:r>
              <a:rPr lang="en-US" sz="4400" b="0" spc="75"/>
              <a:t>This is the end of the instructions for the selected facility type.</a:t>
            </a:r>
            <a:endParaRPr lang="en-US" sz="11500" b="0">
              <a:hlinkClick r:id="rId2" action="ppaction://hlinksldjump"/>
            </a:endParaRPr>
          </a:p>
        </p:txBody>
      </p:sp>
      <p:sp>
        <p:nvSpPr>
          <p:cNvPr id="2" name="Title 1">
            <a:extLst>
              <a:ext uri="{FF2B5EF4-FFF2-40B4-BE49-F238E27FC236}">
                <a16:creationId xmlns:a16="http://schemas.microsoft.com/office/drawing/2014/main" id="{4BC59007-1E39-85B8-06E2-82BA3773D56E}"/>
              </a:ext>
            </a:extLst>
          </p:cNvPr>
          <p:cNvSpPr>
            <a:spLocks/>
          </p:cNvSpPr>
          <p:nvPr/>
        </p:nvSpPr>
        <p:spPr>
          <a:xfrm>
            <a:off x="609600" y="4740966"/>
            <a:ext cx="8842513" cy="105023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none" spc="75" normalizeH="0" baseline="0" noProof="0">
                <a:ln>
                  <a:noFill/>
                </a:ln>
                <a:solidFill>
                  <a:schemeClr val="accent2"/>
                </a:solidFill>
                <a:effectLst/>
                <a:uLnTx/>
                <a:uFillTx/>
                <a:latin typeface="Calibri" panose="020F0502020204030204" pitchFamily="34" charset="0"/>
                <a:ea typeface="+mj-ea"/>
                <a:cs typeface="Calibri" panose="020F0502020204030204" pitchFamily="34" charset="0"/>
                <a:hlinkClick r:id="rId3" action="ppaction://hlinksldjump"/>
              </a:rPr>
              <a:t>Select here to navigate to the Helpful resources section.</a:t>
            </a:r>
            <a:endParaRPr kumimoji="0" lang="en-US" sz="9600" b="1" i="0" u="none" strike="noStrike" kern="1200" cap="none" spc="0" normalizeH="0" baseline="0" noProof="0">
              <a:ln>
                <a:noFill/>
              </a:ln>
              <a:solidFill>
                <a:schemeClr val="accent2"/>
              </a:solidFill>
              <a:effectLst/>
              <a:uLnTx/>
              <a:uFillTx/>
              <a:latin typeface="Calibri" panose="020F0502020204030204" pitchFamily="34" charset="0"/>
              <a:ea typeface="+mj-ea"/>
              <a:cs typeface="Calibri" panose="020F0502020204030204" pitchFamily="34" charset="0"/>
              <a:hlinkClick r:id="rId3" action="ppaction://hlinksldjump"/>
            </a:endParaRPr>
          </a:p>
        </p:txBody>
      </p:sp>
      <p:sp>
        <p:nvSpPr>
          <p:cNvPr id="4" name="Rectangle 3">
            <a:extLst>
              <a:ext uri="{FF2B5EF4-FFF2-40B4-BE49-F238E27FC236}">
                <a16:creationId xmlns:a16="http://schemas.microsoft.com/office/drawing/2014/main" id="{3C2439AF-7E47-FB0D-A895-DB73969CCAB2}"/>
              </a:ext>
              <a:ext uri="{C183D7F6-B498-43B3-948B-1728B52AA6E4}">
                <adec:decorative xmlns:adec="http://schemas.microsoft.com/office/drawing/2017/decorative" val="1"/>
              </a:ext>
            </a:extLst>
          </p:cNvPr>
          <p:cNvSpPr/>
          <p:nvPr/>
        </p:nvSpPr>
        <p:spPr>
          <a:xfrm>
            <a:off x="-33337" y="0"/>
            <a:ext cx="161674" cy="685800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61074841"/>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9007-1E39-85B8-06E2-82BA3773D56E}"/>
              </a:ext>
            </a:extLst>
          </p:cNvPr>
          <p:cNvSpPr>
            <a:spLocks noGrp="1"/>
          </p:cNvSpPr>
          <p:nvPr>
            <p:ph type="title"/>
          </p:nvPr>
        </p:nvSpPr>
        <p:spPr/>
        <p:txBody>
          <a:bodyPr/>
          <a:lstStyle/>
          <a:p>
            <a:r>
              <a:rPr kumimoji="0" lang="en-US" altLang="en-US" sz="4000" b="1" u="none" strike="noStrike" cap="none" normalizeH="0" baseline="0">
                <a:ln>
                  <a:noFill/>
                </a:ln>
                <a:effectLst/>
                <a:latin typeface="Myriad Pro" panose="020B0703030403020204" pitchFamily="34" charset="0"/>
                <a:ea typeface="MS Mincho"/>
                <a:cs typeface="Calibri"/>
              </a:rPr>
              <a:t>HELPFUL RESOURCES </a:t>
            </a:r>
            <a:endParaRPr lang="en-US" sz="4000">
              <a:latin typeface="Myriad Pro" panose="020B0703030403020204" pitchFamily="34" charset="0"/>
              <a:ea typeface="MS Mincho"/>
              <a:cs typeface="Calibri"/>
            </a:endParaRPr>
          </a:p>
        </p:txBody>
      </p:sp>
    </p:spTree>
    <p:extLst>
      <p:ext uri="{BB962C8B-B14F-4D97-AF65-F5344CB8AC3E}">
        <p14:creationId xmlns:p14="http://schemas.microsoft.com/office/powerpoint/2010/main" val="1864543485"/>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D1C164B-A31C-AC14-7F32-B044012C6898}"/>
              </a:ext>
            </a:extLst>
          </p:cNvPr>
          <p:cNvSpPr txBox="1">
            <a:spLocks noGrp="1"/>
          </p:cNvSpPr>
          <p:nvPr>
            <p:ph type="title" idx="4294967295"/>
          </p:nvPr>
        </p:nvSpPr>
        <p:spPr>
          <a:xfrm>
            <a:off x="1420633" y="2015925"/>
            <a:ext cx="9350734" cy="2826150"/>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ctr" defTabSz="914400" rtl="0" eaLnBrk="1" latinLnBrk="0" hangingPunct="1">
              <a:lnSpc>
                <a:spcPct val="80000"/>
              </a:lnSpc>
              <a:spcBef>
                <a:spcPct val="0"/>
              </a:spcBef>
              <a:buNone/>
              <a:defRPr sz="88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altLang="en-US" sz="4000" b="1" i="0" u="none" strike="noStrike" kern="1200" cap="none" spc="0" normalizeH="0" baseline="0" noProof="0">
                <a:ln>
                  <a:noFill/>
                </a:ln>
                <a:solidFill>
                  <a:schemeClr val="tx1"/>
                </a:solidFill>
                <a:effectLst/>
                <a:uLnTx/>
                <a:uFillTx/>
                <a:latin typeface="Myriad Pro" panose="020B0703030403020204" pitchFamily="34" charset="0"/>
                <a:ea typeface="MS Mincho"/>
                <a:cs typeface="Calibri"/>
              </a:rPr>
              <a:t>BILLIE, THE GI BILL CHATBOT</a:t>
            </a:r>
            <a:endParaRPr kumimoji="0" lang="en-US" sz="4000" b="1" i="0" u="none" strike="noStrike" kern="1200" cap="none" spc="0" normalizeH="0" baseline="0" noProof="0">
              <a:ln>
                <a:noFill/>
              </a:ln>
              <a:solidFill>
                <a:schemeClr val="tx1"/>
              </a:solidFill>
              <a:effectLst/>
              <a:uLnTx/>
              <a:uFillTx/>
              <a:latin typeface="Myriad Pro" panose="020B0703030403020204" pitchFamily="34" charset="0"/>
              <a:ea typeface="MS Mincho"/>
              <a:cs typeface="Calibri"/>
            </a:endParaRPr>
          </a:p>
        </p:txBody>
      </p:sp>
    </p:spTree>
    <p:extLst>
      <p:ext uri="{BB962C8B-B14F-4D97-AF65-F5344CB8AC3E}">
        <p14:creationId xmlns:p14="http://schemas.microsoft.com/office/powerpoint/2010/main" val="3846840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9007-1E39-85B8-06E2-82BA3773D56E}"/>
              </a:ext>
            </a:extLst>
          </p:cNvPr>
          <p:cNvSpPr>
            <a:spLocks noGrp="1"/>
          </p:cNvSpPr>
          <p:nvPr>
            <p:ph type="title"/>
          </p:nvPr>
        </p:nvSpPr>
        <p:spPr/>
        <p:txBody>
          <a:bodyPr/>
          <a:lstStyle/>
          <a:p>
            <a:r>
              <a:rPr lang="en-US" sz="4000" b="1" cap="all" spc="75">
                <a:effectLst/>
                <a:latin typeface="Myriad Pro" panose="020B0703030403020204" pitchFamily="34" charset="0"/>
              </a:rPr>
              <a:t>Sign in with id.me</a:t>
            </a:r>
            <a:endParaRPr lang="en-US" sz="9600">
              <a:latin typeface="Myriad Pro" panose="020B0703030403020204" pitchFamily="34" charset="0"/>
            </a:endParaRPr>
          </a:p>
        </p:txBody>
      </p:sp>
    </p:spTree>
    <p:extLst>
      <p:ext uri="{BB962C8B-B14F-4D97-AF65-F5344CB8AC3E}">
        <p14:creationId xmlns:p14="http://schemas.microsoft.com/office/powerpoint/2010/main" val="392389513"/>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01F9C-5210-2E13-9BA8-26E92D04CC31}"/>
              </a:ext>
            </a:extLst>
          </p:cNvPr>
          <p:cNvSpPr>
            <a:spLocks noGrp="1"/>
          </p:cNvSpPr>
          <p:nvPr>
            <p:ph type="title" idx="4294967295"/>
          </p:nvPr>
        </p:nvSpPr>
        <p:spPr>
          <a:xfrm>
            <a:off x="381000" y="400157"/>
            <a:ext cx="11430000" cy="990600"/>
          </a:xfrm>
        </p:spPr>
        <p:txBody>
          <a:bodyPr vert="horz" lIns="0" tIns="0" rIns="0" bIns="0" rtlCol="0" anchor="t">
            <a:noAutofit/>
          </a:bodyPr>
          <a:lstStyle/>
          <a:p>
            <a:r>
              <a:rPr lang="en-US">
                <a:latin typeface="Calibri"/>
                <a:cs typeface="Calibri"/>
                <a:hlinkClick r:id="rId2" action="ppaction://hlinksldjump"/>
              </a:rPr>
              <a:t>Billie, the GI Bill Chatbot Cont'd</a:t>
            </a:r>
            <a:endParaRPr lang="en-US"/>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241901"/>
            <a:ext cx="7051158" cy="4751457"/>
          </a:xfrm>
        </p:spPr>
        <p:txBody>
          <a:bodyPr vert="horz" lIns="0" tIns="0" rIns="0" bIns="0" rtlCol="0" anchor="t">
            <a:noAutofit/>
          </a:bodyPr>
          <a:lstStyle/>
          <a:p>
            <a:pPr>
              <a:spcBef>
                <a:spcPts val="600"/>
              </a:spcBef>
            </a:pPr>
            <a:r>
              <a:rPr lang="en-US" sz="2400">
                <a:solidFill>
                  <a:schemeClr val="tx2"/>
                </a:solidFill>
                <a:latin typeface="Calibri"/>
                <a:ea typeface="MS Mincho"/>
                <a:cs typeface="Calibri"/>
              </a:rPr>
              <a:t>Billie </a:t>
            </a:r>
            <a:r>
              <a:rPr lang="en-US" sz="2400">
                <a:solidFill>
                  <a:schemeClr val="tx2"/>
                </a:solidFill>
                <a:effectLst/>
                <a:latin typeface="Calibri"/>
                <a:ea typeface="MS Mincho"/>
                <a:cs typeface="Calibri"/>
              </a:rPr>
              <a:t>is the EM Chatbot! </a:t>
            </a:r>
            <a:r>
              <a:rPr lang="en-US" sz="2400">
                <a:solidFill>
                  <a:schemeClr val="tx2"/>
                </a:solidFill>
                <a:latin typeface="Calibri"/>
                <a:ea typeface="MS Mincho"/>
                <a:cs typeface="Calibri"/>
              </a:rPr>
              <a:t>Billie</a:t>
            </a:r>
            <a:r>
              <a:rPr lang="en-US" sz="2400">
                <a:solidFill>
                  <a:schemeClr val="tx2"/>
                </a:solidFill>
                <a:effectLst/>
                <a:latin typeface="Calibri"/>
                <a:ea typeface="MS Mincho"/>
                <a:cs typeface="Calibri"/>
              </a:rPr>
              <a:t> can be found in the bottom right section of the screen when you are in EM. </a:t>
            </a:r>
          </a:p>
          <a:p>
            <a:pPr>
              <a:spcBef>
                <a:spcPts val="600"/>
              </a:spcBef>
            </a:pPr>
            <a:r>
              <a:rPr lang="en-US" sz="2400">
                <a:solidFill>
                  <a:schemeClr val="tx2"/>
                </a:solidFill>
                <a:effectLst/>
                <a:latin typeface="Calibri"/>
                <a:ea typeface="MS Mincho"/>
                <a:cs typeface="Calibri"/>
              </a:rPr>
              <a:t>Select Billie’s icon to see recommended topics and questions to ask </a:t>
            </a:r>
            <a:r>
              <a:rPr lang="en-US" sz="2400">
                <a:solidFill>
                  <a:schemeClr val="tx2"/>
                </a:solidFill>
                <a:latin typeface="Calibri"/>
                <a:ea typeface="MS Mincho"/>
                <a:cs typeface="Calibri"/>
              </a:rPr>
              <a:t>Billie</a:t>
            </a:r>
            <a:r>
              <a:rPr lang="en-US" sz="2400">
                <a:solidFill>
                  <a:schemeClr val="tx2"/>
                </a:solidFill>
                <a:effectLst/>
                <a:latin typeface="Calibri"/>
                <a:ea typeface="MS Mincho"/>
                <a:cs typeface="Calibri"/>
              </a:rPr>
              <a:t>. If those topics or questions do not pertain to your needs, you may enter a question for </a:t>
            </a:r>
            <a:r>
              <a:rPr lang="en-US" sz="2400">
                <a:solidFill>
                  <a:schemeClr val="tx2"/>
                </a:solidFill>
                <a:latin typeface="Calibri"/>
                <a:ea typeface="MS Mincho"/>
                <a:cs typeface="Calibri"/>
              </a:rPr>
              <a:t>Billie to answer. </a:t>
            </a:r>
            <a:r>
              <a:rPr lang="en-US" sz="2400">
                <a:solidFill>
                  <a:schemeClr val="tx2"/>
                </a:solidFill>
                <a:effectLst/>
                <a:latin typeface="Calibri"/>
                <a:ea typeface="MS Mincho"/>
                <a:cs typeface="Calibri"/>
              </a:rPr>
              <a:t>For example, you can type “What is an amendment?” </a:t>
            </a:r>
          </a:p>
          <a:p>
            <a:pPr>
              <a:spcBef>
                <a:spcPts val="600"/>
              </a:spcBef>
            </a:pPr>
            <a:r>
              <a:rPr lang="en-US" sz="2400">
                <a:effectLst/>
                <a:latin typeface="Calibri"/>
                <a:ea typeface="MS Mincho"/>
                <a:cs typeface="Calibri"/>
              </a:rPr>
              <a:t>SCOs must type a greeting such as “Hi” or “Hello” to return to </a:t>
            </a:r>
            <a:r>
              <a:rPr lang="en-US" sz="2400">
                <a:latin typeface="Calibri"/>
                <a:ea typeface="MS Mincho"/>
                <a:cs typeface="Calibri"/>
              </a:rPr>
              <a:t>Billie’s</a:t>
            </a:r>
            <a:r>
              <a:rPr lang="en-US" sz="2400">
                <a:effectLst/>
                <a:latin typeface="Calibri"/>
                <a:ea typeface="MS Mincho"/>
                <a:cs typeface="Calibri"/>
              </a:rPr>
              <a:t> starting screen. You can learn more about Billie in this </a:t>
            </a:r>
            <a:r>
              <a:rPr lang="en-US" sz="2400">
                <a:effectLst/>
                <a:latin typeface="Calibri"/>
                <a:ea typeface="MS Mincho"/>
                <a:cs typeface="Calibri"/>
                <a:hlinkClick r:id="rId3"/>
              </a:rPr>
              <a:t>video.</a:t>
            </a:r>
            <a:endParaRPr lang="en-US" sz="2400">
              <a:effectLst/>
              <a:latin typeface="Calibri"/>
              <a:ea typeface="MS Mincho"/>
              <a:cs typeface="Calibri"/>
            </a:endParaRPr>
          </a:p>
          <a:p>
            <a:pPr marR="0">
              <a:spcBef>
                <a:spcPts val="600"/>
              </a:spcBef>
              <a:spcAft>
                <a:spcPts val="0"/>
              </a:spcAft>
            </a:pPr>
            <a:endParaRPr lang="en-US">
              <a:effectLst/>
              <a:ea typeface="MS Mincho" panose="02020609040205080304" pitchFamily="49" charset="-128"/>
            </a:endParaRPr>
          </a:p>
          <a:p>
            <a:pPr marR="0">
              <a:spcBef>
                <a:spcPts val="600"/>
              </a:spcBef>
            </a:pPr>
            <a:endParaRPr lang="en-US">
              <a:effectLst/>
              <a:latin typeface="Calibri"/>
              <a:ea typeface="MS Mincho" panose="02020609040205080304" pitchFamily="49" charset="-128"/>
              <a:cs typeface="Calibri"/>
            </a:endParaRPr>
          </a:p>
        </p:txBody>
      </p:sp>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pic>
        <p:nvPicPr>
          <p:cNvPr id="4" name="Picture 3" descr="Chatbot Billie logo. Yellow chatbot box with a graduation cap. ">
            <a:extLst>
              <a:ext uri="{FF2B5EF4-FFF2-40B4-BE49-F238E27FC236}">
                <a16:creationId xmlns:a16="http://schemas.microsoft.com/office/drawing/2014/main" id="{8E0D1D68-4E48-CA9A-1B06-A36852105C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8954" y="1631044"/>
            <a:ext cx="3441804" cy="359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4847798"/>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AB7A994-FBC2-2DBE-307D-6131F115576E}"/>
              </a:ext>
            </a:extLst>
          </p:cNvPr>
          <p:cNvSpPr txBox="1">
            <a:spLocks noGrp="1"/>
          </p:cNvSpPr>
          <p:nvPr>
            <p:ph type="title" idx="4294967295"/>
          </p:nvPr>
        </p:nvSpPr>
        <p:spPr>
          <a:xfrm>
            <a:off x="381000" y="400157"/>
            <a:ext cx="11430000"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0" normalizeH="0" baseline="0" noProof="0">
                <a:ln>
                  <a:noFill/>
                </a:ln>
                <a:solidFill>
                  <a:schemeClr val="accent1"/>
                </a:solidFill>
                <a:effectLst/>
                <a:uLnTx/>
                <a:uFillTx/>
                <a:latin typeface="Calibri"/>
                <a:cs typeface="Calibri"/>
                <a:hlinkClick r:id="rId3" action="ppaction://hlinksldjump"/>
              </a:rPr>
              <a:t>Billie, the GI Bill Chatbot</a:t>
            </a:r>
            <a:r>
              <a:rPr lang="en-US">
                <a:solidFill>
                  <a:schemeClr val="accent1"/>
                </a:solidFill>
                <a:latin typeface="Calibri"/>
                <a:cs typeface="Calibri"/>
                <a:hlinkClick r:id="rId3" action="ppaction://hlinksldjump"/>
              </a:rPr>
              <a:t> Cont’d 1</a:t>
            </a:r>
            <a:endParaRPr kumimoji="0" lang="en-US" sz="3600" b="1" i="0" u="none" strike="noStrike" kern="1200" cap="none" spc="0" normalizeH="0" baseline="0" noProof="0">
              <a:ln>
                <a:noFill/>
              </a:ln>
              <a:solidFill>
                <a:schemeClr val="accent1"/>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908132"/>
            <a:ext cx="11697586" cy="4925300"/>
          </a:xfrm>
        </p:spPr>
        <p:txBody>
          <a:bodyPr/>
          <a:lstStyle/>
          <a:p>
            <a:r>
              <a:rPr lang="en-US" sz="1600" b="1">
                <a:solidFill>
                  <a:schemeClr val="tx2"/>
                </a:solidFill>
                <a:effectLst/>
                <a:latin typeface="Calibri"/>
                <a:ea typeface="MS Mincho"/>
                <a:cs typeface="Calibri"/>
              </a:rPr>
              <a:t>Answers focus on the following areas:</a:t>
            </a:r>
            <a:r>
              <a:rPr lang="en-US" sz="1600" b="1">
                <a:solidFill>
                  <a:schemeClr val="tx2"/>
                </a:solidFill>
                <a:latin typeface="Calibri"/>
                <a:ea typeface="MS Mincho"/>
                <a:cs typeface="Calibri"/>
              </a:rPr>
              <a:t> </a:t>
            </a:r>
            <a:endParaRPr lang="en-US" sz="1600" b="1">
              <a:solidFill>
                <a:schemeClr val="tx2"/>
              </a:solidFill>
              <a:effectLst/>
              <a:ea typeface="MS Mincho" panose="02020609040205080304" pitchFamily="49" charset="-128"/>
            </a:endParaRPr>
          </a:p>
          <a:p>
            <a:pPr marL="285750" marR="0" indent="-285750">
              <a:spcAft>
                <a:spcPts val="0"/>
              </a:spcAft>
              <a:buFont typeface="Arial" panose="020B0604020202020204" pitchFamily="34" charset="0"/>
              <a:buChar char="•"/>
            </a:pPr>
            <a:r>
              <a:rPr lang="en-US" sz="1600" b="1">
                <a:solidFill>
                  <a:srgbClr val="000000"/>
                </a:solidFill>
                <a:effectLst/>
                <a:latin typeface="Calibri"/>
                <a:ea typeface="Arial" panose="020B0604020202020204" pitchFamily="34" charset="0"/>
                <a:cs typeface="Calibri"/>
              </a:rPr>
              <a:t>85/15</a:t>
            </a:r>
            <a:r>
              <a:rPr lang="en-US" sz="1600">
                <a:solidFill>
                  <a:srgbClr val="000000"/>
                </a:solidFill>
                <a:effectLst/>
                <a:latin typeface="Calibri"/>
                <a:ea typeface="Arial" panose="020B0604020202020204" pitchFamily="34" charset="0"/>
                <a:cs typeface="Calibri"/>
              </a:rPr>
              <a:t>. Provides general information on 85/15.</a:t>
            </a:r>
            <a:endParaRPr lang="en-US" sz="1600">
              <a:effectLst/>
              <a:latin typeface="Calibri"/>
              <a:ea typeface="MS Mincho" panose="02020609040205080304" pitchFamily="49" charset="-128"/>
              <a:cs typeface="Calibri"/>
            </a:endParaRPr>
          </a:p>
          <a:p>
            <a:pPr marL="285750" marR="0" indent="-285750">
              <a:spcAft>
                <a:spcPts val="0"/>
              </a:spcAft>
              <a:buFont typeface="Arial" panose="020B0604020202020204" pitchFamily="34" charset="0"/>
              <a:buChar char="•"/>
            </a:pPr>
            <a:r>
              <a:rPr lang="en-US" sz="1600" b="1">
                <a:solidFill>
                  <a:srgbClr val="000000"/>
                </a:solidFill>
                <a:effectLst/>
                <a:latin typeface="Calibri"/>
                <a:ea typeface="Arial" panose="020B0604020202020204" pitchFamily="34" charset="0"/>
                <a:cs typeface="Calibri"/>
              </a:rPr>
              <a:t>Associated Schools</a:t>
            </a:r>
            <a:r>
              <a:rPr lang="en-US" sz="1600">
                <a:solidFill>
                  <a:srgbClr val="000000"/>
                </a:solidFill>
                <a:effectLst/>
                <a:latin typeface="Calibri"/>
                <a:ea typeface="Arial" panose="020B0604020202020204" pitchFamily="34" charset="0"/>
                <a:cs typeface="Calibri"/>
              </a:rPr>
              <a:t>. Provides general information on schools associated with a Certifying Official’s profile and the differences between main, branch, and extension campuses.</a:t>
            </a:r>
            <a:endParaRPr lang="en-US" sz="1600">
              <a:effectLst/>
              <a:latin typeface="Calibri"/>
              <a:ea typeface="MS Mincho" panose="02020609040205080304" pitchFamily="49" charset="-128"/>
              <a:cs typeface="Calibri"/>
            </a:endParaRPr>
          </a:p>
          <a:p>
            <a:pPr marL="285750" marR="0" indent="-285750">
              <a:spcAft>
                <a:spcPts val="0"/>
              </a:spcAft>
              <a:buFont typeface="Arial" panose="020B0604020202020204" pitchFamily="34" charset="0"/>
              <a:buChar char="•"/>
            </a:pPr>
            <a:r>
              <a:rPr lang="en-US" sz="1600" b="1">
                <a:solidFill>
                  <a:srgbClr val="000000"/>
                </a:solidFill>
                <a:effectLst/>
                <a:latin typeface="Calibri"/>
                <a:ea typeface="Arial" panose="020B0604020202020204" pitchFamily="34" charset="0"/>
                <a:cs typeface="Calibri"/>
              </a:rPr>
              <a:t>Credits and Hours</a:t>
            </a:r>
            <a:r>
              <a:rPr lang="en-US" sz="1600">
                <a:solidFill>
                  <a:srgbClr val="000000"/>
                </a:solidFill>
                <a:effectLst/>
                <a:latin typeface="Calibri"/>
                <a:ea typeface="Arial" panose="020B0604020202020204" pitchFamily="34" charset="0"/>
                <a:cs typeface="Calibri"/>
              </a:rPr>
              <a:t>. Provides information and proper use of certifying resident hours, online hours, remedial/deficiency hours, and clock hours.</a:t>
            </a:r>
          </a:p>
          <a:p>
            <a:pPr marL="285750" marR="0" indent="-285750">
              <a:spcAft>
                <a:spcPts val="0"/>
              </a:spcAft>
              <a:buFont typeface="Arial" panose="020B0604020202020204" pitchFamily="34" charset="0"/>
              <a:buChar char="•"/>
            </a:pPr>
            <a:r>
              <a:rPr lang="en-US" sz="1600" b="1">
                <a:solidFill>
                  <a:srgbClr val="000000"/>
                </a:solidFill>
                <a:effectLst/>
                <a:ea typeface="Arial" panose="020B0604020202020204" pitchFamily="34" charset="0"/>
              </a:rPr>
              <a:t>Debts and Overpayments</a:t>
            </a:r>
            <a:r>
              <a:rPr lang="en-US" sz="1600">
                <a:solidFill>
                  <a:srgbClr val="000000"/>
                </a:solidFill>
                <a:effectLst/>
                <a:ea typeface="Arial" panose="020B0604020202020204" pitchFamily="34" charset="0"/>
              </a:rPr>
              <a:t>. Provides general information on school and student debt creation.</a:t>
            </a:r>
          </a:p>
          <a:p>
            <a:pPr marL="285750" indent="-285750">
              <a:spcAft>
                <a:spcPts val="0"/>
              </a:spcAft>
              <a:buFont typeface="Arial" panose="020B0604020202020204" pitchFamily="34" charset="0"/>
              <a:buChar char="•"/>
            </a:pPr>
            <a:r>
              <a:rPr lang="en-US" sz="1600" b="1">
                <a:solidFill>
                  <a:srgbClr val="000000"/>
                </a:solidFill>
                <a:effectLst/>
                <a:ea typeface="Arial" panose="020B0604020202020204" pitchFamily="34" charset="0"/>
              </a:rPr>
              <a:t>Effective Dates</a:t>
            </a:r>
            <a:r>
              <a:rPr lang="en-US" sz="1600">
                <a:solidFill>
                  <a:srgbClr val="000000"/>
                </a:solidFill>
                <a:effectLst/>
                <a:ea typeface="Arial" panose="020B0604020202020204" pitchFamily="34" charset="0"/>
              </a:rPr>
              <a:t>. Provides information on reporting effective dates used for amendments.</a:t>
            </a:r>
            <a:endParaRPr lang="en-US" sz="1600" b="1">
              <a:solidFill>
                <a:srgbClr val="000000"/>
              </a:solidFill>
              <a:effectLst/>
              <a:ea typeface="Arial" panose="020B0604020202020204" pitchFamily="34" charset="0"/>
            </a:endParaRPr>
          </a:p>
          <a:p>
            <a:pPr marL="285750" marR="0" indent="-285750">
              <a:spcAft>
                <a:spcPts val="0"/>
              </a:spcAft>
              <a:buFont typeface="Arial" panose="020B0604020202020204" pitchFamily="34" charset="0"/>
              <a:buChar char="•"/>
            </a:pPr>
            <a:r>
              <a:rPr lang="en-US" sz="1600" b="1">
                <a:solidFill>
                  <a:srgbClr val="000000"/>
                </a:solidFill>
                <a:effectLst/>
                <a:ea typeface="Arial" panose="020B0604020202020204" pitchFamily="34" charset="0"/>
              </a:rPr>
              <a:t>Flight Training</a:t>
            </a:r>
            <a:r>
              <a:rPr lang="en-US" sz="1600">
                <a:solidFill>
                  <a:srgbClr val="000000"/>
                </a:solidFill>
                <a:effectLst/>
                <a:ea typeface="Arial" panose="020B0604020202020204" pitchFamily="34" charset="0"/>
              </a:rPr>
              <a:t>. Provides information on how to certify flight enrollments and monthly certifications.</a:t>
            </a:r>
            <a:endParaRPr lang="en-US" sz="1600">
              <a:effectLst/>
              <a:ea typeface="MS Mincho" panose="02020609040205080304" pitchFamily="49" charset="-128"/>
            </a:endParaRPr>
          </a:p>
          <a:p>
            <a:pPr marL="285750" marR="0" indent="-285750">
              <a:spcAft>
                <a:spcPts val="0"/>
              </a:spcAft>
              <a:buFont typeface="Arial" panose="020B0604020202020204" pitchFamily="34" charset="0"/>
              <a:buChar char="•"/>
            </a:pPr>
            <a:r>
              <a:rPr lang="en-US" sz="1600" b="1">
                <a:solidFill>
                  <a:srgbClr val="000000"/>
                </a:solidFill>
                <a:effectLst/>
                <a:ea typeface="Arial" panose="020B0604020202020204" pitchFamily="34" charset="0"/>
              </a:rPr>
              <a:t>GI Bill Comparison Tool</a:t>
            </a:r>
            <a:r>
              <a:rPr lang="en-US" sz="1600">
                <a:solidFill>
                  <a:srgbClr val="000000"/>
                </a:solidFill>
                <a:effectLst/>
                <a:ea typeface="Arial" panose="020B0604020202020204" pitchFamily="34" charset="0"/>
              </a:rPr>
              <a:t>. Provides general information on the Comparison Tool.</a:t>
            </a:r>
            <a:endParaRPr lang="en-US" sz="1600">
              <a:effectLst/>
              <a:ea typeface="MS Mincho" panose="02020609040205080304" pitchFamily="49" charset="-128"/>
            </a:endParaRPr>
          </a:p>
          <a:p>
            <a:pPr marL="285750" marR="0" indent="-285750">
              <a:spcAft>
                <a:spcPts val="0"/>
              </a:spcAft>
              <a:buFont typeface="Arial" panose="020B0604020202020204" pitchFamily="34" charset="0"/>
              <a:buChar char="•"/>
            </a:pPr>
            <a:r>
              <a:rPr lang="en-US" sz="1600" b="1">
                <a:solidFill>
                  <a:srgbClr val="000000"/>
                </a:solidFill>
                <a:effectLst/>
                <a:ea typeface="Arial" panose="020B0604020202020204" pitchFamily="34" charset="0"/>
              </a:rPr>
              <a:t>Legislative and Policy Changes</a:t>
            </a:r>
            <a:r>
              <a:rPr lang="en-US" sz="1600">
                <a:solidFill>
                  <a:srgbClr val="000000"/>
                </a:solidFill>
                <a:effectLst/>
                <a:ea typeface="Arial" panose="020B0604020202020204" pitchFamily="34" charset="0"/>
              </a:rPr>
              <a:t>. Provides information on recent changes and how </a:t>
            </a:r>
            <a:r>
              <a:rPr lang="en-US" sz="1600" u="sng">
                <a:solidFill>
                  <a:srgbClr val="000000"/>
                </a:solidFill>
                <a:effectLst/>
                <a:ea typeface="Arial" panose="020B0604020202020204" pitchFamily="34" charset="0"/>
              </a:rPr>
              <a:t>enrollments</a:t>
            </a:r>
            <a:r>
              <a:rPr lang="en-US" sz="1600">
                <a:effectLst/>
                <a:ea typeface="MS Mincho" panose="02020609040205080304" pitchFamily="49" charset="-128"/>
              </a:rPr>
              <a:t> </a:t>
            </a:r>
            <a:r>
              <a:rPr lang="en-US" sz="1600">
                <a:solidFill>
                  <a:srgbClr val="000000"/>
                </a:solidFill>
                <a:effectLst/>
                <a:ea typeface="Arial" panose="020B0604020202020204" pitchFamily="34" charset="0"/>
              </a:rPr>
              <a:t>are impacted.</a:t>
            </a:r>
            <a:endParaRPr lang="en-US" sz="1600" b="1">
              <a:solidFill>
                <a:srgbClr val="000000"/>
              </a:solidFill>
              <a:effectLst/>
              <a:ea typeface="Arial" panose="020B0604020202020204" pitchFamily="34" charset="0"/>
            </a:endParaRPr>
          </a:p>
          <a:p>
            <a:pPr marL="285750" marR="0" indent="-285750">
              <a:spcAft>
                <a:spcPts val="0"/>
              </a:spcAft>
              <a:buFont typeface="Arial" panose="020B0604020202020204" pitchFamily="34" charset="0"/>
              <a:buChar char="•"/>
            </a:pPr>
            <a:r>
              <a:rPr lang="en-US" sz="1600" b="1">
                <a:solidFill>
                  <a:srgbClr val="000000"/>
                </a:solidFill>
                <a:effectLst/>
                <a:ea typeface="Arial" panose="020B0604020202020204" pitchFamily="34" charset="0"/>
              </a:rPr>
              <a:t>Preset Enrollments</a:t>
            </a:r>
            <a:r>
              <a:rPr lang="en-US" sz="1600">
                <a:solidFill>
                  <a:srgbClr val="000000"/>
                </a:solidFill>
                <a:effectLst/>
                <a:ea typeface="Arial" panose="020B0604020202020204" pitchFamily="34" charset="0"/>
              </a:rPr>
              <a:t>. Provides information on how to create, manage, and select an enrollment.</a:t>
            </a:r>
            <a:endParaRPr lang="en-US" sz="1600">
              <a:effectLst/>
              <a:ea typeface="MS Mincho" panose="02020609040205080304" pitchFamily="49" charset="-128"/>
            </a:endParaRPr>
          </a:p>
          <a:p>
            <a:pPr marL="285750" marR="0" indent="-285750">
              <a:spcAft>
                <a:spcPts val="0"/>
              </a:spcAft>
              <a:buFont typeface="Arial" panose="020B0604020202020204" pitchFamily="34" charset="0"/>
              <a:buChar char="•"/>
            </a:pPr>
            <a:r>
              <a:rPr lang="en-US" sz="1600" b="1">
                <a:solidFill>
                  <a:srgbClr val="000000"/>
                </a:solidFill>
                <a:effectLst/>
                <a:ea typeface="Arial" panose="020B0604020202020204" pitchFamily="34" charset="0"/>
              </a:rPr>
              <a:t>STEM</a:t>
            </a:r>
            <a:r>
              <a:rPr lang="en-US" sz="1600">
                <a:solidFill>
                  <a:srgbClr val="000000"/>
                </a:solidFill>
                <a:effectLst/>
                <a:ea typeface="Arial" panose="020B0604020202020204" pitchFamily="34" charset="0"/>
              </a:rPr>
              <a:t>. Provides general information on the STEM Scholarship and how to certify.</a:t>
            </a:r>
            <a:endParaRPr lang="en-US" sz="1600">
              <a:effectLst/>
              <a:ea typeface="MS Mincho" panose="02020609040205080304" pitchFamily="49" charset="-128"/>
            </a:endParaRPr>
          </a:p>
          <a:p>
            <a:pPr marL="285750" marR="0" indent="-285750">
              <a:spcAft>
                <a:spcPts val="0"/>
              </a:spcAft>
              <a:buFont typeface="Arial" panose="020B0604020202020204" pitchFamily="34" charset="0"/>
              <a:buChar char="•"/>
            </a:pPr>
            <a:r>
              <a:rPr lang="en-US" sz="1600" b="1">
                <a:solidFill>
                  <a:srgbClr val="000000"/>
                </a:solidFill>
                <a:effectLst/>
                <a:ea typeface="Arial" panose="020B0604020202020204" pitchFamily="34" charset="0"/>
              </a:rPr>
              <a:t>Supplemental and Concurrent Enrollments</a:t>
            </a:r>
            <a:r>
              <a:rPr lang="en-US" sz="1600">
                <a:solidFill>
                  <a:srgbClr val="000000"/>
                </a:solidFill>
                <a:effectLst/>
                <a:ea typeface="Arial" panose="020B0604020202020204" pitchFamily="34" charset="0"/>
              </a:rPr>
              <a:t>. Provides information applicable to primary and secondary schools and how to certify guest students.</a:t>
            </a:r>
            <a:endParaRPr lang="en-US" sz="1600">
              <a:effectLst/>
              <a:ea typeface="MS Mincho" panose="02020609040205080304" pitchFamily="49" charset="-128"/>
            </a:endParaRPr>
          </a:p>
          <a:p>
            <a:pPr marL="285750" indent="-285750">
              <a:spcAft>
                <a:spcPts val="0"/>
              </a:spcAft>
              <a:buFont typeface="Arial" panose="020B0604020202020204" pitchFamily="34" charset="0"/>
              <a:buChar char="•"/>
            </a:pPr>
            <a:r>
              <a:rPr lang="en-US" sz="1600" b="1">
                <a:solidFill>
                  <a:srgbClr val="000000"/>
                </a:solidFill>
                <a:effectLst/>
                <a:latin typeface="Calibri"/>
                <a:ea typeface="Arial" panose="020B0604020202020204" pitchFamily="34" charset="0"/>
                <a:cs typeface="Calibri"/>
              </a:rPr>
              <a:t>Preset Enrollments</a:t>
            </a:r>
            <a:r>
              <a:rPr lang="en-US" sz="1600">
                <a:solidFill>
                  <a:srgbClr val="000000"/>
                </a:solidFill>
                <a:effectLst/>
                <a:latin typeface="Calibri"/>
                <a:ea typeface="Arial" panose="020B0604020202020204" pitchFamily="34" charset="0"/>
                <a:cs typeface="Calibri"/>
              </a:rPr>
              <a:t>. Provides information on how to create, manage, and select an enrollment.</a:t>
            </a:r>
          </a:p>
          <a:p>
            <a:pPr marL="285750" marR="0" indent="-285750">
              <a:spcAft>
                <a:spcPts val="0"/>
              </a:spcAft>
              <a:buFont typeface="Arial" panose="020B0604020202020204" pitchFamily="34" charset="0"/>
              <a:buChar char="•"/>
            </a:pPr>
            <a:r>
              <a:rPr lang="en-US" sz="1600" b="1">
                <a:solidFill>
                  <a:srgbClr val="000000"/>
                </a:solidFill>
                <a:effectLst/>
                <a:latin typeface="Calibri"/>
                <a:ea typeface="Arial" panose="020B0604020202020204" pitchFamily="34" charset="0"/>
                <a:cs typeface="Calibri"/>
              </a:rPr>
              <a:t>Vacation Periods</a:t>
            </a:r>
            <a:r>
              <a:rPr lang="en-US" sz="1600">
                <a:solidFill>
                  <a:srgbClr val="000000"/>
                </a:solidFill>
                <a:effectLst/>
                <a:latin typeface="Calibri"/>
                <a:ea typeface="Arial" panose="020B0604020202020204" pitchFamily="34" charset="0"/>
                <a:cs typeface="Calibri"/>
              </a:rPr>
              <a:t>. Provides information on when and how to certify vacation periods.</a:t>
            </a:r>
            <a:endParaRPr lang="en-US" sz="1600">
              <a:effectLst/>
              <a:latin typeface="Calibri"/>
              <a:ea typeface="MS Mincho" panose="02020609040205080304" pitchFamily="49" charset="-128"/>
              <a:cs typeface="Calibri"/>
            </a:endParaRPr>
          </a:p>
          <a:p>
            <a:pPr marL="285750" marR="0" indent="-285750">
              <a:spcAft>
                <a:spcPts val="0"/>
              </a:spcAft>
              <a:buFont typeface="Arial" panose="020B0604020202020204" pitchFamily="34" charset="0"/>
              <a:buChar char="•"/>
            </a:pPr>
            <a:r>
              <a:rPr lang="en-US" sz="1600" b="1">
                <a:solidFill>
                  <a:srgbClr val="000000"/>
                </a:solidFill>
                <a:effectLst/>
                <a:latin typeface="Calibri"/>
                <a:ea typeface="Arial" panose="020B0604020202020204" pitchFamily="34" charset="0"/>
                <a:cs typeface="Calibri"/>
              </a:rPr>
              <a:t>VBA Remarks and Custom Remarks</a:t>
            </a:r>
            <a:r>
              <a:rPr lang="en-US" sz="1600">
                <a:solidFill>
                  <a:srgbClr val="000000"/>
                </a:solidFill>
                <a:effectLst/>
                <a:latin typeface="Calibri"/>
                <a:ea typeface="Arial" panose="020B0604020202020204" pitchFamily="34" charset="0"/>
                <a:cs typeface="Calibri"/>
              </a:rPr>
              <a:t>. Provides information and proper use of VBA Remarks and Custom Remarks and encourages the use of VBA Remarks over Custom Remarks.</a:t>
            </a:r>
            <a:endParaRPr lang="en-US" sz="1600">
              <a:effectLst/>
              <a:latin typeface="Calibri"/>
              <a:ea typeface="MS Mincho" panose="02020609040205080304" pitchFamily="49" charset="-128"/>
              <a:cs typeface="Calibri"/>
            </a:endParaRPr>
          </a:p>
          <a:p>
            <a:pPr marL="285750" marR="0" indent="-285750">
              <a:spcAft>
                <a:spcPts val="0"/>
              </a:spcAft>
              <a:buFont typeface="Arial" panose="020B0604020202020204" pitchFamily="34" charset="0"/>
              <a:buChar char="•"/>
            </a:pPr>
            <a:r>
              <a:rPr lang="en-US" sz="1600" b="1">
                <a:solidFill>
                  <a:srgbClr val="000000"/>
                </a:solidFill>
                <a:effectLst/>
                <a:latin typeface="Calibri"/>
                <a:ea typeface="Arial" panose="020B0604020202020204" pitchFamily="34" charset="0"/>
                <a:cs typeface="Calibri"/>
              </a:rPr>
              <a:t>Yellow Ribbon</a:t>
            </a:r>
            <a:r>
              <a:rPr lang="en-US" sz="1600">
                <a:solidFill>
                  <a:srgbClr val="000000"/>
                </a:solidFill>
                <a:effectLst/>
                <a:latin typeface="Calibri"/>
                <a:ea typeface="Arial" panose="020B0604020202020204" pitchFamily="34" charset="0"/>
                <a:cs typeface="Calibri"/>
              </a:rPr>
              <a:t>. Provides general information on the Yellow Ribbon Program.</a:t>
            </a:r>
          </a:p>
          <a:p>
            <a:pPr marR="0">
              <a:spcBef>
                <a:spcPts val="600"/>
              </a:spcBef>
              <a:spcAft>
                <a:spcPts val="0"/>
              </a:spcAft>
            </a:pPr>
            <a:r>
              <a:rPr lang="en-US" sz="1400" i="1">
                <a:solidFill>
                  <a:srgbClr val="000000"/>
                </a:solidFill>
                <a:latin typeface="Calibri"/>
                <a:ea typeface="MS Mincho" panose="02020609040205080304" pitchFamily="49" charset="-128"/>
                <a:cs typeface="Calibri"/>
              </a:rPr>
              <a:t>Note: Selecting the “</a:t>
            </a:r>
            <a:r>
              <a:rPr lang="en-US" sz="1400" i="1" err="1">
                <a:solidFill>
                  <a:srgbClr val="000000"/>
                </a:solidFill>
                <a:latin typeface="Calibri"/>
                <a:ea typeface="MS Mincho" panose="02020609040205080304" pitchFamily="49" charset="-128"/>
                <a:cs typeface="Calibri"/>
              </a:rPr>
              <a:t>i</a:t>
            </a:r>
            <a:r>
              <a:rPr lang="en-US" sz="1400" i="1">
                <a:solidFill>
                  <a:srgbClr val="000000"/>
                </a:solidFill>
                <a:latin typeface="Calibri"/>
                <a:ea typeface="MS Mincho" panose="02020609040205080304" pitchFamily="49" charset="-128"/>
                <a:cs typeface="Calibri"/>
              </a:rPr>
              <a:t>” icon by Billie’s lower left-hand search box will populate FAQs. </a:t>
            </a:r>
          </a:p>
          <a:p>
            <a:endParaRPr lang="en-US">
              <a:effectLst/>
              <a:latin typeface="Calibri"/>
              <a:ea typeface="MS Mincho" panose="02020609040205080304" pitchFamily="49" charset="-128"/>
              <a:cs typeface="Calibri"/>
            </a:endParaRPr>
          </a:p>
          <a:p>
            <a:pPr marL="285750" marR="0" indent="-285750">
              <a:buFont typeface="Arial" panose="020B0604020202020204" pitchFamily="34" charset="0"/>
              <a:buChar char="•"/>
            </a:pPr>
            <a:endParaRPr lang="en-US" sz="1800">
              <a:effectLst/>
              <a:ea typeface="MS Mincho" panose="02020609040205080304" pitchFamily="49" charset="-128"/>
            </a:endParaRPr>
          </a:p>
        </p:txBody>
      </p:sp>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07893705"/>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D1C164B-A31C-AC14-7F32-B044012C6898}"/>
              </a:ext>
            </a:extLst>
          </p:cNvPr>
          <p:cNvSpPr txBox="1">
            <a:spLocks noGrp="1"/>
          </p:cNvSpPr>
          <p:nvPr>
            <p:ph type="title" idx="4294967295"/>
          </p:nvPr>
        </p:nvSpPr>
        <p:spPr>
          <a:xfrm>
            <a:off x="1420633" y="2015925"/>
            <a:ext cx="9350734" cy="2826150"/>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ctr" defTabSz="914400" rtl="0" eaLnBrk="1" latinLnBrk="0" hangingPunct="1">
              <a:lnSpc>
                <a:spcPct val="80000"/>
              </a:lnSpc>
              <a:spcBef>
                <a:spcPct val="0"/>
              </a:spcBef>
              <a:buNone/>
              <a:defRPr sz="88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altLang="en-US" sz="4000" b="1" i="0" u="none" strike="noStrike" kern="1200" cap="none" spc="0" normalizeH="0" baseline="0" noProof="0">
                <a:ln>
                  <a:noFill/>
                </a:ln>
                <a:solidFill>
                  <a:schemeClr val="tx1"/>
                </a:solidFill>
                <a:effectLst/>
                <a:uLnTx/>
                <a:uFillTx/>
                <a:latin typeface="Myriad Pro" panose="020B0703030403020204" pitchFamily="34" charset="0"/>
                <a:ea typeface="MS Mincho"/>
                <a:cs typeface="Calibri"/>
              </a:rPr>
              <a:t>ADDITIONAL RESOURCES</a:t>
            </a:r>
            <a:endParaRPr kumimoji="0" lang="en-US" sz="4000" b="1" i="0" u="none" strike="noStrike" kern="1200" cap="none" spc="0" normalizeH="0" baseline="0" noProof="0">
              <a:ln>
                <a:noFill/>
              </a:ln>
              <a:solidFill>
                <a:schemeClr val="tx1"/>
              </a:solidFill>
              <a:effectLst/>
              <a:uLnTx/>
              <a:uFillTx/>
              <a:latin typeface="Myriad Pro" panose="020B0703030403020204" pitchFamily="34" charset="0"/>
              <a:ea typeface="MS Mincho"/>
              <a:cs typeface="Calibri"/>
            </a:endParaRPr>
          </a:p>
        </p:txBody>
      </p:sp>
    </p:spTree>
    <p:extLst>
      <p:ext uri="{BB962C8B-B14F-4D97-AF65-F5344CB8AC3E}">
        <p14:creationId xmlns:p14="http://schemas.microsoft.com/office/powerpoint/2010/main" val="2729893099"/>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0999" y="285474"/>
            <a:ext cx="10698332" cy="990600"/>
          </a:xfrm>
        </p:spPr>
        <p:txBody>
          <a:bodyPr/>
          <a:lstStyle/>
          <a:p>
            <a:pPr marL="0" marR="0" indent="0">
              <a:lnSpc>
                <a:spcPct val="115000"/>
              </a:lnSpc>
              <a:spcBef>
                <a:spcPts val="1500"/>
              </a:spcBef>
              <a:spcAft>
                <a:spcPts val="0"/>
              </a:spcAft>
            </a:pPr>
            <a:r>
              <a:rPr lang="en-US" spc="75">
                <a:solidFill>
                  <a:srgbClr val="00427A"/>
                </a:solidFill>
                <a:hlinkClick r:id="rId2" action="ppaction://hlinksldjump"/>
              </a:rPr>
              <a:t>Additional Resources </a:t>
            </a:r>
            <a:endParaRPr lang="en-US" b="1" spc="75">
              <a:solidFill>
                <a:srgbClr val="00427A"/>
              </a:solidFill>
              <a:effectLst/>
              <a:hlinkClick r:id="rId2"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371599"/>
            <a:ext cx="5821165" cy="4940301"/>
          </a:xfrm>
        </p:spPr>
        <p:txBody>
          <a:bodyPr/>
          <a:lstStyle/>
          <a:p>
            <a:pPr marL="0" marR="0" indent="0">
              <a:lnSpc>
                <a:spcPct val="115000"/>
              </a:lnSpc>
              <a:spcBef>
                <a:spcPts val="1500"/>
              </a:spcBef>
              <a:spcAft>
                <a:spcPts val="0"/>
              </a:spcAft>
            </a:pPr>
            <a:r>
              <a:rPr lang="en-US" b="1" spc="75">
                <a:solidFill>
                  <a:srgbClr val="00427A"/>
                </a:solidFill>
                <a:effectLst/>
              </a:rPr>
              <a:t>Enrollment Manager Resources</a:t>
            </a:r>
          </a:p>
          <a:p>
            <a:pPr marL="285750" marR="0" indent="-285750">
              <a:lnSpc>
                <a:spcPct val="115000"/>
              </a:lnSpc>
              <a:spcBef>
                <a:spcPts val="500"/>
              </a:spcBef>
              <a:spcAft>
                <a:spcPts val="1000"/>
              </a:spcAft>
              <a:buFont typeface="Arial" panose="020B0604020202020204" pitchFamily="34" charset="0"/>
              <a:buChar char="•"/>
            </a:pPr>
            <a:r>
              <a:rPr lang="en-US" u="sng">
                <a:solidFill>
                  <a:srgbClr val="0E7BBA"/>
                </a:solidFill>
                <a:effectLst/>
                <a:ea typeface="MS Mincho" panose="02020609040205080304" pitchFamily="49" charset="-128"/>
                <a:hlinkClick r:id="rId3">
                  <a:extLst>
                    <a:ext uri="{A12FA001-AC4F-418D-AE19-62706E023703}">
                      <ahyp:hlinkClr xmlns:ahyp="http://schemas.microsoft.com/office/drawing/2018/hyperlinkcolor" val="tx"/>
                    </a:ext>
                  </a:extLst>
                </a:hlinkClick>
              </a:rPr>
              <a:t>Enrollment Manager FAQs</a:t>
            </a:r>
            <a:endParaRPr lang="en-US">
              <a:solidFill>
                <a:srgbClr val="0E7BBA"/>
              </a:solidFill>
              <a:effectLst/>
              <a:ea typeface="MS Mincho" panose="02020609040205080304" pitchFamily="49" charset="-128"/>
            </a:endParaRPr>
          </a:p>
          <a:p>
            <a:pPr marL="285750" marR="0" indent="-285750">
              <a:lnSpc>
                <a:spcPct val="115000"/>
              </a:lnSpc>
              <a:spcBef>
                <a:spcPts val="500"/>
              </a:spcBef>
              <a:spcAft>
                <a:spcPts val="1000"/>
              </a:spcAft>
              <a:buFont typeface="Arial" panose="020B0604020202020204" pitchFamily="34" charset="0"/>
              <a:buChar char="•"/>
            </a:pPr>
            <a:r>
              <a:rPr lang="en-US" u="sng">
                <a:solidFill>
                  <a:srgbClr val="0E7BBA"/>
                </a:solidFill>
                <a:effectLst/>
                <a:ea typeface="MS Mincho" panose="02020609040205080304" pitchFamily="49" charset="-128"/>
                <a:hlinkClick r:id="rId4">
                  <a:extLst>
                    <a:ext uri="{A12FA001-AC4F-418D-AE19-62706E023703}">
                      <ahyp:hlinkClr xmlns:ahyp="http://schemas.microsoft.com/office/drawing/2018/hyperlinkcolor" val="tx"/>
                    </a:ext>
                  </a:extLst>
                </a:hlinkClick>
              </a:rPr>
              <a:t>Multi-factor Authentication video</a:t>
            </a:r>
            <a:endParaRPr lang="en-US">
              <a:solidFill>
                <a:srgbClr val="0E7BBA"/>
              </a:solidFill>
              <a:effectLst/>
              <a:ea typeface="MS Mincho" panose="02020609040205080304" pitchFamily="49" charset="-128"/>
            </a:endParaRPr>
          </a:p>
          <a:p>
            <a:pPr marL="0" marR="0" indent="0">
              <a:lnSpc>
                <a:spcPct val="115000"/>
              </a:lnSpc>
              <a:spcBef>
                <a:spcPts val="1500"/>
              </a:spcBef>
              <a:spcAft>
                <a:spcPts val="0"/>
              </a:spcAft>
            </a:pPr>
            <a:r>
              <a:rPr lang="en-US" b="1" spc="75">
                <a:solidFill>
                  <a:srgbClr val="00427A"/>
                </a:solidFill>
                <a:effectLst/>
              </a:rPr>
              <a:t>ID.me And Login.gov Resources</a:t>
            </a:r>
          </a:p>
          <a:p>
            <a:pPr marL="285750" marR="0" indent="-285750">
              <a:lnSpc>
                <a:spcPct val="115000"/>
              </a:lnSpc>
              <a:spcBef>
                <a:spcPts val="500"/>
              </a:spcBef>
              <a:spcAft>
                <a:spcPts val="1000"/>
              </a:spcAft>
              <a:buFont typeface="Arial" panose="020B0604020202020204" pitchFamily="34" charset="0"/>
              <a:buChar char="•"/>
            </a:pPr>
            <a:r>
              <a:rPr lang="en-US" u="sng">
                <a:solidFill>
                  <a:srgbClr val="0E7BBA"/>
                </a:solidFill>
                <a:effectLst/>
                <a:ea typeface="MS Mincho" panose="02020609040205080304" pitchFamily="49" charset="-128"/>
                <a:hlinkClick r:id="rId5">
                  <a:extLst>
                    <a:ext uri="{A12FA001-AC4F-418D-AE19-62706E023703}">
                      <ahyp:hlinkClr xmlns:ahyp="http://schemas.microsoft.com/office/drawing/2018/hyperlinkcolor" val="tx"/>
                    </a:ext>
                  </a:extLst>
                </a:hlinkClick>
              </a:rPr>
              <a:t>ID.me Help Center</a:t>
            </a:r>
            <a:endParaRPr lang="en-US">
              <a:solidFill>
                <a:srgbClr val="0E7BBA"/>
              </a:solidFill>
              <a:effectLst/>
              <a:ea typeface="MS Mincho" panose="02020609040205080304" pitchFamily="49" charset="-128"/>
            </a:endParaRPr>
          </a:p>
          <a:p>
            <a:pPr marL="285750" marR="0" indent="-285750">
              <a:lnSpc>
                <a:spcPct val="115000"/>
              </a:lnSpc>
              <a:spcBef>
                <a:spcPts val="500"/>
              </a:spcBef>
              <a:spcAft>
                <a:spcPts val="1000"/>
              </a:spcAft>
              <a:buFont typeface="Arial" panose="020B0604020202020204" pitchFamily="34" charset="0"/>
              <a:buChar char="•"/>
            </a:pPr>
            <a:r>
              <a:rPr lang="en-US" u="sng">
                <a:solidFill>
                  <a:srgbClr val="0E7BBA"/>
                </a:solidFill>
                <a:effectLst/>
                <a:ea typeface="MS Mincho" panose="02020609040205080304" pitchFamily="49" charset="-128"/>
                <a:hlinkClick r:id="rId6">
                  <a:extLst>
                    <a:ext uri="{A12FA001-AC4F-418D-AE19-62706E023703}">
                      <ahyp:hlinkClr xmlns:ahyp="http://schemas.microsoft.com/office/drawing/2018/hyperlinkcolor" val="tx"/>
                    </a:ext>
                  </a:extLst>
                </a:hlinkClick>
              </a:rPr>
              <a:t>VA.gov Resources and Support</a:t>
            </a:r>
            <a:endParaRPr lang="en-US">
              <a:solidFill>
                <a:srgbClr val="0E7BBA"/>
              </a:solidFill>
              <a:effectLst/>
              <a:ea typeface="MS Mincho" panose="02020609040205080304" pitchFamily="49" charset="-128"/>
            </a:endParaRPr>
          </a:p>
          <a:p>
            <a:pPr marL="285750" marR="0" indent="-285750">
              <a:lnSpc>
                <a:spcPct val="115000"/>
              </a:lnSpc>
              <a:spcBef>
                <a:spcPts val="500"/>
              </a:spcBef>
              <a:spcAft>
                <a:spcPts val="1000"/>
              </a:spcAft>
              <a:buFont typeface="Arial" panose="020B0604020202020204" pitchFamily="34" charset="0"/>
              <a:buChar char="•"/>
            </a:pPr>
            <a:r>
              <a:rPr lang="en-US" u="sng">
                <a:solidFill>
                  <a:srgbClr val="0E7BBA"/>
                </a:solidFill>
                <a:effectLst/>
                <a:ea typeface="MS Mincho" panose="02020609040205080304" pitchFamily="49" charset="-128"/>
                <a:hlinkClick r:id="rId7">
                  <a:extLst>
                    <a:ext uri="{A12FA001-AC4F-418D-AE19-62706E023703}">
                      <ahyp:hlinkClr xmlns:ahyp="http://schemas.microsoft.com/office/drawing/2018/hyperlinkcolor" val="tx"/>
                    </a:ext>
                  </a:extLst>
                </a:hlinkClick>
              </a:rPr>
              <a:t>VA &amp; ID.me – ID.me Help Center</a:t>
            </a:r>
            <a:endParaRPr lang="en-US">
              <a:solidFill>
                <a:srgbClr val="0E7BBA"/>
              </a:solidFill>
              <a:effectLst/>
              <a:ea typeface="MS Mincho" panose="02020609040205080304" pitchFamily="49" charset="-128"/>
            </a:endParaRPr>
          </a:p>
        </p:txBody>
      </p:sp>
      <p:sp>
        <p:nvSpPr>
          <p:cNvPr id="7" name="TextBox 6">
            <a:extLst>
              <a:ext uri="{FF2B5EF4-FFF2-40B4-BE49-F238E27FC236}">
                <a16:creationId xmlns:a16="http://schemas.microsoft.com/office/drawing/2014/main" id="{82228DEA-A585-B0CE-D384-E287B230FD6B}"/>
              </a:ext>
            </a:extLst>
          </p:cNvPr>
          <p:cNvSpPr txBox="1"/>
          <p:nvPr/>
        </p:nvSpPr>
        <p:spPr>
          <a:xfrm>
            <a:off x="6095999" y="1371598"/>
            <a:ext cx="4906617" cy="4475328"/>
          </a:xfrm>
          <a:prstGeom prst="rect">
            <a:avLst/>
          </a:prstGeom>
          <a:noFill/>
        </p:spPr>
        <p:txBody>
          <a:bodyPr wrap="square">
            <a:spAutoFit/>
          </a:bodyPr>
          <a:lstStyle/>
          <a:p>
            <a:pPr marL="0" marR="0" indent="0">
              <a:lnSpc>
                <a:spcPct val="115000"/>
              </a:lnSpc>
              <a:spcBef>
                <a:spcPts val="1500"/>
              </a:spcBef>
              <a:spcAft>
                <a:spcPts val="0"/>
              </a:spcAft>
            </a:pPr>
            <a:r>
              <a:rPr lang="en-US" sz="2000" b="1" spc="75">
                <a:solidFill>
                  <a:srgbClr val="00427A"/>
                </a:solidFill>
                <a:effectLst/>
                <a:latin typeface="Calibri" panose="020F0502020204030204" pitchFamily="34" charset="0"/>
                <a:cs typeface="Calibri" panose="020F0502020204030204" pitchFamily="34" charset="0"/>
              </a:rPr>
              <a:t>SCO Resources</a:t>
            </a:r>
          </a:p>
          <a:p>
            <a:pPr marL="285750" marR="0" indent="-285750">
              <a:lnSpc>
                <a:spcPct val="115000"/>
              </a:lnSpc>
              <a:spcBef>
                <a:spcPts val="500"/>
              </a:spcBef>
              <a:spcAft>
                <a:spcPts val="1000"/>
              </a:spcAft>
              <a:buFont typeface="Arial" panose="020B0604020202020204" pitchFamily="34" charset="0"/>
              <a:buChar char="•"/>
            </a:pPr>
            <a:r>
              <a:rPr lang="en-US" sz="2000" u="sng">
                <a:solidFill>
                  <a:srgbClr val="0E7BBA"/>
                </a:solidFill>
                <a:effectLst/>
                <a:latin typeface="Calibri" panose="020F0502020204030204" pitchFamily="34" charset="0"/>
                <a:ea typeface="MS Mincho" panose="02020609040205080304" pitchFamily="49" charset="-128"/>
                <a:cs typeface="Calibri" panose="020F0502020204030204" pitchFamily="34" charset="0"/>
                <a:hlinkClick r:id="rId8">
                  <a:extLst>
                    <a:ext uri="{A12FA001-AC4F-418D-AE19-62706E023703}">
                      <ahyp:hlinkClr xmlns:ahyp="http://schemas.microsoft.com/office/drawing/2018/hyperlinkcolor" val="tx"/>
                    </a:ext>
                  </a:extLst>
                </a:hlinkClick>
              </a:rPr>
              <a:t>SCO Training Portal – Enrollment Manager Trainings</a:t>
            </a:r>
            <a:endParaRPr lang="en-US" sz="2000">
              <a:solidFill>
                <a:srgbClr val="0E7BBA"/>
              </a:solidFill>
              <a:effectLst/>
              <a:latin typeface="Calibri" panose="020F0502020204030204" pitchFamily="34" charset="0"/>
              <a:ea typeface="MS Mincho" panose="02020609040205080304" pitchFamily="49" charset="-128"/>
              <a:cs typeface="Calibri" panose="020F0502020204030204" pitchFamily="34" charset="0"/>
            </a:endParaRPr>
          </a:p>
          <a:p>
            <a:pPr marL="285750" marR="0" indent="-285750">
              <a:lnSpc>
                <a:spcPct val="115000"/>
              </a:lnSpc>
              <a:spcBef>
                <a:spcPts val="500"/>
              </a:spcBef>
              <a:spcAft>
                <a:spcPts val="1000"/>
              </a:spcAft>
              <a:buFont typeface="Arial" panose="020B0604020202020204" pitchFamily="34" charset="0"/>
              <a:buChar char="•"/>
            </a:pPr>
            <a:r>
              <a:rPr lang="en-US" sz="2000" u="sng">
                <a:solidFill>
                  <a:srgbClr val="0E7BBA"/>
                </a:solidFill>
                <a:effectLst/>
                <a:latin typeface="Calibri" panose="020F0502020204030204" pitchFamily="34" charset="0"/>
                <a:ea typeface="MS Mincho" panose="02020609040205080304" pitchFamily="49" charset="-128"/>
                <a:cs typeface="Calibri" panose="020F0502020204030204" pitchFamily="34" charset="0"/>
                <a:hlinkClick r:id="rId9">
                  <a:extLst>
                    <a:ext uri="{A12FA001-AC4F-418D-AE19-62706E023703}">
                      <ahyp:hlinkClr xmlns:ahyp="http://schemas.microsoft.com/office/drawing/2018/hyperlinkcolor" val="tx"/>
                    </a:ext>
                  </a:extLst>
                </a:hlinkClick>
              </a:rPr>
              <a:t>Monthly Office Hours Q&amp;A</a:t>
            </a:r>
            <a:endParaRPr lang="en-US" sz="2000" u="sng">
              <a:solidFill>
                <a:srgbClr val="0E7BBA"/>
              </a:solidFill>
              <a:effectLst/>
              <a:latin typeface="Calibri" panose="020F0502020204030204" pitchFamily="34" charset="0"/>
              <a:ea typeface="MS Mincho" panose="02020609040205080304" pitchFamily="49" charset="-128"/>
              <a:cs typeface="Calibri" panose="020F0502020204030204" pitchFamily="34" charset="0"/>
            </a:endParaRPr>
          </a:p>
          <a:p>
            <a:pPr marL="0" marR="0" indent="0">
              <a:lnSpc>
                <a:spcPct val="115000"/>
              </a:lnSpc>
              <a:spcBef>
                <a:spcPts val="1500"/>
              </a:spcBef>
              <a:spcAft>
                <a:spcPts val="0"/>
              </a:spcAft>
            </a:pPr>
            <a:r>
              <a:rPr lang="en-US" sz="2000" b="1" spc="75">
                <a:solidFill>
                  <a:srgbClr val="00427A"/>
                </a:solidFill>
                <a:effectLst/>
                <a:latin typeface="Calibri" panose="020F0502020204030204" pitchFamily="34" charset="0"/>
                <a:cs typeface="Calibri" panose="020F0502020204030204" pitchFamily="34" charset="0"/>
              </a:rPr>
              <a:t>Quick Start Guides</a:t>
            </a:r>
          </a:p>
          <a:p>
            <a:pPr marL="285750" marR="0" indent="-285750">
              <a:lnSpc>
                <a:spcPct val="115000"/>
              </a:lnSpc>
              <a:spcBef>
                <a:spcPts val="500"/>
              </a:spcBef>
              <a:spcAft>
                <a:spcPts val="1000"/>
              </a:spcAft>
              <a:buFont typeface="Arial" panose="020B0604020202020204" pitchFamily="34" charset="0"/>
              <a:buChar char="•"/>
            </a:pPr>
            <a:r>
              <a:rPr lang="en-US" sz="2000" u="sng">
                <a:solidFill>
                  <a:srgbClr val="0E7BBA"/>
                </a:solidFill>
                <a:effectLst/>
                <a:latin typeface="Calibri" panose="020F0502020204030204" pitchFamily="34" charset="0"/>
                <a:ea typeface="MS Mincho" panose="02020609040205080304" pitchFamily="49" charset="-128"/>
                <a:cs typeface="Calibri" panose="020F0502020204030204" pitchFamily="34" charset="0"/>
                <a:hlinkClick r:id="rId10"/>
              </a:rPr>
              <a:t>Flight</a:t>
            </a:r>
            <a:endParaRPr lang="en-US" sz="2000" u="sng">
              <a:solidFill>
                <a:srgbClr val="0E7BBA"/>
              </a:solidFill>
              <a:effectLst/>
              <a:latin typeface="Calibri" panose="020F0502020204030204" pitchFamily="34" charset="0"/>
              <a:ea typeface="MS Mincho" panose="02020609040205080304" pitchFamily="49" charset="-128"/>
              <a:cs typeface="Calibri" panose="020F0502020204030204" pitchFamily="34" charset="0"/>
            </a:endParaRPr>
          </a:p>
          <a:p>
            <a:pPr marL="285750" marR="0" indent="-285750">
              <a:lnSpc>
                <a:spcPct val="115000"/>
              </a:lnSpc>
              <a:spcBef>
                <a:spcPts val="500"/>
              </a:spcBef>
              <a:spcAft>
                <a:spcPts val="1000"/>
              </a:spcAft>
              <a:buFont typeface="Arial" panose="020B0604020202020204" pitchFamily="34" charset="0"/>
              <a:buChar char="•"/>
            </a:pPr>
            <a:r>
              <a:rPr lang="en-US" sz="2000" u="sng">
                <a:solidFill>
                  <a:srgbClr val="0E7BBA"/>
                </a:solidFill>
                <a:latin typeface="Calibri" panose="020F0502020204030204" pitchFamily="34" charset="0"/>
                <a:ea typeface="MS Mincho" panose="02020609040205080304" pitchFamily="49" charset="-128"/>
                <a:cs typeface="Calibri" panose="020F0502020204030204" pitchFamily="34" charset="0"/>
                <a:hlinkClick r:id="rId11"/>
              </a:rPr>
              <a:t>OJT/APP</a:t>
            </a:r>
            <a:endParaRPr lang="en-US" sz="2000" u="sng">
              <a:solidFill>
                <a:srgbClr val="0E7BBA"/>
              </a:solidFill>
              <a:latin typeface="Calibri" panose="020F0502020204030204" pitchFamily="34" charset="0"/>
              <a:ea typeface="MS Mincho" panose="02020609040205080304" pitchFamily="49" charset="-128"/>
              <a:cs typeface="Calibri" panose="020F0502020204030204" pitchFamily="34" charset="0"/>
            </a:endParaRPr>
          </a:p>
          <a:p>
            <a:pPr marL="285750" marR="0" indent="-285750">
              <a:lnSpc>
                <a:spcPct val="115000"/>
              </a:lnSpc>
              <a:spcBef>
                <a:spcPts val="500"/>
              </a:spcBef>
              <a:spcAft>
                <a:spcPts val="1000"/>
              </a:spcAft>
              <a:buFont typeface="Arial" panose="020B0604020202020204" pitchFamily="34" charset="0"/>
              <a:buChar char="•"/>
            </a:pPr>
            <a:r>
              <a:rPr lang="en-US" sz="2000" u="sng">
                <a:solidFill>
                  <a:srgbClr val="0E7BBA"/>
                </a:solidFill>
                <a:effectLst/>
                <a:latin typeface="Calibri" panose="020F0502020204030204" pitchFamily="34" charset="0"/>
                <a:ea typeface="MS Mincho" panose="02020609040205080304" pitchFamily="49" charset="-128"/>
                <a:cs typeface="Calibri" panose="020F0502020204030204" pitchFamily="34" charset="0"/>
                <a:hlinkClick r:id="rId12"/>
              </a:rPr>
              <a:t>NCD</a:t>
            </a:r>
            <a:endParaRPr lang="en-US" sz="2000" u="sng">
              <a:solidFill>
                <a:srgbClr val="0E7BBA"/>
              </a:solidFill>
              <a:effectLst/>
              <a:latin typeface="Calibri" panose="020F0502020204030204" pitchFamily="34" charset="0"/>
              <a:ea typeface="MS Mincho" panose="02020609040205080304" pitchFamily="49" charset="-128"/>
              <a:cs typeface="Calibri" panose="020F0502020204030204" pitchFamily="34" charset="0"/>
            </a:endParaRPr>
          </a:p>
          <a:p>
            <a:pPr marL="285750" marR="0" indent="-285750">
              <a:lnSpc>
                <a:spcPct val="115000"/>
              </a:lnSpc>
              <a:spcBef>
                <a:spcPts val="500"/>
              </a:spcBef>
              <a:spcAft>
                <a:spcPts val="1000"/>
              </a:spcAft>
              <a:buFont typeface="Arial" panose="020B0604020202020204" pitchFamily="34" charset="0"/>
              <a:buChar char="•"/>
            </a:pPr>
            <a:r>
              <a:rPr lang="en-US" sz="2000" u="sng">
                <a:solidFill>
                  <a:srgbClr val="0E7BBA"/>
                </a:solidFill>
                <a:latin typeface="Calibri" panose="020F0502020204030204" pitchFamily="34" charset="0"/>
                <a:ea typeface="MS Mincho" panose="02020609040205080304" pitchFamily="49" charset="-128"/>
                <a:cs typeface="Calibri" panose="020F0502020204030204" pitchFamily="34" charset="0"/>
                <a:hlinkClick r:id="rId13"/>
              </a:rPr>
              <a:t>IHL</a:t>
            </a:r>
            <a:endParaRPr lang="en-US" sz="2000">
              <a:solidFill>
                <a:srgbClr val="0E7BBA"/>
              </a:solidFill>
              <a:effectLst/>
              <a:latin typeface="Calibri" panose="020F0502020204030204" pitchFamily="34" charset="0"/>
              <a:ea typeface="MS Mincho" panose="02020609040205080304" pitchFamily="49" charset="-128"/>
              <a:cs typeface="Calibri" panose="020F0502020204030204" pitchFamily="34" charset="0"/>
            </a:endParaRPr>
          </a:p>
        </p:txBody>
      </p:sp>
      <p:sp>
        <p:nvSpPr>
          <p:cNvPr id="10" name="Rectangle: Rounded Corners 9" descr="Return to table of contents button.">
            <a:hlinkClick r:id="rId1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1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40468015"/>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0ED496-7636-E1FF-0490-D3C7CE5143F5}"/>
              </a:ext>
            </a:extLst>
          </p:cNvPr>
          <p:cNvSpPr txBox="1">
            <a:spLocks noGrp="1"/>
          </p:cNvSpPr>
          <p:nvPr>
            <p:ph type="title" idx="4294967295"/>
          </p:nvPr>
        </p:nvSpPr>
        <p:spPr>
          <a:xfrm>
            <a:off x="380999" y="285474"/>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rPr>
              <a:t>Additional Resources – Bookmarking EM </a:t>
            </a: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371599"/>
            <a:ext cx="11317358" cy="4940301"/>
          </a:xfrm>
        </p:spPr>
        <p:txBody>
          <a:bodyPr vert="horz" lIns="0" tIns="0" rIns="0" bIns="0" rtlCol="0" anchor="t">
            <a:noAutofit/>
          </a:bodyPr>
          <a:lstStyle/>
          <a:p>
            <a:pPr rtl="0" fontAlgn="base"/>
            <a:r>
              <a:rPr lang="en-US" sz="2800" b="0" i="0">
                <a:solidFill>
                  <a:srgbClr val="000000"/>
                </a:solidFill>
                <a:effectLst/>
                <a:latin typeface="Calibri"/>
                <a:cs typeface="Calibri"/>
              </a:rPr>
              <a:t>​</a:t>
            </a:r>
            <a:r>
              <a:rPr lang="en-US" sz="2800" b="1" i="0" u="none" strike="noStrike">
                <a:solidFill>
                  <a:srgbClr val="002060"/>
                </a:solidFill>
                <a:effectLst/>
                <a:latin typeface="Calibri"/>
                <a:cs typeface="Calibri"/>
              </a:rPr>
              <a:t>We encourage you to </a:t>
            </a:r>
            <a:r>
              <a:rPr lang="en-US" sz="2800" b="1" i="0" u="sng">
                <a:solidFill>
                  <a:srgbClr val="002060"/>
                </a:solidFill>
                <a:effectLst/>
                <a:latin typeface="Calibri"/>
                <a:cs typeface="Calibri"/>
              </a:rPr>
              <a:t>manually</a:t>
            </a:r>
            <a:r>
              <a:rPr lang="en-US" sz="2800" b="1" i="0" u="none" strike="noStrike">
                <a:solidFill>
                  <a:srgbClr val="002060"/>
                </a:solidFill>
                <a:effectLst/>
                <a:latin typeface="Calibri"/>
                <a:cs typeface="Calibri"/>
              </a:rPr>
              <a:t> bookmark: </a:t>
            </a:r>
            <a:r>
              <a:rPr lang="en-US" sz="2800" b="1" i="0" u="sng" strike="noStrike">
                <a:solidFill>
                  <a:srgbClr val="0070C0"/>
                </a:solidFill>
                <a:effectLst/>
                <a:latin typeface="Calibri"/>
                <a:cs typeface="Calibri"/>
                <a:hlinkClick r:id="rId3"/>
              </a:rPr>
              <a:t>https://iam.education.va.gov</a:t>
            </a:r>
            <a:r>
              <a:rPr lang="en-US" sz="2800" b="0" i="0">
                <a:solidFill>
                  <a:srgbClr val="0070C0"/>
                </a:solidFill>
                <a:effectLst/>
                <a:latin typeface="Calibri"/>
                <a:cs typeface="Calibri"/>
              </a:rPr>
              <a:t>​</a:t>
            </a:r>
            <a:endParaRPr lang="en-US" sz="2800" b="0" i="0">
              <a:solidFill>
                <a:srgbClr val="000000"/>
              </a:solidFill>
              <a:effectLst/>
              <a:latin typeface="Calibri"/>
              <a:cs typeface="Calibri"/>
            </a:endParaRPr>
          </a:p>
          <a:p>
            <a:pPr algn="l" rtl="0" fontAlgn="base"/>
            <a:r>
              <a:rPr lang="en-US" sz="2800" i="0" u="none" strike="noStrike">
                <a:solidFill>
                  <a:srgbClr val="002060"/>
                </a:solidFill>
                <a:effectLst/>
                <a:latin typeface="Calibri"/>
                <a:cs typeface="Calibri"/>
              </a:rPr>
              <a:t>Follow these steps: </a:t>
            </a:r>
            <a:r>
              <a:rPr lang="en-US" sz="2800" i="0">
                <a:solidFill>
                  <a:srgbClr val="002060"/>
                </a:solidFill>
                <a:effectLst/>
                <a:latin typeface="Calibri"/>
                <a:cs typeface="Calibri"/>
              </a:rPr>
              <a:t>​</a:t>
            </a:r>
            <a:endParaRPr lang="en-US" sz="2800" i="0">
              <a:solidFill>
                <a:srgbClr val="000000"/>
              </a:solidFill>
              <a:effectLst/>
              <a:latin typeface="Calibri"/>
              <a:cs typeface="Calibri"/>
            </a:endParaRPr>
          </a:p>
          <a:p>
            <a:pPr marL="971550" lvl="2" indent="-514350" fontAlgn="base">
              <a:buFont typeface="+mj-lt"/>
              <a:buAutoNum type="arabicPeriod"/>
            </a:pPr>
            <a:r>
              <a:rPr lang="en-US" sz="2800" b="0" i="0" u="none" strike="noStrike">
                <a:solidFill>
                  <a:srgbClr val="002060"/>
                </a:solidFill>
                <a:effectLst/>
                <a:latin typeface="Calibri"/>
                <a:cs typeface="Calibri"/>
              </a:rPr>
              <a:t>Navigate to </a:t>
            </a:r>
            <a:r>
              <a:rPr lang="en-US" sz="2800" b="0" i="0" u="sng" strike="noStrike">
                <a:solidFill>
                  <a:srgbClr val="0070C0"/>
                </a:solidFill>
                <a:effectLst/>
                <a:latin typeface="Calibri"/>
                <a:cs typeface="Calibri"/>
                <a:hlinkClick r:id="rId3"/>
              </a:rPr>
              <a:t>https://iam.education.va.gov</a:t>
            </a:r>
            <a:r>
              <a:rPr lang="en-US" sz="2800" b="0" i="0" u="none" strike="noStrike">
                <a:solidFill>
                  <a:srgbClr val="0070C0"/>
                </a:solidFill>
                <a:effectLst/>
                <a:latin typeface="Calibri"/>
                <a:cs typeface="Calibri"/>
              </a:rPr>
              <a:t> </a:t>
            </a:r>
            <a:r>
              <a:rPr lang="en-US" sz="2800" b="0" i="0" u="none" strike="noStrike">
                <a:solidFill>
                  <a:srgbClr val="002060"/>
                </a:solidFill>
                <a:effectLst/>
                <a:latin typeface="Calibri"/>
                <a:cs typeface="Calibri"/>
              </a:rPr>
              <a:t>to add to your favorites.</a:t>
            </a:r>
            <a:r>
              <a:rPr lang="en-US" sz="2800" b="0" i="0">
                <a:solidFill>
                  <a:srgbClr val="002060"/>
                </a:solidFill>
                <a:effectLst/>
                <a:latin typeface="Calibri"/>
                <a:cs typeface="Calibri"/>
              </a:rPr>
              <a:t>​</a:t>
            </a:r>
            <a:endParaRPr lang="en-US" sz="2800">
              <a:solidFill>
                <a:srgbClr val="000000"/>
              </a:solidFill>
              <a:latin typeface="Calibri"/>
              <a:cs typeface="Calibri"/>
            </a:endParaRPr>
          </a:p>
          <a:p>
            <a:pPr marL="971550" lvl="2" indent="-514350" fontAlgn="base">
              <a:buFont typeface="+mj-lt"/>
              <a:buAutoNum type="arabicPeriod"/>
            </a:pPr>
            <a:r>
              <a:rPr lang="en-US" sz="2800" b="0" i="0" u="none" strike="noStrike">
                <a:solidFill>
                  <a:srgbClr val="002060"/>
                </a:solidFill>
                <a:effectLst/>
                <a:latin typeface="Calibri"/>
                <a:cs typeface="Calibri"/>
              </a:rPr>
              <a:t>At the top-right of the screen, select the </a:t>
            </a:r>
            <a:r>
              <a:rPr lang="en-US" sz="2800">
                <a:solidFill>
                  <a:srgbClr val="002060"/>
                </a:solidFill>
                <a:latin typeface="Calibri"/>
                <a:cs typeface="Calibri"/>
              </a:rPr>
              <a:t>"</a:t>
            </a:r>
            <a:r>
              <a:rPr lang="en-US" sz="2800" b="1" i="0" u="none" strike="noStrike">
                <a:solidFill>
                  <a:srgbClr val="002060"/>
                </a:solidFill>
                <a:effectLst/>
                <a:latin typeface="Calibri"/>
                <a:cs typeface="Calibri"/>
              </a:rPr>
              <a:t>Star</a:t>
            </a:r>
            <a:r>
              <a:rPr lang="en-US" sz="2800" b="1">
                <a:solidFill>
                  <a:srgbClr val="002060"/>
                </a:solidFill>
                <a:latin typeface="Calibri"/>
                <a:cs typeface="Calibri"/>
              </a:rPr>
              <a:t>".</a:t>
            </a:r>
            <a:endParaRPr lang="en-US" sz="2800" i="0">
              <a:solidFill>
                <a:srgbClr val="002060"/>
              </a:solidFill>
              <a:effectLst/>
              <a:latin typeface="Calibri"/>
              <a:cs typeface="Calibri"/>
            </a:endParaRPr>
          </a:p>
          <a:p>
            <a:pPr marL="971550" lvl="2" indent="-514350" fontAlgn="base">
              <a:buFont typeface="+mj-lt"/>
              <a:buAutoNum type="arabicPeriod"/>
            </a:pPr>
            <a:r>
              <a:rPr lang="en-US" sz="2800" b="0" i="0" u="none" strike="noStrike">
                <a:solidFill>
                  <a:srgbClr val="002060"/>
                </a:solidFill>
                <a:effectLst/>
                <a:latin typeface="Calibri"/>
                <a:cs typeface="Calibri"/>
              </a:rPr>
              <a:t>Next, select the </a:t>
            </a:r>
            <a:r>
              <a:rPr lang="en-US" sz="2800">
                <a:solidFill>
                  <a:srgbClr val="002060"/>
                </a:solidFill>
                <a:latin typeface="Calibri"/>
                <a:cs typeface="Calibri"/>
              </a:rPr>
              <a:t>"</a:t>
            </a:r>
            <a:r>
              <a:rPr lang="en-US" sz="2800" b="1" i="0" u="none" strike="noStrike">
                <a:solidFill>
                  <a:srgbClr val="002060"/>
                </a:solidFill>
                <a:effectLst/>
                <a:latin typeface="Calibri"/>
                <a:cs typeface="Calibri"/>
              </a:rPr>
              <a:t>More</a:t>
            </a:r>
            <a:r>
              <a:rPr lang="en-US" sz="2800">
                <a:solidFill>
                  <a:srgbClr val="002060"/>
                </a:solidFill>
                <a:latin typeface="Calibri"/>
                <a:cs typeface="Calibri"/>
              </a:rPr>
              <a:t>…"</a:t>
            </a:r>
            <a:r>
              <a:rPr lang="en-US" sz="2800" b="0" i="0" u="none" strike="noStrike">
                <a:solidFill>
                  <a:srgbClr val="002060"/>
                </a:solidFill>
                <a:effectLst/>
                <a:latin typeface="Calibri"/>
                <a:cs typeface="Calibri"/>
              </a:rPr>
              <a:t> button to edit the URL.</a:t>
            </a:r>
            <a:r>
              <a:rPr lang="en-US" sz="2800" b="0" i="0">
                <a:solidFill>
                  <a:srgbClr val="002060"/>
                </a:solidFill>
                <a:effectLst/>
                <a:latin typeface="Calibri"/>
                <a:cs typeface="Calibri"/>
              </a:rPr>
              <a:t>​</a:t>
            </a:r>
            <a:endParaRPr lang="en-US" sz="2800">
              <a:solidFill>
                <a:srgbClr val="000000"/>
              </a:solidFill>
              <a:latin typeface="Calibri"/>
              <a:cs typeface="Calibri"/>
            </a:endParaRPr>
          </a:p>
          <a:p>
            <a:pPr marL="971550" lvl="2" indent="-514350" fontAlgn="base">
              <a:buFont typeface="+mj-lt"/>
              <a:buAutoNum type="arabicPeriod"/>
            </a:pPr>
            <a:r>
              <a:rPr lang="en-US" sz="2800" b="0" i="0" u="none" strike="noStrike">
                <a:solidFill>
                  <a:srgbClr val="002060"/>
                </a:solidFill>
                <a:effectLst/>
                <a:latin typeface="Calibri"/>
                <a:cs typeface="Calibri"/>
              </a:rPr>
              <a:t>In the </a:t>
            </a:r>
            <a:r>
              <a:rPr lang="en-US" sz="2800">
                <a:solidFill>
                  <a:srgbClr val="002060"/>
                </a:solidFill>
                <a:latin typeface="Calibri"/>
                <a:cs typeface="Calibri"/>
              </a:rPr>
              <a:t>URL</a:t>
            </a:r>
            <a:r>
              <a:rPr lang="en-US" sz="2800" i="0" u="none" strike="noStrike">
                <a:solidFill>
                  <a:srgbClr val="002060"/>
                </a:solidFill>
                <a:effectLst/>
                <a:latin typeface="Calibri"/>
                <a:cs typeface="Calibri"/>
              </a:rPr>
              <a:t> text field</a:t>
            </a:r>
            <a:r>
              <a:rPr lang="en-US" sz="2800" b="0" i="0" u="none" strike="noStrike">
                <a:solidFill>
                  <a:srgbClr val="002060"/>
                </a:solidFill>
                <a:effectLst/>
                <a:latin typeface="Calibri"/>
                <a:cs typeface="Calibri"/>
              </a:rPr>
              <a:t>, input the exact URL </a:t>
            </a:r>
            <a:r>
              <a:rPr lang="en-US" sz="2800" b="0" i="0" u="sng" strike="noStrike">
                <a:solidFill>
                  <a:srgbClr val="0070C0"/>
                </a:solidFill>
                <a:effectLst/>
                <a:latin typeface="Calibri"/>
                <a:cs typeface="Calibri"/>
                <a:hlinkClick r:id="rId3"/>
              </a:rPr>
              <a:t>https://iam.education.va.gov</a:t>
            </a:r>
            <a:r>
              <a:rPr lang="en-US" sz="2800" b="0" i="0">
                <a:solidFill>
                  <a:srgbClr val="0070C0"/>
                </a:solidFill>
                <a:effectLst/>
                <a:latin typeface="Calibri"/>
                <a:cs typeface="Calibri"/>
              </a:rPr>
              <a:t>​</a:t>
            </a:r>
            <a:r>
              <a:rPr lang="en-US" sz="2800">
                <a:solidFill>
                  <a:srgbClr val="000000"/>
                </a:solidFill>
                <a:latin typeface="Calibri"/>
                <a:cs typeface="Calibri"/>
              </a:rPr>
              <a:t> </a:t>
            </a:r>
            <a:r>
              <a:rPr lang="en-US" sz="2800" b="0" i="0" u="none" strike="noStrike">
                <a:solidFill>
                  <a:srgbClr val="002060"/>
                </a:solidFill>
                <a:effectLst/>
                <a:latin typeface="Calibri"/>
                <a:cs typeface="Calibri"/>
              </a:rPr>
              <a:t>you want to associate with this bookmark. </a:t>
            </a:r>
            <a:r>
              <a:rPr lang="en-US" sz="2800" b="0" i="0">
                <a:solidFill>
                  <a:srgbClr val="002060"/>
                </a:solidFill>
                <a:effectLst/>
                <a:latin typeface="Calibri"/>
                <a:cs typeface="Calibri"/>
              </a:rPr>
              <a:t>​</a:t>
            </a:r>
            <a:endParaRPr lang="en-US" sz="2800" b="0" i="0">
              <a:solidFill>
                <a:srgbClr val="000000"/>
              </a:solidFill>
              <a:effectLst/>
              <a:latin typeface="Calibri"/>
              <a:cs typeface="Calibri"/>
            </a:endParaRPr>
          </a:p>
          <a:p>
            <a:pPr marL="971550" lvl="2" indent="-514350" fontAlgn="base">
              <a:buFont typeface="+mj-lt"/>
              <a:buAutoNum type="arabicPeriod"/>
            </a:pPr>
            <a:r>
              <a:rPr lang="en-US" sz="2800" b="0" i="0" u="none" strike="noStrike">
                <a:solidFill>
                  <a:srgbClr val="002060"/>
                </a:solidFill>
                <a:effectLst/>
                <a:latin typeface="Calibri"/>
                <a:cs typeface="Calibri"/>
              </a:rPr>
              <a:t>Select the </a:t>
            </a:r>
            <a:r>
              <a:rPr lang="en-US" sz="2800">
                <a:solidFill>
                  <a:srgbClr val="002060"/>
                </a:solidFill>
                <a:latin typeface="Calibri"/>
                <a:cs typeface="Calibri"/>
              </a:rPr>
              <a:t>"</a:t>
            </a:r>
            <a:r>
              <a:rPr lang="en-US" sz="2800" b="1" i="0" u="none" strike="noStrike">
                <a:solidFill>
                  <a:srgbClr val="002060"/>
                </a:solidFill>
                <a:effectLst/>
                <a:latin typeface="Calibri"/>
                <a:cs typeface="Calibri"/>
              </a:rPr>
              <a:t>Save</a:t>
            </a:r>
            <a:r>
              <a:rPr lang="en-US" sz="2800">
                <a:solidFill>
                  <a:srgbClr val="002060"/>
                </a:solidFill>
                <a:latin typeface="Calibri"/>
                <a:cs typeface="Calibri"/>
              </a:rPr>
              <a:t>"</a:t>
            </a:r>
            <a:r>
              <a:rPr lang="en-US" sz="2800" b="0" i="0" u="none" strike="noStrike">
                <a:solidFill>
                  <a:srgbClr val="002060"/>
                </a:solidFill>
                <a:effectLst/>
                <a:latin typeface="Calibri"/>
                <a:cs typeface="Calibri"/>
              </a:rPr>
              <a:t> button to save the bookmark.</a:t>
            </a:r>
            <a:r>
              <a:rPr lang="en-US" sz="2800" b="0" i="0">
                <a:solidFill>
                  <a:srgbClr val="002060"/>
                </a:solidFill>
                <a:effectLst/>
                <a:latin typeface="Calibri"/>
                <a:cs typeface="Calibri"/>
              </a:rPr>
              <a:t>​</a:t>
            </a:r>
            <a:endParaRPr lang="en-US" sz="2800" b="0" i="0">
              <a:solidFill>
                <a:srgbClr val="000000"/>
              </a:solidFill>
              <a:effectLst/>
              <a:latin typeface="Calibri"/>
              <a:cs typeface="Calibri"/>
            </a:endParaRPr>
          </a:p>
        </p:txBody>
      </p:sp>
      <p:sp>
        <p:nvSpPr>
          <p:cNvPr id="10" name="Rectangle: Rounded Corners 9" descr="Return to table of contents button.">
            <a:hlinkClick r:id="rId4"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70272246"/>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0ED496-7636-E1FF-0490-D3C7CE5143F5}"/>
              </a:ext>
            </a:extLst>
          </p:cNvPr>
          <p:cNvSpPr txBox="1">
            <a:spLocks noGrp="1"/>
          </p:cNvSpPr>
          <p:nvPr>
            <p:ph type="title" idx="4294967295"/>
          </p:nvPr>
        </p:nvSpPr>
        <p:spPr>
          <a:xfrm>
            <a:off x="380999" y="285474"/>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15000"/>
              </a:lnSpc>
              <a:spcBef>
                <a:spcPts val="150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rPr>
              <a:t>Additional Resources – VBA Remarks Guide</a:t>
            </a: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083077"/>
            <a:ext cx="5780104" cy="5228824"/>
          </a:xfrm>
        </p:spPr>
        <p:txBody>
          <a:bodyPr vert="horz" lIns="0" tIns="0" rIns="0" bIns="0" rtlCol="0" anchor="t">
            <a:noAutofit/>
          </a:bodyPr>
          <a:lstStyle/>
          <a:p>
            <a:pPr marL="457200" indent="-457200" rtl="0" fontAlgn="base">
              <a:buFont typeface="Arial" panose="020B0604020202020204" pitchFamily="34" charset="0"/>
              <a:buChar char="•"/>
            </a:pPr>
            <a:r>
              <a:rPr lang="en-US" b="0" i="0">
                <a:solidFill>
                  <a:srgbClr val="002060"/>
                </a:solidFill>
                <a:effectLst/>
                <a:latin typeface="Calibri"/>
                <a:cs typeface="Calibri"/>
              </a:rPr>
              <a:t>As a reminder, these 4 new VBA Remarks are typically not required for submission given the updated enrollment will already contain this information.</a:t>
            </a:r>
          </a:p>
          <a:p>
            <a:pPr marL="457200" indent="-457200" rtl="0" fontAlgn="base">
              <a:buFont typeface="Arial" panose="020B0604020202020204" pitchFamily="34" charset="0"/>
              <a:buChar char="•"/>
            </a:pPr>
            <a:r>
              <a:rPr lang="en-US">
                <a:solidFill>
                  <a:srgbClr val="002060"/>
                </a:solidFill>
                <a:latin typeface="Calibri"/>
                <a:cs typeface="Calibri"/>
              </a:rPr>
              <a:t>There are 9 other VBA Remarks to choose from which are less commonly used but may be applicable depending on the scenario. </a:t>
            </a:r>
          </a:p>
          <a:p>
            <a:pPr marL="457200" indent="-457200" rtl="0" fontAlgn="base">
              <a:buFont typeface="Arial" panose="020B0604020202020204" pitchFamily="34" charset="0"/>
              <a:buChar char="•"/>
            </a:pPr>
            <a:r>
              <a:rPr lang="en-US">
                <a:solidFill>
                  <a:srgbClr val="002060"/>
                </a:solidFill>
                <a:latin typeface="Calibri"/>
                <a:cs typeface="Calibri"/>
              </a:rPr>
              <a:t>T</a:t>
            </a:r>
            <a:r>
              <a:rPr lang="en-US" b="0" i="0">
                <a:solidFill>
                  <a:srgbClr val="002060"/>
                </a:solidFill>
                <a:effectLst/>
                <a:latin typeface="Calibri"/>
                <a:cs typeface="Calibri"/>
              </a:rPr>
              <a:t>hese remarks should be considered before attempting to submit a custom remark.  </a:t>
            </a:r>
          </a:p>
          <a:p>
            <a:pPr marL="457200" indent="-457200" rtl="0" fontAlgn="base">
              <a:buFont typeface="Arial" panose="020B0604020202020204" pitchFamily="34" charset="0"/>
              <a:buChar char="•"/>
            </a:pPr>
            <a:r>
              <a:rPr lang="en-US" b="0" i="0">
                <a:solidFill>
                  <a:srgbClr val="002060"/>
                </a:solidFill>
                <a:effectLst/>
                <a:latin typeface="Calibri"/>
                <a:cs typeface="Calibri"/>
              </a:rPr>
              <a:t>Terminations are still required if the student is graduating or completing the end of term or course. </a:t>
            </a:r>
          </a:p>
          <a:p>
            <a:pPr marL="457200" indent="-457200" rtl="0" fontAlgn="base">
              <a:buFont typeface="Arial" panose="020B0604020202020204" pitchFamily="34" charset="0"/>
              <a:buChar char="•"/>
            </a:pPr>
            <a:endParaRPr lang="en-US" b="0" i="0">
              <a:solidFill>
                <a:srgbClr val="002060"/>
              </a:solidFill>
              <a:effectLst/>
              <a:latin typeface="Calibri"/>
              <a:cs typeface="Calibri"/>
            </a:endParaRPr>
          </a:p>
        </p:txBody>
      </p:sp>
      <p:sp>
        <p:nvSpPr>
          <p:cNvPr id="10" name="Rectangle: Rounded Corners 9" descr="Return to table of contents button.">
            <a:hlinkClick r:id="rId3"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3"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pic>
        <p:nvPicPr>
          <p:cNvPr id="4" name="Picture 3" descr="VBA Remarks Guide">
            <a:extLst>
              <a:ext uri="{FF2B5EF4-FFF2-40B4-BE49-F238E27FC236}">
                <a16:creationId xmlns:a16="http://schemas.microsoft.com/office/drawing/2014/main" id="{93233AAC-E541-636F-7E67-4019D405F4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1" y="936585"/>
            <a:ext cx="5228824" cy="5228825"/>
          </a:xfrm>
          <a:prstGeom prst="rect">
            <a:avLst/>
          </a:prstGeom>
        </p:spPr>
      </p:pic>
    </p:spTree>
    <p:extLst>
      <p:ext uri="{BB962C8B-B14F-4D97-AF65-F5344CB8AC3E}">
        <p14:creationId xmlns:p14="http://schemas.microsoft.com/office/powerpoint/2010/main" val="895913649"/>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28E87C-6423-958C-A62D-80EB3FDA3932}"/>
              </a:ext>
            </a:extLst>
          </p:cNvPr>
          <p:cNvSpPr>
            <a:spLocks noGrp="1"/>
          </p:cNvSpPr>
          <p:nvPr>
            <p:ph type="title"/>
          </p:nvPr>
        </p:nvSpPr>
        <p:spPr>
          <a:xfrm>
            <a:off x="0" y="-494039"/>
            <a:ext cx="2386490" cy="550025"/>
          </a:xfrm>
        </p:spPr>
        <p:txBody>
          <a:bodyPr vert="horz" lIns="0" tIns="0" rIns="0" bIns="0" rtlCol="0" anchor="b">
            <a:noAutofit/>
          </a:bodyPr>
          <a:lstStyle/>
          <a:p>
            <a:r>
              <a:rPr lang="en-US" sz="4000">
                <a:solidFill>
                  <a:srgbClr val="E6E6E6"/>
                </a:solidFill>
                <a:latin typeface="Myriad Pro"/>
              </a:rPr>
              <a:t>END</a:t>
            </a:r>
          </a:p>
        </p:txBody>
      </p:sp>
    </p:spTree>
    <p:extLst>
      <p:ext uri="{BB962C8B-B14F-4D97-AF65-F5344CB8AC3E}">
        <p14:creationId xmlns:p14="http://schemas.microsoft.com/office/powerpoint/2010/main" val="7965343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381000"/>
            <a:ext cx="10744200" cy="990600"/>
          </a:xfrm>
        </p:spPr>
        <p:txBody>
          <a:bodyPr/>
          <a:lstStyle/>
          <a:p>
            <a:r>
              <a:rPr lang="en-US" sz="3600" b="1">
                <a:solidFill>
                  <a:srgbClr val="0E7BBA"/>
                </a:solidFill>
                <a:effectLst/>
                <a:latin typeface="Calibri"/>
                <a:ea typeface="MS Mincho"/>
                <a:cs typeface="Calibri"/>
                <a:hlinkClick r:id="rId2" action="ppaction://hlinksldjump">
                  <a:extLst>
                    <a:ext uri="{A12FA001-AC4F-418D-AE19-62706E023703}">
                      <ahyp:hlinkClr xmlns:ahyp="http://schemas.microsoft.com/office/drawing/2018/hyperlinkcolor" val="tx"/>
                    </a:ext>
                  </a:extLst>
                </a:hlinkClick>
              </a:rPr>
              <a:t>Sign in with ID.me</a:t>
            </a:r>
            <a:r>
              <a:rPr lang="en-US">
                <a:solidFill>
                  <a:srgbClr val="0E7BBA"/>
                </a:solidFill>
                <a:latin typeface="Calibri"/>
                <a:ea typeface="MS Mincho"/>
                <a:cs typeface="Calibri"/>
                <a:hlinkClick r:id="rId2" action="ppaction://hlinksldjump">
                  <a:extLst>
                    <a:ext uri="{A12FA001-AC4F-418D-AE19-62706E023703}">
                      <ahyp:hlinkClr xmlns:ahyp="http://schemas.microsoft.com/office/drawing/2018/hyperlinkcolor" val="tx"/>
                    </a:ext>
                  </a:extLst>
                </a:hlinkClick>
              </a:rPr>
              <a:t> Cont'd </a:t>
            </a:r>
            <a:endParaRPr lang="en-US">
              <a:solidFill>
                <a:srgbClr val="0E7BBA"/>
              </a:solidFill>
              <a:hlinkClick r:id="rId2" action="ppaction://hlinksldjump">
                <a:extLst>
                  <a:ext uri="{A12FA001-AC4F-418D-AE19-62706E023703}">
                    <ahyp:hlinkClr xmlns:ahyp="http://schemas.microsoft.com/office/drawing/2018/hyperlinkcolor" val="tx"/>
                  </a:ext>
                </a:extLst>
              </a:hlinkClick>
            </a:endParaRPr>
          </a:p>
        </p:txBody>
      </p:sp>
      <p:sp>
        <p:nvSpPr>
          <p:cNvPr id="3" name="Content Placeholder 2">
            <a:extLst>
              <a:ext uri="{FF2B5EF4-FFF2-40B4-BE49-F238E27FC236}">
                <a16:creationId xmlns:a16="http://schemas.microsoft.com/office/drawing/2014/main" id="{2FE295F2-9E5A-74A5-9BD4-FF2BB3720B20}"/>
              </a:ext>
            </a:extLst>
          </p:cNvPr>
          <p:cNvSpPr>
            <a:spLocks noGrp="1"/>
          </p:cNvSpPr>
          <p:nvPr>
            <p:ph sz="quarter" idx="10"/>
          </p:nvPr>
        </p:nvSpPr>
        <p:spPr>
          <a:xfrm>
            <a:off x="381000" y="1368684"/>
            <a:ext cx="5522843" cy="1186639"/>
          </a:xfrm>
        </p:spPr>
        <p:txBody>
          <a:bodyPr/>
          <a:lstStyle/>
          <a:p>
            <a:pPr marL="514350" marR="0" lvl="0" indent="-514350">
              <a:lnSpc>
                <a:spcPct val="107000"/>
              </a:lnSpc>
              <a:spcBef>
                <a:spcPts val="0"/>
              </a:spcBef>
              <a:spcAft>
                <a:spcPts val="800"/>
              </a:spcAft>
              <a:buFont typeface="+mj-lt"/>
              <a:buAutoNum type="arabicPeriod"/>
            </a:pPr>
            <a:r>
              <a:rPr lang="en-US" sz="2800">
                <a:effectLst/>
                <a:ea typeface="MS Mincho" panose="02020609040205080304" pitchFamily="49" charset="-128"/>
              </a:rPr>
              <a:t>Select the “</a:t>
            </a:r>
            <a:r>
              <a:rPr lang="en-US" sz="2800" b="1">
                <a:effectLst/>
                <a:ea typeface="MS Mincho" panose="02020609040205080304" pitchFamily="49" charset="-128"/>
              </a:rPr>
              <a:t>Sign in with ID.me</a:t>
            </a:r>
            <a:r>
              <a:rPr lang="en-US" sz="2800">
                <a:effectLst/>
                <a:ea typeface="MS Mincho" panose="02020609040205080304" pitchFamily="49" charset="-128"/>
              </a:rPr>
              <a:t>” button.</a:t>
            </a:r>
          </a:p>
          <a:p>
            <a:endParaRPr lang="en-US" sz="2800"/>
          </a:p>
        </p:txBody>
      </p:sp>
      <p:sp>
        <p:nvSpPr>
          <p:cNvPr id="5" name="Rectangle: Rounded Corners 4" descr="Return to table of contents button.">
            <a:hlinkClick r:id="rId3" action="ppaction://hlinksldjump"/>
            <a:extLst>
              <a:ext uri="{FF2B5EF4-FFF2-40B4-BE49-F238E27FC236}">
                <a16:creationId xmlns:a16="http://schemas.microsoft.com/office/drawing/2014/main" id="{78B384B5-0666-3371-9E66-53EA88C6480A}"/>
              </a:ext>
            </a:extLst>
          </p:cNvPr>
          <p:cNvSpPr/>
          <p:nvPr/>
        </p:nvSpPr>
        <p:spPr>
          <a:xfrm>
            <a:off x="4443046" y="6320779"/>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3"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pic>
        <p:nvPicPr>
          <p:cNvPr id="8" name="Picture 7" descr="Screenshot of SSOe options for login, which include Sign in with Id.me or Login.gov. There is a highlight box over these two options. ">
            <a:extLst>
              <a:ext uri="{FF2B5EF4-FFF2-40B4-BE49-F238E27FC236}">
                <a16:creationId xmlns:a16="http://schemas.microsoft.com/office/drawing/2014/main" id="{9B2E0269-B342-038E-69AC-0C72AFF2323C}"/>
              </a:ext>
            </a:extLst>
          </p:cNvPr>
          <p:cNvPicPr>
            <a:picLocks noChangeAspect="1"/>
          </p:cNvPicPr>
          <p:nvPr/>
        </p:nvPicPr>
        <p:blipFill rotWithShape="1">
          <a:blip r:embed="rId4">
            <a:extLst>
              <a:ext uri="{28A0092B-C50C-407E-A947-70E740481C1C}">
                <a14:useLocalDpi xmlns:a14="http://schemas.microsoft.com/office/drawing/2010/main" val="0"/>
              </a:ext>
            </a:extLst>
          </a:blip>
          <a:srcRect l="9093" t="24764" r="10812" b="29231"/>
          <a:stretch/>
        </p:blipFill>
        <p:spPr bwMode="auto">
          <a:xfrm>
            <a:off x="5517801" y="2544437"/>
            <a:ext cx="6440906" cy="2448371"/>
          </a:xfrm>
          <a:prstGeom prst="rect">
            <a:avLst/>
          </a:prstGeom>
          <a:noFill/>
          <a:ln>
            <a:solidFill>
              <a:schemeClr val="tx1"/>
            </a:solidFill>
          </a:ln>
          <a:extLst>
            <a:ext uri="{53640926-AAD7-44D8-BBD7-CCE9431645EC}">
              <a14:shadowObscured xmlns:a14="http://schemas.microsoft.com/office/drawing/2010/main"/>
            </a:ext>
          </a:extLst>
        </p:spPr>
      </p:pic>
      <p:pic>
        <p:nvPicPr>
          <p:cNvPr id="9" name="Picture 8" descr="Screenshot of SSOe options for login, which include Sign in with Id.me or Login.gov. There is a highlight box over these two options. ">
            <a:extLst>
              <a:ext uri="{FF2B5EF4-FFF2-40B4-BE49-F238E27FC236}">
                <a16:creationId xmlns:a16="http://schemas.microsoft.com/office/drawing/2014/main" id="{DF79DBA0-1DEB-767E-ECE9-C7B7A7CE86F0}"/>
              </a:ext>
            </a:extLst>
          </p:cNvPr>
          <p:cNvPicPr>
            <a:picLocks noChangeAspect="1"/>
          </p:cNvPicPr>
          <p:nvPr/>
        </p:nvPicPr>
        <p:blipFill rotWithShape="1">
          <a:blip r:embed="rId4">
            <a:extLst>
              <a:ext uri="{28A0092B-C50C-407E-A947-70E740481C1C}">
                <a14:useLocalDpi xmlns:a14="http://schemas.microsoft.com/office/drawing/2010/main" val="0"/>
              </a:ext>
            </a:extLst>
          </a:blip>
          <a:srcRect l="9093" r="10812" b="89091"/>
          <a:stretch/>
        </p:blipFill>
        <p:spPr bwMode="auto">
          <a:xfrm>
            <a:off x="5517801" y="2003645"/>
            <a:ext cx="6440906" cy="580537"/>
          </a:xfrm>
          <a:prstGeom prst="rect">
            <a:avLst/>
          </a:prstGeom>
          <a:noFill/>
          <a:ln>
            <a:solidFill>
              <a:schemeClr val="tx1"/>
            </a:solid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2C8232DC-7E11-E17C-958F-53BFC63AD945}"/>
              </a:ext>
              <a:ext uri="{C183D7F6-B498-43B3-948B-1728B52AA6E4}">
                <adec:decorative xmlns:adec="http://schemas.microsoft.com/office/drawing/2017/decorative" val="1"/>
              </a:ext>
            </a:extLst>
          </p:cNvPr>
          <p:cNvSpPr/>
          <p:nvPr/>
        </p:nvSpPr>
        <p:spPr>
          <a:xfrm>
            <a:off x="5788567" y="3543573"/>
            <a:ext cx="1940011" cy="38347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33326691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39EA1-82C7-90B2-14C0-2660443FD1DF}"/>
              </a:ext>
            </a:extLst>
          </p:cNvPr>
          <p:cNvSpPr txBox="1">
            <a:spLocks noGrp="1"/>
          </p:cNvSpPr>
          <p:nvPr>
            <p:ph type="title" idx="4294967295"/>
          </p:nvPr>
        </p:nvSpPr>
        <p:spPr>
          <a:xfrm>
            <a:off x="381000" y="381000"/>
            <a:ext cx="10744200"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0" normalizeH="0" baseline="0" noProof="0">
                <a:ln>
                  <a:noFill/>
                </a:ln>
                <a:solidFill>
                  <a:srgbClr val="0E7BBA"/>
                </a:solidFill>
                <a:effectLst/>
                <a:uLnTx/>
                <a:uFillTx/>
                <a:latin typeface="Calibri"/>
                <a:ea typeface="MS Mincho"/>
                <a:cs typeface="Calibri"/>
                <a:hlinkClick r:id="rId2" action="ppaction://hlinksldjump">
                  <a:extLst>
                    <a:ext uri="{A12FA001-AC4F-418D-AE19-62706E023703}">
                      <ahyp:hlinkClr xmlns:ahyp="http://schemas.microsoft.com/office/drawing/2018/hyperlinkcolor" val="tx"/>
                    </a:ext>
                  </a:extLst>
                </a:hlinkClick>
              </a:rPr>
              <a:t>Sign in with ID.me</a:t>
            </a:r>
            <a:r>
              <a:rPr lang="en-US">
                <a:solidFill>
                  <a:srgbClr val="0E7BBA"/>
                </a:solidFill>
                <a:latin typeface="Calibri"/>
                <a:ea typeface="MS Mincho"/>
                <a:cs typeface="Calibri"/>
                <a:hlinkClick r:id="rId2" action="ppaction://hlinksldjump">
                  <a:extLst>
                    <a:ext uri="{A12FA001-AC4F-418D-AE19-62706E023703}">
                      <ahyp:hlinkClr xmlns:ahyp="http://schemas.microsoft.com/office/drawing/2018/hyperlinkcolor" val="tx"/>
                    </a:ext>
                  </a:extLst>
                </a:hlinkClick>
              </a:rPr>
              <a:t> Cont'd 1</a:t>
            </a:r>
            <a:endParaRPr kumimoji="0" lang="en-US" sz="3600" b="1" i="0" u="none" strike="noStrike" kern="1200" cap="none" spc="0" normalizeH="0" baseline="0" noProof="0">
              <a:ln>
                <a:noFill/>
              </a:ln>
              <a:solidFill>
                <a:srgbClr val="0E7BBA"/>
              </a:solidFill>
              <a:effectLst/>
              <a:uLnTx/>
              <a:uFillTx/>
              <a:hlinkClick r:id="rId2" action="ppaction://hlinksldjump">
                <a:extLst>
                  <a:ext uri="{A12FA001-AC4F-418D-AE19-62706E023703}">
                    <ahyp:hlinkClr xmlns:ahyp="http://schemas.microsoft.com/office/drawing/2018/hyperlinkcolor" val="tx"/>
                  </a:ext>
                </a:extLst>
              </a:hlinkClick>
            </a:endParaRPr>
          </a:p>
        </p:txBody>
      </p:sp>
      <p:sp>
        <p:nvSpPr>
          <p:cNvPr id="3" name="Content Placeholder 2">
            <a:extLst>
              <a:ext uri="{FF2B5EF4-FFF2-40B4-BE49-F238E27FC236}">
                <a16:creationId xmlns:a16="http://schemas.microsoft.com/office/drawing/2014/main" id="{2FE295F2-9E5A-74A5-9BD4-FF2BB3720B20}"/>
              </a:ext>
            </a:extLst>
          </p:cNvPr>
          <p:cNvSpPr>
            <a:spLocks noGrp="1"/>
          </p:cNvSpPr>
          <p:nvPr>
            <p:ph sz="quarter" idx="10"/>
          </p:nvPr>
        </p:nvSpPr>
        <p:spPr>
          <a:xfrm>
            <a:off x="381000" y="1358630"/>
            <a:ext cx="5880652" cy="4940300"/>
          </a:xfrm>
        </p:spPr>
        <p:txBody>
          <a:bodyPr/>
          <a:lstStyle/>
          <a:p>
            <a:pPr marL="514350" marR="0" lvl="0" indent="-514350">
              <a:spcBef>
                <a:spcPts val="600"/>
              </a:spcBef>
              <a:spcAft>
                <a:spcPts val="0"/>
              </a:spcAft>
              <a:buFont typeface="+mj-lt"/>
              <a:buAutoNum type="arabicPeriod" startAt="2"/>
            </a:pPr>
            <a:r>
              <a:rPr lang="en-US" sz="2800">
                <a:effectLst/>
                <a:ea typeface="MS Mincho" panose="02020609040205080304" pitchFamily="49" charset="-128"/>
              </a:rPr>
              <a:t>Input your email and password and select the “</a:t>
            </a:r>
            <a:r>
              <a:rPr lang="en-US" sz="2800" b="1">
                <a:effectLst/>
                <a:ea typeface="MS Mincho" panose="02020609040205080304" pitchFamily="49" charset="-128"/>
              </a:rPr>
              <a:t>Sign in</a:t>
            </a:r>
            <a:r>
              <a:rPr lang="en-US" sz="2800">
                <a:effectLst/>
                <a:ea typeface="MS Mincho" panose="02020609040205080304" pitchFamily="49" charset="-128"/>
              </a:rPr>
              <a:t>” button.</a:t>
            </a:r>
          </a:p>
        </p:txBody>
      </p:sp>
      <p:pic>
        <p:nvPicPr>
          <p:cNvPr id="5" name="Picture 4" descr="Screenshot to sign in via ID.me. There is a highlight box around the email and password text entry fields. ">
            <a:extLst>
              <a:ext uri="{FF2B5EF4-FFF2-40B4-BE49-F238E27FC236}">
                <a16:creationId xmlns:a16="http://schemas.microsoft.com/office/drawing/2014/main" id="{290246B6-0D7F-94F5-F1BC-5670D2273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852695" y="1522979"/>
            <a:ext cx="3154376" cy="4602799"/>
          </a:xfrm>
          <a:prstGeom prst="rect">
            <a:avLst/>
          </a:prstGeom>
          <a:noFill/>
          <a:ln>
            <a:solidFill>
              <a:schemeClr val="tx1"/>
            </a:solidFill>
          </a:ln>
        </p:spPr>
      </p:pic>
      <p:sp>
        <p:nvSpPr>
          <p:cNvPr id="7" name="Rectangle 6">
            <a:extLst>
              <a:ext uri="{FF2B5EF4-FFF2-40B4-BE49-F238E27FC236}">
                <a16:creationId xmlns:a16="http://schemas.microsoft.com/office/drawing/2014/main" id="{5B00DC8C-1933-B392-8CD9-D54B1B461F22}"/>
              </a:ext>
              <a:ext uri="{C183D7F6-B498-43B3-948B-1728B52AA6E4}">
                <adec:decorative xmlns:adec="http://schemas.microsoft.com/office/drawing/2017/decorative" val="1"/>
              </a:ext>
            </a:extLst>
          </p:cNvPr>
          <p:cNvSpPr/>
          <p:nvPr/>
        </p:nvSpPr>
        <p:spPr>
          <a:xfrm>
            <a:off x="8285993" y="3065694"/>
            <a:ext cx="2087217" cy="248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325D0B1-0CC4-1221-A8AC-89AB53232238}"/>
              </a:ext>
              <a:ext uri="{C183D7F6-B498-43B3-948B-1728B52AA6E4}">
                <adec:decorative xmlns:adec="http://schemas.microsoft.com/office/drawing/2017/decorative" val="1"/>
              </a:ext>
            </a:extLst>
          </p:cNvPr>
          <p:cNvSpPr/>
          <p:nvPr/>
        </p:nvSpPr>
        <p:spPr>
          <a:xfrm>
            <a:off x="8154375" y="4163756"/>
            <a:ext cx="2581275" cy="403226"/>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 name="Rectangle: Rounded Corners 3" descr="Return to table of contents button.">
            <a:hlinkClick r:id="rId4" action="ppaction://hlinksldjump"/>
            <a:extLst>
              <a:ext uri="{FF2B5EF4-FFF2-40B4-BE49-F238E27FC236}">
                <a16:creationId xmlns:a16="http://schemas.microsoft.com/office/drawing/2014/main" id="{17B1F061-AE13-90F7-D24C-3CDC8994942B}"/>
              </a:ext>
            </a:extLst>
          </p:cNvPr>
          <p:cNvSpPr/>
          <p:nvPr/>
        </p:nvSpPr>
        <p:spPr>
          <a:xfrm>
            <a:off x="4443046" y="6320779"/>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Tree>
    <p:extLst>
      <p:ext uri="{BB962C8B-B14F-4D97-AF65-F5344CB8AC3E}">
        <p14:creationId xmlns:p14="http://schemas.microsoft.com/office/powerpoint/2010/main" val="26102283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46DA4-6FE5-5FD9-837F-116DD46C2F6F}"/>
              </a:ext>
            </a:extLst>
          </p:cNvPr>
          <p:cNvSpPr txBox="1">
            <a:spLocks noGrp="1"/>
          </p:cNvSpPr>
          <p:nvPr>
            <p:ph type="title" idx="4294967295"/>
          </p:nvPr>
        </p:nvSpPr>
        <p:spPr>
          <a:xfrm>
            <a:off x="381000" y="381000"/>
            <a:ext cx="10744200"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0" normalizeH="0" baseline="0" noProof="0">
                <a:ln>
                  <a:noFill/>
                </a:ln>
                <a:solidFill>
                  <a:srgbClr val="0E7BBA"/>
                </a:solidFill>
                <a:effectLst/>
                <a:uLnTx/>
                <a:uFillTx/>
                <a:latin typeface="Calibri"/>
                <a:ea typeface="MS Mincho"/>
                <a:cs typeface="Calibri"/>
                <a:hlinkClick r:id="rId2" action="ppaction://hlinksldjump">
                  <a:extLst>
                    <a:ext uri="{A12FA001-AC4F-418D-AE19-62706E023703}">
                      <ahyp:hlinkClr xmlns:ahyp="http://schemas.microsoft.com/office/drawing/2018/hyperlinkcolor" val="tx"/>
                    </a:ext>
                  </a:extLst>
                </a:hlinkClick>
              </a:rPr>
              <a:t>Sign in with ID.me</a:t>
            </a:r>
            <a:r>
              <a:rPr lang="en-US">
                <a:solidFill>
                  <a:srgbClr val="0E7BBA"/>
                </a:solidFill>
                <a:latin typeface="Calibri"/>
                <a:ea typeface="MS Mincho"/>
                <a:cs typeface="Calibri"/>
                <a:hlinkClick r:id="rId2" action="ppaction://hlinksldjump">
                  <a:extLst>
                    <a:ext uri="{A12FA001-AC4F-418D-AE19-62706E023703}">
                      <ahyp:hlinkClr xmlns:ahyp="http://schemas.microsoft.com/office/drawing/2018/hyperlinkcolor" val="tx"/>
                    </a:ext>
                  </a:extLst>
                </a:hlinkClick>
              </a:rPr>
              <a:t> Cont'd 2</a:t>
            </a:r>
            <a:endParaRPr kumimoji="0" lang="en-US" sz="3600" b="1" i="0" u="none" strike="noStrike" kern="1200" cap="none" spc="0" normalizeH="0" baseline="0" noProof="0">
              <a:ln>
                <a:noFill/>
              </a:ln>
              <a:solidFill>
                <a:srgbClr val="0E7BBA"/>
              </a:solidFill>
              <a:effectLst/>
              <a:uLnTx/>
              <a:uFillTx/>
              <a:hlinkClick r:id="rId2" action="ppaction://hlinksldjump">
                <a:extLst>
                  <a:ext uri="{A12FA001-AC4F-418D-AE19-62706E023703}">
                    <ahyp:hlinkClr xmlns:ahyp="http://schemas.microsoft.com/office/drawing/2018/hyperlinkcolor" val="tx"/>
                  </a:ext>
                </a:extLst>
              </a:hlinkClick>
            </a:endParaRPr>
          </a:p>
        </p:txBody>
      </p:sp>
      <p:sp>
        <p:nvSpPr>
          <p:cNvPr id="3" name="Content Placeholder 2">
            <a:extLst>
              <a:ext uri="{FF2B5EF4-FFF2-40B4-BE49-F238E27FC236}">
                <a16:creationId xmlns:a16="http://schemas.microsoft.com/office/drawing/2014/main" id="{2FE295F2-9E5A-74A5-9BD4-FF2BB3720B20}"/>
              </a:ext>
            </a:extLst>
          </p:cNvPr>
          <p:cNvSpPr>
            <a:spLocks noGrp="1"/>
          </p:cNvSpPr>
          <p:nvPr>
            <p:ph sz="quarter" idx="10"/>
          </p:nvPr>
        </p:nvSpPr>
        <p:spPr>
          <a:xfrm>
            <a:off x="381000" y="1386795"/>
            <a:ext cx="5950226" cy="4940300"/>
          </a:xfrm>
        </p:spPr>
        <p:txBody>
          <a:bodyPr/>
          <a:lstStyle/>
          <a:p>
            <a:pPr marL="514350" indent="-514350">
              <a:spcBef>
                <a:spcPts val="600"/>
              </a:spcBef>
              <a:spcAft>
                <a:spcPts val="0"/>
              </a:spcAft>
              <a:buFont typeface="+mj-lt"/>
              <a:buAutoNum type="arabicPeriod" startAt="3"/>
            </a:pPr>
            <a:r>
              <a:rPr lang="en-US" sz="2800">
                <a:effectLst/>
                <a:ea typeface="MS Mincho" panose="02020609040205080304" pitchFamily="49" charset="-128"/>
              </a:rPr>
              <a:t>Choose an authentication method</a:t>
            </a:r>
            <a:r>
              <a:rPr lang="en-US" sz="2800">
                <a:ea typeface="MS Mincho" panose="02020609040205080304" pitchFamily="49" charset="-128"/>
              </a:rPr>
              <a:t> by selecting </a:t>
            </a:r>
            <a:r>
              <a:rPr lang="en-US" sz="2800">
                <a:effectLst/>
                <a:ea typeface="MS Mincho" panose="02020609040205080304" pitchFamily="49" charset="-128"/>
              </a:rPr>
              <a:t>“</a:t>
            </a:r>
            <a:r>
              <a:rPr lang="en-US" sz="2800" b="1">
                <a:effectLst/>
                <a:ea typeface="MS Mincho" panose="02020609040205080304" pitchFamily="49" charset="-128"/>
              </a:rPr>
              <a:t>Text me” </a:t>
            </a:r>
            <a:r>
              <a:rPr lang="en-US" sz="2800">
                <a:effectLst/>
                <a:ea typeface="MS Mincho" panose="02020609040205080304" pitchFamily="49" charset="-128"/>
              </a:rPr>
              <a:t>or </a:t>
            </a:r>
            <a:r>
              <a:rPr lang="en-US" sz="2800" b="1">
                <a:effectLst/>
                <a:ea typeface="MS Mincho" panose="02020609040205080304" pitchFamily="49" charset="-128"/>
              </a:rPr>
              <a:t>“Call me”</a:t>
            </a:r>
            <a:r>
              <a:rPr lang="en-US" sz="2800">
                <a:effectLst/>
                <a:ea typeface="MS Mincho" panose="02020609040205080304" pitchFamily="49" charset="-128"/>
              </a:rPr>
              <a:t>. Select the “</a:t>
            </a:r>
            <a:r>
              <a:rPr lang="en-US" sz="2800" b="1">
                <a:effectLst/>
                <a:ea typeface="MS Mincho" panose="02020609040205080304" pitchFamily="49" charset="-128"/>
              </a:rPr>
              <a:t>Continue</a:t>
            </a:r>
            <a:r>
              <a:rPr lang="en-US" sz="2800">
                <a:effectLst/>
                <a:ea typeface="MS Mincho" panose="02020609040205080304" pitchFamily="49" charset="-128"/>
              </a:rPr>
              <a:t>” button.</a:t>
            </a:r>
            <a:endParaRPr lang="en-US" sz="2800">
              <a:ea typeface="MS Mincho" panose="02020609040205080304" pitchFamily="49" charset="-128"/>
            </a:endParaRPr>
          </a:p>
          <a:p>
            <a:pPr marL="514350" indent="-514350">
              <a:spcBef>
                <a:spcPts val="600"/>
              </a:spcBef>
              <a:spcAft>
                <a:spcPts val="0"/>
              </a:spcAft>
              <a:buFont typeface="+mj-lt"/>
              <a:buAutoNum type="arabicPeriod" startAt="3"/>
            </a:pPr>
            <a:endParaRPr lang="en-US" sz="2800">
              <a:ea typeface="MS Mincho" panose="02020609040205080304" pitchFamily="49" charset="-128"/>
            </a:endParaRPr>
          </a:p>
          <a:p>
            <a:pPr marL="0" marR="0" lvl="0" indent="0" algn="l" defTabSz="228600" rtl="0" eaLnBrk="1" fontAlgn="auto" latinLnBrk="0" hangingPunct="1">
              <a:spcBef>
                <a:spcPts val="600"/>
              </a:spcBef>
              <a:spcAft>
                <a:spcPts val="0"/>
              </a:spcAft>
              <a:buClrTx/>
              <a:buSzTx/>
              <a:buFont typeface="Arial" panose="020B0604020202020204" pitchFamily="34" charset="0"/>
              <a:buNone/>
              <a:tabLst/>
              <a:defRPr/>
            </a:pPr>
            <a:r>
              <a:rPr kumimoji="0" lang="en-US" sz="2000" b="0" i="1"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rPr>
              <a:t>Note: If you select </a:t>
            </a:r>
            <a:r>
              <a:rPr kumimoji="0" lang="en-US" sz="20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"Text me", a 6-digit code is sent via text message. If you select "Call me", follow the prompts in the phone call to complete multi-factor authentication. If you choose “Text me" navigate to </a:t>
            </a:r>
            <a:r>
              <a:rPr kumimoji="0" lang="en-US" sz="20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hlinkClick r:id="rId3" action="ppaction://hlinksldjump"/>
              </a:rPr>
              <a:t>page 35</a:t>
            </a:r>
            <a:r>
              <a:rPr kumimoji="0" lang="en-US" sz="20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If you choose “Call me" navigate to </a:t>
            </a:r>
            <a:r>
              <a:rPr kumimoji="0" lang="en-US" sz="20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hlinkClick r:id="rId4" action="ppaction://hlinksldjump"/>
              </a:rPr>
              <a:t>page 36</a:t>
            </a:r>
            <a:r>
              <a:rPr kumimoji="0" lang="en-US" sz="20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2000" b="0" i="1" u="none" strike="noStrike" kern="1200" cap="none" spc="0" normalizeH="0" baseline="0" noProof="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endParaRPr>
          </a:p>
          <a:p>
            <a:pPr>
              <a:lnSpc>
                <a:spcPct val="107000"/>
              </a:lnSpc>
              <a:spcBef>
                <a:spcPts val="500"/>
              </a:spcBef>
              <a:spcAft>
                <a:spcPts val="800"/>
              </a:spcAft>
            </a:pPr>
            <a:endParaRPr lang="en-US" sz="2800">
              <a:effectLst/>
              <a:ea typeface="MS Mincho" panose="02020609040205080304" pitchFamily="49" charset="-128"/>
            </a:endParaRPr>
          </a:p>
        </p:txBody>
      </p:sp>
      <p:pic>
        <p:nvPicPr>
          <p:cNvPr id="4" name="Picture 3" descr="ID.me + VA complete your sign in screenshot. There is a highlight box around the &quot;Text me&quot; and &quot;Call me&quot; selection options. ">
            <a:extLst>
              <a:ext uri="{FF2B5EF4-FFF2-40B4-BE49-F238E27FC236}">
                <a16:creationId xmlns:a16="http://schemas.microsoft.com/office/drawing/2014/main" id="{35FF009C-1919-5566-F9CA-043E9EC29BEC}"/>
              </a:ext>
            </a:extLst>
          </p:cNvPr>
          <p:cNvPicPr>
            <a:picLocks noChangeAspect="1"/>
          </p:cNvPicPr>
          <p:nvPr/>
        </p:nvPicPr>
        <p:blipFill rotWithShape="1">
          <a:blip r:embed="rId5">
            <a:extLst>
              <a:ext uri="{28A0092B-C50C-407E-A947-70E740481C1C}">
                <a14:useLocalDpi xmlns:a14="http://schemas.microsoft.com/office/drawing/2010/main" val="0"/>
              </a:ext>
            </a:extLst>
          </a:blip>
          <a:srcRect l="1076" r="-1"/>
          <a:stretch/>
        </p:blipFill>
        <p:spPr bwMode="auto">
          <a:xfrm>
            <a:off x="7904479" y="1371600"/>
            <a:ext cx="3220721" cy="4699630"/>
          </a:xfrm>
          <a:prstGeom prst="rect">
            <a:avLst/>
          </a:prstGeom>
          <a:noFill/>
          <a:ln>
            <a:solidFill>
              <a:schemeClr val="tx1"/>
            </a:solid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5325D0B1-0CC4-1221-A8AC-89AB53232238}"/>
              </a:ext>
              <a:ext uri="{C183D7F6-B498-43B3-948B-1728B52AA6E4}">
                <adec:decorative xmlns:adec="http://schemas.microsoft.com/office/drawing/2017/decorative" val="1"/>
              </a:ext>
            </a:extLst>
          </p:cNvPr>
          <p:cNvSpPr/>
          <p:nvPr/>
        </p:nvSpPr>
        <p:spPr>
          <a:xfrm>
            <a:off x="8236030" y="3058423"/>
            <a:ext cx="2600325" cy="1009008"/>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 name="Rectangle: Rounded Corners 4" descr="Return to table of contents button.">
            <a:hlinkClick r:id="rId6" action="ppaction://hlinksldjump"/>
            <a:extLst>
              <a:ext uri="{FF2B5EF4-FFF2-40B4-BE49-F238E27FC236}">
                <a16:creationId xmlns:a16="http://schemas.microsoft.com/office/drawing/2014/main" id="{8C1069F2-87BF-A984-99EC-1EEE274E394B}"/>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6"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
        <p:nvSpPr>
          <p:cNvPr id="7" name="Rectangle 6">
            <a:extLst>
              <a:ext uri="{FF2B5EF4-FFF2-40B4-BE49-F238E27FC236}">
                <a16:creationId xmlns:a16="http://schemas.microsoft.com/office/drawing/2014/main" id="{E090AE4B-FEE3-A9C3-D599-0C05C22169F1}"/>
              </a:ext>
              <a:ext uri="{C183D7F6-B498-43B3-948B-1728B52AA6E4}">
                <adec:decorative xmlns:adec="http://schemas.microsoft.com/office/drawing/2017/decorative" val="1"/>
              </a:ext>
            </a:extLst>
          </p:cNvPr>
          <p:cNvSpPr/>
          <p:nvPr/>
        </p:nvSpPr>
        <p:spPr>
          <a:xfrm>
            <a:off x="8283025" y="5340484"/>
            <a:ext cx="2509398" cy="453959"/>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3952905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BC4A5-CD25-FEC7-0784-512F21753D9B}"/>
              </a:ext>
            </a:extLst>
          </p:cNvPr>
          <p:cNvSpPr txBox="1">
            <a:spLocks noGrp="1"/>
          </p:cNvSpPr>
          <p:nvPr>
            <p:ph type="title" idx="4294967295"/>
          </p:nvPr>
        </p:nvSpPr>
        <p:spPr>
          <a:xfrm>
            <a:off x="381000" y="381000"/>
            <a:ext cx="10744200"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0" normalizeH="0" baseline="0" noProof="0">
                <a:ln>
                  <a:noFill/>
                </a:ln>
                <a:solidFill>
                  <a:srgbClr val="0E7BBA"/>
                </a:solidFill>
                <a:effectLst/>
                <a:uLnTx/>
                <a:uFillTx/>
                <a:latin typeface="Calibri"/>
                <a:ea typeface="MS Mincho"/>
                <a:cs typeface="Calibri"/>
                <a:hlinkClick r:id="rId2" action="ppaction://hlinksldjump">
                  <a:extLst>
                    <a:ext uri="{A12FA001-AC4F-418D-AE19-62706E023703}">
                      <ahyp:hlinkClr xmlns:ahyp="http://schemas.microsoft.com/office/drawing/2018/hyperlinkcolor" val="tx"/>
                    </a:ext>
                  </a:extLst>
                </a:hlinkClick>
              </a:rPr>
              <a:t>Sign in with ID.me</a:t>
            </a:r>
            <a:r>
              <a:rPr lang="en-US">
                <a:solidFill>
                  <a:srgbClr val="0E7BBA"/>
                </a:solidFill>
                <a:latin typeface="Calibri"/>
                <a:ea typeface="MS Mincho"/>
                <a:cs typeface="Calibri"/>
                <a:hlinkClick r:id="rId2" action="ppaction://hlinksldjump">
                  <a:extLst>
                    <a:ext uri="{A12FA001-AC4F-418D-AE19-62706E023703}">
                      <ahyp:hlinkClr xmlns:ahyp="http://schemas.microsoft.com/office/drawing/2018/hyperlinkcolor" val="tx"/>
                    </a:ext>
                  </a:extLst>
                </a:hlinkClick>
              </a:rPr>
              <a:t> Cont'd 3</a:t>
            </a:r>
            <a:endParaRPr kumimoji="0" lang="en-US" sz="3600" b="1" i="0" u="none" strike="noStrike" kern="1200" cap="none" spc="0" normalizeH="0" baseline="0" noProof="0">
              <a:ln>
                <a:noFill/>
              </a:ln>
              <a:solidFill>
                <a:srgbClr val="0E7BBA"/>
              </a:solidFill>
              <a:effectLst/>
              <a:uLnTx/>
              <a:uFillTx/>
              <a:hlinkClick r:id="rId2" action="ppaction://hlinksldjump">
                <a:extLst>
                  <a:ext uri="{A12FA001-AC4F-418D-AE19-62706E023703}">
                    <ahyp:hlinkClr xmlns:ahyp="http://schemas.microsoft.com/office/drawing/2018/hyperlinkcolor" val="tx"/>
                  </a:ext>
                </a:extLst>
              </a:hlinkClick>
            </a:endParaRPr>
          </a:p>
        </p:txBody>
      </p:sp>
      <p:sp>
        <p:nvSpPr>
          <p:cNvPr id="3" name="Content Placeholder 2">
            <a:extLst>
              <a:ext uri="{FF2B5EF4-FFF2-40B4-BE49-F238E27FC236}">
                <a16:creationId xmlns:a16="http://schemas.microsoft.com/office/drawing/2014/main" id="{2FE295F2-9E5A-74A5-9BD4-FF2BB3720B20}"/>
              </a:ext>
            </a:extLst>
          </p:cNvPr>
          <p:cNvSpPr>
            <a:spLocks noGrp="1"/>
          </p:cNvSpPr>
          <p:nvPr>
            <p:ph sz="quarter" idx="10"/>
          </p:nvPr>
        </p:nvSpPr>
        <p:spPr>
          <a:xfrm>
            <a:off x="381000" y="1372434"/>
            <a:ext cx="6281057" cy="4940300"/>
          </a:xfrm>
        </p:spPr>
        <p:txBody>
          <a:bodyPr/>
          <a:lstStyle/>
          <a:p>
            <a:pPr marL="514350" indent="-514350">
              <a:lnSpc>
                <a:spcPct val="107000"/>
              </a:lnSpc>
              <a:spcAft>
                <a:spcPts val="800"/>
              </a:spcAft>
              <a:buFont typeface="Arial" panose="020B0604020202020204" pitchFamily="34" charset="0"/>
              <a:buChar char="•"/>
            </a:pPr>
            <a:r>
              <a:rPr lang="en-US" sz="2800">
                <a:ea typeface="MS Mincho" panose="02020609040205080304" pitchFamily="49" charset="-128"/>
              </a:rPr>
              <a:t>Option 1 – If you selected the “</a:t>
            </a:r>
            <a:r>
              <a:rPr lang="en-US" sz="2800" b="1">
                <a:ea typeface="MS Mincho" panose="02020609040205080304" pitchFamily="49" charset="-128"/>
              </a:rPr>
              <a:t>Text me</a:t>
            </a:r>
            <a:r>
              <a:rPr lang="en-US" sz="2800">
                <a:ea typeface="MS Mincho" panose="02020609040205080304" pitchFamily="49" charset="-128"/>
              </a:rPr>
              <a:t>” option and you receive your message code, i</a:t>
            </a:r>
            <a:r>
              <a:rPr lang="en-US" sz="2800">
                <a:effectLst/>
                <a:ea typeface="MS Mincho" panose="02020609040205080304" pitchFamily="49" charset="-128"/>
              </a:rPr>
              <a:t>nput the 6-digit code and select the “</a:t>
            </a:r>
            <a:r>
              <a:rPr lang="en-US" sz="2800" b="1">
                <a:effectLst/>
                <a:ea typeface="MS Mincho" panose="02020609040205080304" pitchFamily="49" charset="-128"/>
              </a:rPr>
              <a:t>Continue</a:t>
            </a:r>
            <a:r>
              <a:rPr lang="en-US" sz="2800">
                <a:effectLst/>
                <a:ea typeface="MS Mincho" panose="02020609040205080304" pitchFamily="49" charset="-128"/>
              </a:rPr>
              <a:t>” button. </a:t>
            </a:r>
          </a:p>
          <a:p>
            <a:pPr>
              <a:spcBef>
                <a:spcPts val="600"/>
              </a:spcBef>
              <a:spcAft>
                <a:spcPts val="0"/>
              </a:spcAft>
            </a:pPr>
            <a:endParaRPr lang="en-US" sz="2800">
              <a:ea typeface="MS Mincho" panose="02020609040205080304" pitchFamily="49" charset="-128"/>
            </a:endParaRPr>
          </a:p>
          <a:p>
            <a:pPr>
              <a:spcBef>
                <a:spcPts val="600"/>
              </a:spcBef>
              <a:spcAft>
                <a:spcPts val="0"/>
              </a:spcAft>
            </a:pPr>
            <a:r>
              <a:rPr lang="en-US" sz="2800" b="1">
                <a:effectLst/>
                <a:ea typeface="MS Mincho" panose="02020609040205080304" pitchFamily="49" charset="-128"/>
              </a:rPr>
              <a:t>OR</a:t>
            </a:r>
          </a:p>
          <a:p>
            <a:pPr marL="514350" marR="0" lvl="0" indent="-514350">
              <a:lnSpc>
                <a:spcPct val="107000"/>
              </a:lnSpc>
              <a:spcBef>
                <a:spcPts val="0"/>
              </a:spcBef>
              <a:spcAft>
                <a:spcPts val="800"/>
              </a:spcAft>
              <a:buFont typeface="+mj-lt"/>
              <a:buAutoNum type="arabicPeriod" startAt="4"/>
            </a:pPr>
            <a:endParaRPr lang="en-US" sz="2800">
              <a:effectLst/>
              <a:ea typeface="MS Mincho" panose="02020609040205080304" pitchFamily="49" charset="-128"/>
            </a:endParaRPr>
          </a:p>
        </p:txBody>
      </p:sp>
      <p:pic>
        <p:nvPicPr>
          <p:cNvPr id="7" name="Picture 6" descr="Screenshot of the &quot;Completing Your Sign In&quot; page. The &quot;Enter the 6-digit code&quot; section and the &quot;Continue&quot; button are highlighted.">
            <a:extLst>
              <a:ext uri="{FF2B5EF4-FFF2-40B4-BE49-F238E27FC236}">
                <a16:creationId xmlns:a16="http://schemas.microsoft.com/office/drawing/2014/main" id="{947109E1-2BEF-C130-311E-50C918E6D3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8696" y="1604576"/>
            <a:ext cx="4087548" cy="4453409"/>
          </a:xfrm>
          <a:prstGeom prst="rect">
            <a:avLst/>
          </a:prstGeom>
          <a:noFill/>
          <a:ln>
            <a:solidFill>
              <a:schemeClr val="tx1"/>
            </a:solidFill>
          </a:ln>
        </p:spPr>
      </p:pic>
      <p:sp>
        <p:nvSpPr>
          <p:cNvPr id="6" name="Rectangle 5">
            <a:extLst>
              <a:ext uri="{FF2B5EF4-FFF2-40B4-BE49-F238E27FC236}">
                <a16:creationId xmlns:a16="http://schemas.microsoft.com/office/drawing/2014/main" id="{5325D0B1-0CC4-1221-A8AC-89AB53232238}"/>
              </a:ext>
              <a:ext uri="{C183D7F6-B498-43B3-948B-1728B52AA6E4}">
                <adec:decorative xmlns:adec="http://schemas.microsoft.com/office/drawing/2017/decorative" val="1"/>
              </a:ext>
            </a:extLst>
          </p:cNvPr>
          <p:cNvSpPr/>
          <p:nvPr/>
        </p:nvSpPr>
        <p:spPr>
          <a:xfrm>
            <a:off x="7654565" y="5104378"/>
            <a:ext cx="3339079" cy="532942"/>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 name="Rectangle: Rounded Corners 3" descr="Return to table of contents button.">
            <a:hlinkClick r:id="rId4" action="ppaction://hlinksldjump"/>
            <a:extLst>
              <a:ext uri="{FF2B5EF4-FFF2-40B4-BE49-F238E27FC236}">
                <a16:creationId xmlns:a16="http://schemas.microsoft.com/office/drawing/2014/main" id="{0B011A4A-72A2-7AA9-1B01-CA251919B6BD}"/>
              </a:ext>
            </a:extLst>
          </p:cNvPr>
          <p:cNvSpPr/>
          <p:nvPr/>
        </p:nvSpPr>
        <p:spPr>
          <a:xfrm>
            <a:off x="4443046" y="6320779"/>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
        <p:nvSpPr>
          <p:cNvPr id="8" name="Rectangle 7">
            <a:extLst>
              <a:ext uri="{FF2B5EF4-FFF2-40B4-BE49-F238E27FC236}">
                <a16:creationId xmlns:a16="http://schemas.microsoft.com/office/drawing/2014/main" id="{365FB1CD-6BC7-5DF0-BD40-188F4DE1E200}"/>
              </a:ext>
              <a:ext uri="{C183D7F6-B498-43B3-948B-1728B52AA6E4}">
                <adec:decorative xmlns:adec="http://schemas.microsoft.com/office/drawing/2017/decorative" val="1"/>
              </a:ext>
            </a:extLst>
          </p:cNvPr>
          <p:cNvSpPr/>
          <p:nvPr/>
        </p:nvSpPr>
        <p:spPr>
          <a:xfrm>
            <a:off x="7662930" y="3017109"/>
            <a:ext cx="3339079" cy="811941"/>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8889149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ACBB5-5950-CFF5-8495-AFE48A5D2895}"/>
              </a:ext>
            </a:extLst>
          </p:cNvPr>
          <p:cNvSpPr txBox="1">
            <a:spLocks noGrp="1"/>
          </p:cNvSpPr>
          <p:nvPr>
            <p:ph type="title" idx="4294967295"/>
          </p:nvPr>
        </p:nvSpPr>
        <p:spPr>
          <a:xfrm>
            <a:off x="381000" y="381000"/>
            <a:ext cx="10744200"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0" normalizeH="0" baseline="0" noProof="0">
                <a:ln>
                  <a:noFill/>
                </a:ln>
                <a:solidFill>
                  <a:srgbClr val="0E7BBA"/>
                </a:solidFill>
                <a:effectLst/>
                <a:uLnTx/>
                <a:uFillTx/>
                <a:latin typeface="Calibri"/>
                <a:ea typeface="MS Mincho"/>
                <a:cs typeface="Calibri"/>
                <a:hlinkClick r:id="rId2" action="ppaction://hlinksldjump">
                  <a:extLst>
                    <a:ext uri="{A12FA001-AC4F-418D-AE19-62706E023703}">
                      <ahyp:hlinkClr xmlns:ahyp="http://schemas.microsoft.com/office/drawing/2018/hyperlinkcolor" val="tx"/>
                    </a:ext>
                  </a:extLst>
                </a:hlinkClick>
              </a:rPr>
              <a:t>Sign in with ID.me</a:t>
            </a:r>
            <a:r>
              <a:rPr lang="en-US">
                <a:solidFill>
                  <a:srgbClr val="0E7BBA"/>
                </a:solidFill>
                <a:latin typeface="Calibri"/>
                <a:ea typeface="MS Mincho"/>
                <a:cs typeface="Calibri"/>
                <a:hlinkClick r:id="rId2" action="ppaction://hlinksldjump">
                  <a:extLst>
                    <a:ext uri="{A12FA001-AC4F-418D-AE19-62706E023703}">
                      <ahyp:hlinkClr xmlns:ahyp="http://schemas.microsoft.com/office/drawing/2018/hyperlinkcolor" val="tx"/>
                    </a:ext>
                  </a:extLst>
                </a:hlinkClick>
              </a:rPr>
              <a:t> Cont'd 4</a:t>
            </a:r>
            <a:endParaRPr kumimoji="0" lang="en-US" sz="3600" b="1" i="0" u="none" strike="noStrike" kern="1200" cap="none" spc="0" normalizeH="0" baseline="0" noProof="0">
              <a:ln>
                <a:noFill/>
              </a:ln>
              <a:solidFill>
                <a:srgbClr val="0E7BBA"/>
              </a:solidFill>
              <a:effectLst/>
              <a:uLnTx/>
              <a:uFillTx/>
              <a:hlinkClick r:id="rId2" action="ppaction://hlinksldjump">
                <a:extLst>
                  <a:ext uri="{A12FA001-AC4F-418D-AE19-62706E023703}">
                    <ahyp:hlinkClr xmlns:ahyp="http://schemas.microsoft.com/office/drawing/2018/hyperlinkcolor" val="tx"/>
                  </a:ext>
                </a:extLst>
              </a:hlinkClick>
            </a:endParaRPr>
          </a:p>
        </p:txBody>
      </p:sp>
      <p:sp>
        <p:nvSpPr>
          <p:cNvPr id="3" name="Content Placeholder 2">
            <a:extLst>
              <a:ext uri="{FF2B5EF4-FFF2-40B4-BE49-F238E27FC236}">
                <a16:creationId xmlns:a16="http://schemas.microsoft.com/office/drawing/2014/main" id="{2FE295F2-9E5A-74A5-9BD4-FF2BB3720B20}"/>
              </a:ext>
            </a:extLst>
          </p:cNvPr>
          <p:cNvSpPr>
            <a:spLocks noGrp="1"/>
          </p:cNvSpPr>
          <p:nvPr>
            <p:ph sz="quarter" idx="10"/>
          </p:nvPr>
        </p:nvSpPr>
        <p:spPr>
          <a:xfrm>
            <a:off x="381000" y="1382487"/>
            <a:ext cx="6616148" cy="4940300"/>
          </a:xfrm>
        </p:spPr>
        <p:txBody>
          <a:bodyPr/>
          <a:lstStyle/>
          <a:p>
            <a:pPr marL="514350" marR="0" lvl="0" indent="-514350">
              <a:spcBef>
                <a:spcPts val="600"/>
              </a:spcBef>
              <a:spcAft>
                <a:spcPts val="0"/>
              </a:spcAft>
              <a:buFont typeface="Arial" panose="020B0604020202020204" pitchFamily="34" charset="0"/>
              <a:buChar char="•"/>
            </a:pPr>
            <a:r>
              <a:rPr lang="en-US" sz="2800">
                <a:ea typeface="MS Mincho" panose="02020609040205080304" pitchFamily="49" charset="-128"/>
              </a:rPr>
              <a:t>Option 2 – If you selected the “</a:t>
            </a:r>
            <a:r>
              <a:rPr lang="en-US" sz="2800" b="1">
                <a:ea typeface="MS Mincho" panose="02020609040205080304" pitchFamily="49" charset="-128"/>
              </a:rPr>
              <a:t>Call me</a:t>
            </a:r>
            <a:r>
              <a:rPr lang="en-US" sz="2800">
                <a:ea typeface="MS Mincho" panose="02020609040205080304" pitchFamily="49" charset="-128"/>
              </a:rPr>
              <a:t>” option, you receive a phone call asking you to follow the prompts by selecting numbers on your phone. This authenticates you. </a:t>
            </a:r>
          </a:p>
          <a:p>
            <a:pPr marR="0" lvl="0">
              <a:spcBef>
                <a:spcPts val="600"/>
              </a:spcBef>
              <a:spcAft>
                <a:spcPts val="800"/>
              </a:spcAft>
            </a:pPr>
            <a:endParaRPr lang="en-US" sz="2800">
              <a:ea typeface="MS Mincho" panose="02020609040205080304" pitchFamily="49" charset="-128"/>
            </a:endParaRPr>
          </a:p>
          <a:p>
            <a:pPr marR="0" lvl="0">
              <a:spcBef>
                <a:spcPts val="600"/>
              </a:spcBef>
              <a:spcAft>
                <a:spcPts val="800"/>
              </a:spcAft>
            </a:pPr>
            <a:endParaRPr lang="en-US" sz="2800">
              <a:effectLst/>
              <a:ea typeface="MS Mincho" panose="02020609040205080304" pitchFamily="49" charset="-128"/>
            </a:endParaRPr>
          </a:p>
          <a:p>
            <a:pPr marR="0" lvl="0">
              <a:spcBef>
                <a:spcPts val="600"/>
              </a:spcBef>
              <a:spcAft>
                <a:spcPts val="800"/>
              </a:spcAft>
            </a:pPr>
            <a:r>
              <a:rPr lang="en-US" i="1">
                <a:effectLst/>
                <a:ea typeface="MS Mincho" panose="02020609040205080304" pitchFamily="49" charset="-128"/>
              </a:rPr>
              <a:t>Note: If the work number submitted uses a switchboard or an extension to contact you, there is a possibility the call may not go through. </a:t>
            </a:r>
            <a:r>
              <a:rPr lang="en-US" i="1">
                <a:ea typeface="MS Mincho" panose="02020609040205080304" pitchFamily="49" charset="-128"/>
              </a:rPr>
              <a:t>Using a cell number is suggested.</a:t>
            </a:r>
            <a:endParaRPr lang="en-US" i="1">
              <a:effectLst/>
              <a:ea typeface="MS Mincho" panose="02020609040205080304" pitchFamily="49" charset="-128"/>
            </a:endParaRPr>
          </a:p>
          <a:p>
            <a:pPr marR="0" lvl="0">
              <a:lnSpc>
                <a:spcPct val="107000"/>
              </a:lnSpc>
              <a:spcBef>
                <a:spcPts val="0"/>
              </a:spcBef>
              <a:spcAft>
                <a:spcPts val="800"/>
              </a:spcAft>
            </a:pPr>
            <a:endParaRPr lang="en-US" i="1">
              <a:ea typeface="MS Mincho" panose="02020609040205080304" pitchFamily="49" charset="-128"/>
            </a:endParaRPr>
          </a:p>
          <a:p>
            <a:pPr marL="514350" marR="0" lvl="0" indent="-514350">
              <a:lnSpc>
                <a:spcPct val="107000"/>
              </a:lnSpc>
              <a:spcBef>
                <a:spcPts val="0"/>
              </a:spcBef>
              <a:spcAft>
                <a:spcPts val="800"/>
              </a:spcAft>
              <a:buAutoNum type="arabicPeriod"/>
            </a:pPr>
            <a:endParaRPr lang="en-US" i="1">
              <a:effectLst/>
              <a:ea typeface="MS Mincho" panose="02020609040205080304" pitchFamily="49" charset="-128"/>
            </a:endParaRPr>
          </a:p>
          <a:p>
            <a:endParaRPr lang="en-US" sz="2400"/>
          </a:p>
        </p:txBody>
      </p:sp>
      <p:sp>
        <p:nvSpPr>
          <p:cNvPr id="6" name="Rectangle: Rounded Corners 5" descr="Return to table of contents button.">
            <a:hlinkClick r:id="rId3" action="ppaction://hlinksldjump"/>
            <a:extLst>
              <a:ext uri="{FF2B5EF4-FFF2-40B4-BE49-F238E27FC236}">
                <a16:creationId xmlns:a16="http://schemas.microsoft.com/office/drawing/2014/main" id="{0DCD6369-0A42-E90D-D12F-561245F8982C}"/>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3"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Tree>
    <p:extLst>
      <p:ext uri="{BB962C8B-B14F-4D97-AF65-F5344CB8AC3E}">
        <p14:creationId xmlns:p14="http://schemas.microsoft.com/office/powerpoint/2010/main" val="839236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F7E4-1FD6-5CB9-F62F-E944F38F7230}"/>
              </a:ext>
            </a:extLst>
          </p:cNvPr>
          <p:cNvSpPr txBox="1">
            <a:spLocks noGrp="1"/>
          </p:cNvSpPr>
          <p:nvPr>
            <p:ph type="title" idx="4294967295"/>
          </p:nvPr>
        </p:nvSpPr>
        <p:spPr>
          <a:xfrm>
            <a:off x="381000" y="381000"/>
            <a:ext cx="10744200"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0" normalizeH="0" baseline="0" noProof="0">
                <a:ln>
                  <a:noFill/>
                </a:ln>
                <a:solidFill>
                  <a:srgbClr val="0E7BBA"/>
                </a:solidFill>
                <a:effectLst/>
                <a:uLnTx/>
                <a:uFillTx/>
                <a:latin typeface="Calibri"/>
                <a:ea typeface="MS Mincho"/>
                <a:cs typeface="Calibri"/>
                <a:hlinkClick r:id="rId2" action="ppaction://hlinksldjump">
                  <a:extLst>
                    <a:ext uri="{A12FA001-AC4F-418D-AE19-62706E023703}">
                      <ahyp:hlinkClr xmlns:ahyp="http://schemas.microsoft.com/office/drawing/2018/hyperlinkcolor" val="tx"/>
                    </a:ext>
                  </a:extLst>
                </a:hlinkClick>
              </a:rPr>
              <a:t>Sign in with ID.me</a:t>
            </a:r>
            <a:r>
              <a:rPr lang="en-US">
                <a:solidFill>
                  <a:srgbClr val="0E7BBA"/>
                </a:solidFill>
                <a:latin typeface="Calibri"/>
                <a:ea typeface="MS Mincho"/>
                <a:cs typeface="Calibri"/>
                <a:hlinkClick r:id="rId2" action="ppaction://hlinksldjump">
                  <a:extLst>
                    <a:ext uri="{A12FA001-AC4F-418D-AE19-62706E023703}">
                      <ahyp:hlinkClr xmlns:ahyp="http://schemas.microsoft.com/office/drawing/2018/hyperlinkcolor" val="tx"/>
                    </a:ext>
                  </a:extLst>
                </a:hlinkClick>
              </a:rPr>
              <a:t> Cont'd 5</a:t>
            </a:r>
            <a:endParaRPr kumimoji="0" lang="en-US" sz="3600" b="1" i="0" u="none" strike="noStrike" kern="1200" cap="none" spc="0" normalizeH="0" baseline="0" noProof="0">
              <a:ln>
                <a:noFill/>
              </a:ln>
              <a:solidFill>
                <a:srgbClr val="0E7BBA"/>
              </a:solidFill>
              <a:effectLst/>
              <a:uLnTx/>
              <a:uFillTx/>
              <a:hlinkClick r:id="rId2" action="ppaction://hlinksldjump">
                <a:extLst>
                  <a:ext uri="{A12FA001-AC4F-418D-AE19-62706E023703}">
                    <ahyp:hlinkClr xmlns:ahyp="http://schemas.microsoft.com/office/drawing/2018/hyperlinkcolor" val="tx"/>
                  </a:ext>
                </a:extLst>
              </a:hlinkClick>
            </a:endParaRPr>
          </a:p>
        </p:txBody>
      </p:sp>
      <p:sp>
        <p:nvSpPr>
          <p:cNvPr id="3" name="Content Placeholder 2">
            <a:extLst>
              <a:ext uri="{FF2B5EF4-FFF2-40B4-BE49-F238E27FC236}">
                <a16:creationId xmlns:a16="http://schemas.microsoft.com/office/drawing/2014/main" id="{2FE295F2-9E5A-74A5-9BD4-FF2BB3720B20}"/>
              </a:ext>
            </a:extLst>
          </p:cNvPr>
          <p:cNvSpPr>
            <a:spLocks noGrp="1"/>
          </p:cNvSpPr>
          <p:nvPr>
            <p:ph sz="quarter" idx="10"/>
          </p:nvPr>
        </p:nvSpPr>
        <p:spPr>
          <a:xfrm>
            <a:off x="381001" y="1366397"/>
            <a:ext cx="5714999" cy="4940300"/>
          </a:xfrm>
        </p:spPr>
        <p:txBody>
          <a:bodyPr/>
          <a:lstStyle/>
          <a:p>
            <a:pPr marL="514350" marR="0" lvl="0" indent="-514350">
              <a:spcBef>
                <a:spcPts val="600"/>
              </a:spcBef>
              <a:spcAft>
                <a:spcPts val="1000"/>
              </a:spcAft>
              <a:buFont typeface="+mj-lt"/>
              <a:buAutoNum type="arabicPeriod" startAt="6"/>
            </a:pPr>
            <a:r>
              <a:rPr lang="en-US" sz="2800">
                <a:effectLst/>
                <a:ea typeface="MS Mincho" panose="02020609040205080304" pitchFamily="49" charset="-128"/>
              </a:rPr>
              <a:t>If you have not done so previously, follow the prompts to verify your identity. </a:t>
            </a:r>
          </a:p>
          <a:p>
            <a:pPr marR="0" lvl="0">
              <a:spcBef>
                <a:spcPts val="600"/>
              </a:spcBef>
              <a:spcAft>
                <a:spcPts val="1000"/>
              </a:spcAft>
            </a:pPr>
            <a:endParaRPr lang="en-US" sz="2800">
              <a:ea typeface="MS Mincho" panose="02020609040205080304" pitchFamily="49" charset="-128"/>
            </a:endParaRPr>
          </a:p>
          <a:p>
            <a:pPr marR="0" lvl="0">
              <a:spcBef>
                <a:spcPts val="600"/>
              </a:spcBef>
              <a:spcAft>
                <a:spcPts val="1000"/>
              </a:spcAft>
            </a:pPr>
            <a:endParaRPr lang="en-US" sz="2800">
              <a:effectLst/>
              <a:ea typeface="MS Mincho" panose="02020609040205080304" pitchFamily="49" charset="-128"/>
            </a:endParaRPr>
          </a:p>
          <a:p>
            <a:pPr marL="0" marR="0">
              <a:spcBef>
                <a:spcPts val="600"/>
              </a:spcBef>
              <a:spcAft>
                <a:spcPts val="800"/>
              </a:spcAft>
            </a:pPr>
            <a:r>
              <a:rPr lang="en-US" i="1">
                <a:effectLst/>
                <a:ea typeface="MS Mincho" panose="02020609040205080304" pitchFamily="49" charset="-128"/>
              </a:rPr>
              <a:t>Note: Should you encounter problems with verifying your identity, access the </a:t>
            </a:r>
            <a:r>
              <a:rPr lang="en-US" i="1" u="sng">
                <a:solidFill>
                  <a:srgbClr val="0000FF"/>
                </a:solidFill>
                <a:effectLst/>
                <a:ea typeface="MS Mincho" panose="02020609040205080304" pitchFamily="49" charset="-128"/>
                <a:hlinkClick r:id="rId3"/>
              </a:rPr>
              <a:t>ID.me Help Center</a:t>
            </a:r>
            <a:r>
              <a:rPr lang="en-US" i="1" u="sng">
                <a:solidFill>
                  <a:srgbClr val="0000FF"/>
                </a:solidFill>
                <a:effectLst/>
                <a:ea typeface="MS Mincho" panose="02020609040205080304" pitchFamily="49" charset="-128"/>
              </a:rPr>
              <a:t>.</a:t>
            </a:r>
            <a:endParaRPr lang="en-US" i="1">
              <a:effectLst/>
              <a:ea typeface="MS Mincho" panose="02020609040205080304" pitchFamily="49" charset="-128"/>
            </a:endParaRPr>
          </a:p>
          <a:p>
            <a:endParaRPr lang="en-US" sz="3200"/>
          </a:p>
        </p:txBody>
      </p:sp>
      <p:pic>
        <p:nvPicPr>
          <p:cNvPr id="4" name="Picture 3" descr="ID.me Verify your Identity screenshot where you can choose a verification method.">
            <a:extLst>
              <a:ext uri="{FF2B5EF4-FFF2-40B4-BE49-F238E27FC236}">
                <a16:creationId xmlns:a16="http://schemas.microsoft.com/office/drawing/2014/main" id="{8CE7E4BE-4424-C994-6A0A-D2AC14550C9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13643" y="1511287"/>
            <a:ext cx="2765689" cy="4660927"/>
          </a:xfrm>
          <a:prstGeom prst="rect">
            <a:avLst/>
          </a:prstGeom>
          <a:noFill/>
          <a:ln>
            <a:solidFill>
              <a:schemeClr val="tx1"/>
            </a:solidFill>
          </a:ln>
        </p:spPr>
      </p:pic>
      <p:sp>
        <p:nvSpPr>
          <p:cNvPr id="5" name="Rectangle 4">
            <a:extLst>
              <a:ext uri="{FF2B5EF4-FFF2-40B4-BE49-F238E27FC236}">
                <a16:creationId xmlns:a16="http://schemas.microsoft.com/office/drawing/2014/main" id="{F854BD3A-366A-BD09-EEFF-2C29DD84F5DD}"/>
              </a:ext>
              <a:ext uri="{C183D7F6-B498-43B3-948B-1728B52AA6E4}">
                <adec:decorative xmlns:adec="http://schemas.microsoft.com/office/drawing/2017/decorative" val="1"/>
              </a:ext>
            </a:extLst>
          </p:cNvPr>
          <p:cNvSpPr/>
          <p:nvPr/>
        </p:nvSpPr>
        <p:spPr>
          <a:xfrm>
            <a:off x="8710420" y="3089469"/>
            <a:ext cx="2117725" cy="294703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Rectangle: Rounded Corners 5" descr="Return to table of contents button.">
            <a:hlinkClick r:id="rId5" action="ppaction://hlinksldjump"/>
            <a:extLst>
              <a:ext uri="{FF2B5EF4-FFF2-40B4-BE49-F238E27FC236}">
                <a16:creationId xmlns:a16="http://schemas.microsoft.com/office/drawing/2014/main" id="{A756EF27-7AF1-2DAF-A77E-FB1014D6CFBD}"/>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5"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Tree>
    <p:extLst>
      <p:ext uri="{BB962C8B-B14F-4D97-AF65-F5344CB8AC3E}">
        <p14:creationId xmlns:p14="http://schemas.microsoft.com/office/powerpoint/2010/main" val="15174556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9003179-ED51-CA53-45EB-18845A2290C8}"/>
              </a:ext>
            </a:extLst>
          </p:cNvPr>
          <p:cNvSpPr txBox="1">
            <a:spLocks noGrp="1"/>
          </p:cNvSpPr>
          <p:nvPr>
            <p:ph type="title" idx="4294967295"/>
          </p:nvPr>
        </p:nvSpPr>
        <p:spPr>
          <a:xfrm>
            <a:off x="381000" y="381000"/>
            <a:ext cx="10744200"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0" normalizeH="0" baseline="0" noProof="0">
                <a:ln>
                  <a:noFill/>
                </a:ln>
                <a:solidFill>
                  <a:srgbClr val="0E7BBA"/>
                </a:solidFill>
                <a:effectLst/>
                <a:uLnTx/>
                <a:uFillTx/>
                <a:latin typeface="Calibri"/>
                <a:ea typeface="MS Mincho"/>
                <a:cs typeface="Calibri"/>
                <a:hlinkClick r:id="rId2" action="ppaction://hlinksldjump">
                  <a:extLst>
                    <a:ext uri="{A12FA001-AC4F-418D-AE19-62706E023703}">
                      <ahyp:hlinkClr xmlns:ahyp="http://schemas.microsoft.com/office/drawing/2018/hyperlinkcolor" val="tx"/>
                    </a:ext>
                  </a:extLst>
                </a:hlinkClick>
              </a:rPr>
              <a:t>Sign in with ID.me</a:t>
            </a:r>
            <a:r>
              <a:rPr lang="en-US">
                <a:solidFill>
                  <a:srgbClr val="0E7BBA"/>
                </a:solidFill>
                <a:latin typeface="Calibri"/>
                <a:ea typeface="MS Mincho"/>
                <a:cs typeface="Calibri"/>
                <a:hlinkClick r:id="rId2" action="ppaction://hlinksldjump">
                  <a:extLst>
                    <a:ext uri="{A12FA001-AC4F-418D-AE19-62706E023703}">
                      <ahyp:hlinkClr xmlns:ahyp="http://schemas.microsoft.com/office/drawing/2018/hyperlinkcolor" val="tx"/>
                    </a:ext>
                  </a:extLst>
                </a:hlinkClick>
              </a:rPr>
              <a:t> Cont'd 6</a:t>
            </a:r>
            <a:endParaRPr kumimoji="0" lang="en-US" sz="3600" b="1" i="0" u="none" strike="noStrike" kern="1200" cap="none" spc="0" normalizeH="0" baseline="0" noProof="0">
              <a:ln>
                <a:noFill/>
              </a:ln>
              <a:solidFill>
                <a:srgbClr val="0E7BBA"/>
              </a:solidFill>
              <a:effectLst/>
              <a:uLnTx/>
              <a:uFillTx/>
              <a:hlinkClick r:id="rId2" action="ppaction://hlinksldjump">
                <a:extLst>
                  <a:ext uri="{A12FA001-AC4F-418D-AE19-62706E023703}">
                    <ahyp:hlinkClr xmlns:ahyp="http://schemas.microsoft.com/office/drawing/2018/hyperlinkcolor" val="tx"/>
                  </a:ext>
                </a:extLst>
              </a:hlinkClick>
            </a:endParaRPr>
          </a:p>
        </p:txBody>
      </p:sp>
      <p:sp>
        <p:nvSpPr>
          <p:cNvPr id="3" name="Content Placeholder 2">
            <a:extLst>
              <a:ext uri="{FF2B5EF4-FFF2-40B4-BE49-F238E27FC236}">
                <a16:creationId xmlns:a16="http://schemas.microsoft.com/office/drawing/2014/main" id="{2FE295F2-9E5A-74A5-9BD4-FF2BB3720B20}"/>
              </a:ext>
            </a:extLst>
          </p:cNvPr>
          <p:cNvSpPr>
            <a:spLocks noGrp="1"/>
          </p:cNvSpPr>
          <p:nvPr>
            <p:ph sz="quarter" idx="10"/>
          </p:nvPr>
        </p:nvSpPr>
        <p:spPr>
          <a:xfrm>
            <a:off x="380999" y="1387669"/>
            <a:ext cx="6455230" cy="5164585"/>
          </a:xfrm>
        </p:spPr>
        <p:txBody>
          <a:bodyPr/>
          <a:lstStyle/>
          <a:p>
            <a:pPr>
              <a:spcBef>
                <a:spcPts val="600"/>
              </a:spcBef>
              <a:spcAft>
                <a:spcPts val="0"/>
              </a:spcAft>
            </a:pPr>
            <a:r>
              <a:rPr lang="en-US" sz="2600" b="1">
                <a:latin typeface="Calibri"/>
                <a:ea typeface="MS Mincho"/>
                <a:cs typeface="Calibri"/>
              </a:rPr>
              <a:t>Congratulations! </a:t>
            </a:r>
            <a:r>
              <a:rPr lang="en-US" sz="2600">
                <a:latin typeface="Calibri"/>
                <a:ea typeface="MS Mincho"/>
                <a:cs typeface="Calibri"/>
              </a:rPr>
              <a:t>You have successfully verified your ID.me account. </a:t>
            </a:r>
          </a:p>
          <a:p>
            <a:pPr>
              <a:spcBef>
                <a:spcPts val="600"/>
              </a:spcBef>
              <a:spcAft>
                <a:spcPts val="0"/>
              </a:spcAft>
            </a:pPr>
            <a:r>
              <a:rPr lang="en-US" sz="2600">
                <a:latin typeface="Calibri"/>
                <a:ea typeface="MS Mincho"/>
                <a:cs typeface="Calibri"/>
              </a:rPr>
              <a:t>Go to the </a:t>
            </a:r>
            <a:r>
              <a:rPr lang="en-US" sz="2600">
                <a:latin typeface="Calibri"/>
                <a:ea typeface="MS Mincho"/>
                <a:cs typeface="Calibri"/>
                <a:hlinkClick r:id="rId3"/>
              </a:rPr>
              <a:t>VA Education Platform Portal </a:t>
            </a:r>
            <a:r>
              <a:rPr lang="en-US" sz="2600">
                <a:latin typeface="Calibri"/>
                <a:ea typeface="MS Mincho"/>
                <a:cs typeface="Calibri"/>
              </a:rPr>
              <a:t>and select the “</a:t>
            </a:r>
            <a:r>
              <a:rPr lang="en-US" sz="2600" b="1">
                <a:latin typeface="Calibri"/>
                <a:ea typeface="MS Mincho"/>
                <a:cs typeface="Calibri"/>
              </a:rPr>
              <a:t>Open Enrollment Manager</a:t>
            </a:r>
            <a:r>
              <a:rPr lang="en-US" sz="2600">
                <a:latin typeface="Calibri"/>
                <a:ea typeface="MS Mincho"/>
                <a:cs typeface="Calibri"/>
              </a:rPr>
              <a:t>” button. </a:t>
            </a:r>
          </a:p>
          <a:p>
            <a:pPr>
              <a:spcBef>
                <a:spcPts val="600"/>
              </a:spcBef>
              <a:spcAft>
                <a:spcPts val="0"/>
              </a:spcAft>
            </a:pPr>
            <a:r>
              <a:rPr lang="en-US" sz="2600">
                <a:effectLst/>
                <a:latin typeface="Calibri"/>
                <a:ea typeface="MS Mincho"/>
                <a:cs typeface="Calibri"/>
              </a:rPr>
              <a:t>Navigate to page </a:t>
            </a:r>
            <a:r>
              <a:rPr lang="en-US" sz="2600">
                <a:latin typeface="Calibri"/>
                <a:ea typeface="MS Mincho"/>
                <a:cs typeface="Calibri"/>
              </a:rPr>
              <a:t>45</a:t>
            </a:r>
            <a:r>
              <a:rPr lang="en-US" sz="2600">
                <a:effectLst/>
                <a:latin typeface="Calibri"/>
                <a:ea typeface="MS Mincho"/>
                <a:cs typeface="Calibri"/>
              </a:rPr>
              <a:t> or </a:t>
            </a:r>
            <a:r>
              <a:rPr lang="en-US" sz="2600">
                <a:effectLst/>
                <a:latin typeface="Calibri"/>
                <a:ea typeface="MS Mincho"/>
                <a:cs typeface="Calibri"/>
                <a:hlinkClick r:id="rId4" action="ppaction://hlinksldjump"/>
              </a:rPr>
              <a:t>select the hyperlink here </a:t>
            </a:r>
            <a:r>
              <a:rPr lang="en-US" sz="2600">
                <a:effectLst/>
                <a:latin typeface="Calibri"/>
                <a:ea typeface="MS Mincho"/>
                <a:cs typeface="Calibri"/>
              </a:rPr>
              <a:t>to proceed to the next section. </a:t>
            </a:r>
            <a:endParaRPr lang="en-US" sz="2600">
              <a:effectLst/>
              <a:ea typeface="MS Mincho" panose="02020609040205080304" pitchFamily="49" charset="-128"/>
            </a:endParaRPr>
          </a:p>
          <a:p>
            <a:pPr marL="0" marR="0">
              <a:spcBef>
                <a:spcPts val="600"/>
              </a:spcBef>
              <a:spcAft>
                <a:spcPts val="800"/>
              </a:spcAft>
            </a:pPr>
            <a:r>
              <a:rPr lang="en-US" sz="1600" i="1">
                <a:effectLst/>
                <a:ea typeface="MS Mincho" panose="02020609040205080304" pitchFamily="49" charset="-128"/>
              </a:rPr>
              <a:t>Note: </a:t>
            </a:r>
          </a:p>
          <a:p>
            <a:pPr marL="285750" indent="-285750">
              <a:spcBef>
                <a:spcPts val="600"/>
              </a:spcBef>
              <a:spcAft>
                <a:spcPts val="0"/>
              </a:spcAft>
              <a:buFont typeface="Arial" panose="020B0604020202020204" pitchFamily="34" charset="0"/>
              <a:buChar char="•"/>
            </a:pPr>
            <a:r>
              <a:rPr lang="en-US" sz="1600" i="1"/>
              <a:t>EM’s system can be accessed with any Internet browser, excluding Internet Explorer. </a:t>
            </a:r>
          </a:p>
          <a:p>
            <a:pPr marL="285750" indent="-285750">
              <a:spcBef>
                <a:spcPts val="600"/>
              </a:spcBef>
              <a:spcAft>
                <a:spcPts val="0"/>
              </a:spcAft>
              <a:buFont typeface="Arial" panose="020B0604020202020204" pitchFamily="34" charset="0"/>
              <a:buChar char="•"/>
            </a:pPr>
            <a:r>
              <a:rPr lang="en-US" sz="1600" i="1"/>
              <a:t>Access to Workload Manager and Benefits Manager is solely for internal users with PIV credentials.</a:t>
            </a:r>
          </a:p>
          <a:p>
            <a:pPr marL="285750" indent="-285750">
              <a:spcBef>
                <a:spcPts val="600"/>
              </a:spcBef>
              <a:spcAft>
                <a:spcPts val="0"/>
              </a:spcAft>
              <a:buFont typeface="Arial" panose="020B0604020202020204" pitchFamily="34" charset="0"/>
              <a:buChar char="•"/>
            </a:pPr>
            <a:r>
              <a:rPr lang="en-US" sz="1600" i="1"/>
              <a:t>Foreign SCOs experiencing trouble with ID.me or with authenticating your ID.me, please contact </a:t>
            </a:r>
            <a:r>
              <a:rPr lang="en-US" sz="1600" i="1">
                <a:hlinkClick r:id="rId5"/>
              </a:rPr>
              <a:t>ID.me support</a:t>
            </a:r>
            <a:r>
              <a:rPr lang="en-US" sz="1600" i="1"/>
              <a:t>. </a:t>
            </a:r>
          </a:p>
        </p:txBody>
      </p:sp>
      <p:sp>
        <p:nvSpPr>
          <p:cNvPr id="4" name="Rectangle: Rounded Corners 3" descr="Return to table of contents button.">
            <a:hlinkClick r:id="rId6" action="ppaction://hlinksldjump"/>
            <a:extLst>
              <a:ext uri="{FF2B5EF4-FFF2-40B4-BE49-F238E27FC236}">
                <a16:creationId xmlns:a16="http://schemas.microsoft.com/office/drawing/2014/main" id="{BCC6930E-3B55-4383-7671-F5E7D410564F}"/>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6"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grpSp>
        <p:nvGrpSpPr>
          <p:cNvPr id="7" name="Group 6">
            <a:extLst>
              <a:ext uri="{FF2B5EF4-FFF2-40B4-BE49-F238E27FC236}">
                <a16:creationId xmlns:a16="http://schemas.microsoft.com/office/drawing/2014/main" id="{55E63E81-826D-3848-6BD9-DD55BD4D3A7D}"/>
              </a:ext>
              <a:ext uri="{C183D7F6-B498-43B3-948B-1728B52AA6E4}">
                <adec:decorative xmlns:adec="http://schemas.microsoft.com/office/drawing/2017/decorative" val="1"/>
              </a:ext>
            </a:extLst>
          </p:cNvPr>
          <p:cNvGrpSpPr/>
          <p:nvPr/>
        </p:nvGrpSpPr>
        <p:grpSpPr>
          <a:xfrm>
            <a:off x="6964471" y="2122714"/>
            <a:ext cx="4944212" cy="3095402"/>
            <a:chOff x="6964471" y="2122714"/>
            <a:chExt cx="4944212" cy="3095402"/>
          </a:xfrm>
        </p:grpSpPr>
        <p:pic>
          <p:nvPicPr>
            <p:cNvPr id="6" name="Picture 5">
              <a:extLst>
                <a:ext uri="{FF2B5EF4-FFF2-40B4-BE49-F238E27FC236}">
                  <a16:creationId xmlns:a16="http://schemas.microsoft.com/office/drawing/2014/main" id="{BD6A9993-8AC3-B3C6-BB24-D562C914E79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964471" y="2122714"/>
              <a:ext cx="4944212" cy="3095402"/>
            </a:xfrm>
            <a:prstGeom prst="rect">
              <a:avLst/>
            </a:prstGeom>
            <a:ln>
              <a:solidFill>
                <a:schemeClr val="tx1"/>
              </a:solidFill>
            </a:ln>
          </p:spPr>
        </p:pic>
        <p:sp>
          <p:nvSpPr>
            <p:cNvPr id="2" name="Rectangle 1">
              <a:extLst>
                <a:ext uri="{FF2B5EF4-FFF2-40B4-BE49-F238E27FC236}">
                  <a16:creationId xmlns:a16="http://schemas.microsoft.com/office/drawing/2014/main" id="{CB24F5B6-A3C4-259A-4387-E86C7F1119BD}"/>
                </a:ext>
                <a:ext uri="{C183D7F6-B498-43B3-948B-1728B52AA6E4}">
                  <adec:decorative xmlns:adec="http://schemas.microsoft.com/office/drawing/2017/decorative" val="1"/>
                </a:ext>
              </a:extLst>
            </p:cNvPr>
            <p:cNvSpPr/>
            <p:nvPr/>
          </p:nvSpPr>
          <p:spPr>
            <a:xfrm>
              <a:off x="7297201" y="4120638"/>
              <a:ext cx="1205497" cy="20208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Tree>
    <p:extLst>
      <p:ext uri="{BB962C8B-B14F-4D97-AF65-F5344CB8AC3E}">
        <p14:creationId xmlns:p14="http://schemas.microsoft.com/office/powerpoint/2010/main" val="25344288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9007-1E39-85B8-06E2-82BA3773D56E}"/>
              </a:ext>
            </a:extLst>
          </p:cNvPr>
          <p:cNvSpPr>
            <a:spLocks noGrp="1"/>
          </p:cNvSpPr>
          <p:nvPr>
            <p:ph type="title"/>
          </p:nvPr>
        </p:nvSpPr>
        <p:spPr/>
        <p:txBody>
          <a:bodyPr/>
          <a:lstStyle/>
          <a:p>
            <a:r>
              <a:rPr lang="en-US" sz="4000" b="1" cap="all" spc="75">
                <a:effectLst/>
                <a:latin typeface="Myriad Pro" panose="020B0703030403020204" pitchFamily="34" charset="0"/>
              </a:rPr>
              <a:t>Sign in with login.gov</a:t>
            </a:r>
            <a:endParaRPr lang="en-US" sz="9600">
              <a:latin typeface="Myriad Pro" panose="020B0703030403020204" pitchFamily="34" charset="0"/>
            </a:endParaRPr>
          </a:p>
        </p:txBody>
      </p:sp>
    </p:spTree>
    <p:extLst>
      <p:ext uri="{BB962C8B-B14F-4D97-AF65-F5344CB8AC3E}">
        <p14:creationId xmlns:p14="http://schemas.microsoft.com/office/powerpoint/2010/main" val="2845351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28C06-FEAB-4036-B9C7-1741E0714F21}"/>
              </a:ext>
            </a:extLst>
          </p:cNvPr>
          <p:cNvSpPr>
            <a:spLocks noGrp="1"/>
          </p:cNvSpPr>
          <p:nvPr>
            <p:ph type="title" idx="4294967295"/>
          </p:nvPr>
        </p:nvSpPr>
        <p:spPr>
          <a:xfrm>
            <a:off x="381000" y="381000"/>
            <a:ext cx="11430000" cy="990600"/>
          </a:xfrm>
        </p:spPr>
        <p:txBody>
          <a:bodyPr/>
          <a:lstStyle/>
          <a:p>
            <a:r>
              <a:rPr lang="en-US">
                <a:solidFill>
                  <a:schemeClr val="accent1">
                    <a:lumMod val="50000"/>
                  </a:schemeClr>
                </a:solidFill>
                <a:hlinkClick r:id="rId2" action="ppaction://hlinksldjump"/>
              </a:rPr>
              <a:t>Purpose</a:t>
            </a:r>
            <a:endParaRPr lang="en-US">
              <a:solidFill>
                <a:schemeClr val="accent1">
                  <a:lumMod val="50000"/>
                </a:schemeClr>
              </a:solidFill>
            </a:endParaRPr>
          </a:p>
        </p:txBody>
      </p:sp>
      <p:sp>
        <p:nvSpPr>
          <p:cNvPr id="3" name="Content Placeholder 2">
            <a:extLst>
              <a:ext uri="{FF2B5EF4-FFF2-40B4-BE49-F238E27FC236}">
                <a16:creationId xmlns:a16="http://schemas.microsoft.com/office/drawing/2014/main" id="{BF3ECFCE-16C2-6E28-8F28-9151F99B6DA8}"/>
              </a:ext>
            </a:extLst>
          </p:cNvPr>
          <p:cNvSpPr>
            <a:spLocks noGrp="1"/>
          </p:cNvSpPr>
          <p:nvPr>
            <p:ph sz="quarter" idx="10"/>
          </p:nvPr>
        </p:nvSpPr>
        <p:spPr>
          <a:xfrm>
            <a:off x="381000" y="1353523"/>
            <a:ext cx="11811000" cy="5339377"/>
          </a:xfrm>
        </p:spPr>
        <p:txBody>
          <a:bodyPr/>
          <a:lstStyle/>
          <a:p>
            <a:pPr marL="0" marR="0">
              <a:lnSpc>
                <a:spcPct val="115000"/>
              </a:lnSpc>
              <a:spcBef>
                <a:spcPts val="500"/>
              </a:spcBef>
              <a:spcAft>
                <a:spcPts val="1000"/>
              </a:spcAft>
            </a:pPr>
            <a:r>
              <a:rPr lang="en-US" sz="2400">
                <a:effectLst/>
                <a:ea typeface="MS Mincho" panose="02020609040205080304" pitchFamily="49" charset="-128"/>
              </a:rPr>
              <a:t>The purpose of this document is to provide information and tutorials on how to use Enrollment Manager (EM), the system for entering enrollments, changes, and monthly certificates. Within EM, School Certifying Officials (SCOs) can do the following:</a:t>
            </a:r>
          </a:p>
          <a:p>
            <a:pPr marL="342900" indent="-342900">
              <a:lnSpc>
                <a:spcPct val="115000"/>
              </a:lnSpc>
              <a:spcAft>
                <a:spcPts val="600"/>
              </a:spcAft>
              <a:buFont typeface="Symbol" panose="05050102010706020507" pitchFamily="18" charset="2"/>
              <a:buChar char=""/>
            </a:pPr>
            <a:r>
              <a:rPr lang="en-US" sz="2400">
                <a:effectLst/>
                <a:ea typeface="MS Mincho" panose="02020609040205080304" pitchFamily="49" charset="-128"/>
              </a:rPr>
              <a:t>Create shared student records between VA and EM</a:t>
            </a:r>
          </a:p>
          <a:p>
            <a:pPr marL="342900" marR="0" lvl="0" indent="-342900">
              <a:lnSpc>
                <a:spcPct val="115000"/>
              </a:lnSpc>
              <a:spcBef>
                <a:spcPts val="0"/>
              </a:spcBef>
              <a:spcAft>
                <a:spcPts val="0"/>
              </a:spcAft>
              <a:buFont typeface="Symbol" panose="05050102010706020507" pitchFamily="18" charset="2"/>
              <a:buChar char=""/>
            </a:pPr>
            <a:r>
              <a:rPr lang="en-US" sz="2400">
                <a:effectLst/>
                <a:ea typeface="MS Mincho" panose="02020609040205080304" pitchFamily="49" charset="-128"/>
              </a:rPr>
              <a:t>Associate a student with a facility</a:t>
            </a:r>
          </a:p>
          <a:p>
            <a:pPr marL="342900" marR="0" lvl="0" indent="-342900">
              <a:lnSpc>
                <a:spcPct val="115000"/>
              </a:lnSpc>
              <a:spcBef>
                <a:spcPts val="0"/>
              </a:spcBef>
              <a:spcAft>
                <a:spcPts val="0"/>
              </a:spcAft>
              <a:buFont typeface="Symbol" panose="05050102010706020507" pitchFamily="18" charset="2"/>
              <a:buChar char=""/>
            </a:pPr>
            <a:r>
              <a:rPr lang="en-US" sz="2400">
                <a:effectLst/>
                <a:ea typeface="MS Mincho" panose="02020609040205080304" pitchFamily="49" charset="-128"/>
              </a:rPr>
              <a:t>View student information</a:t>
            </a:r>
          </a:p>
          <a:p>
            <a:pPr marL="342900" marR="0" lvl="0" indent="-342900">
              <a:lnSpc>
                <a:spcPct val="115000"/>
              </a:lnSpc>
              <a:spcBef>
                <a:spcPts val="0"/>
              </a:spcBef>
              <a:spcAft>
                <a:spcPts val="0"/>
              </a:spcAft>
              <a:buFont typeface="Symbol" panose="05050102010706020507" pitchFamily="18" charset="2"/>
              <a:buChar char=""/>
            </a:pPr>
            <a:r>
              <a:rPr lang="en-US" sz="2400">
                <a:effectLst/>
                <a:ea typeface="MS Mincho" panose="02020609040205080304" pitchFamily="49" charset="-128"/>
              </a:rPr>
              <a:t>Submit student certifications</a:t>
            </a:r>
          </a:p>
          <a:p>
            <a:pPr marL="342900" marR="0" lvl="0" indent="-342900">
              <a:lnSpc>
                <a:spcPct val="115000"/>
              </a:lnSpc>
              <a:spcBef>
                <a:spcPts val="0"/>
              </a:spcBef>
              <a:spcAft>
                <a:spcPts val="1000"/>
              </a:spcAft>
              <a:buFont typeface="Symbol" panose="05050102010706020507" pitchFamily="18" charset="2"/>
              <a:buChar char=""/>
            </a:pPr>
            <a:r>
              <a:rPr lang="en-US" sz="2400">
                <a:effectLst/>
                <a:ea typeface="MS Mincho" panose="02020609040205080304" pitchFamily="49" charset="-128"/>
              </a:rPr>
              <a:t>Add notes to a student </a:t>
            </a:r>
            <a:r>
              <a:rPr lang="en-US" sz="2400">
                <a:ea typeface="MS Mincho" panose="02020609040205080304" pitchFamily="49" charset="-128"/>
              </a:rPr>
              <a:t>p</a:t>
            </a:r>
            <a:r>
              <a:rPr lang="en-US" sz="2400">
                <a:effectLst/>
                <a:ea typeface="MS Mincho" panose="02020609040205080304" pitchFamily="49" charset="-128"/>
              </a:rPr>
              <a:t>rofile and their enrollment</a:t>
            </a:r>
          </a:p>
          <a:p>
            <a:pPr marL="0" marR="0">
              <a:lnSpc>
                <a:spcPct val="115000"/>
              </a:lnSpc>
              <a:spcBef>
                <a:spcPts val="500"/>
              </a:spcBef>
              <a:spcAft>
                <a:spcPts val="1000"/>
              </a:spcAft>
            </a:pPr>
            <a:r>
              <a:rPr lang="en-US" sz="1800" i="1">
                <a:ea typeface="MS Mincho" panose="02020609040205080304" pitchFamily="49" charset="-128"/>
              </a:rPr>
              <a:t>N</a:t>
            </a:r>
            <a:r>
              <a:rPr lang="en-US" sz="1800" i="1">
                <a:effectLst/>
                <a:ea typeface="MS Mincho" panose="02020609040205080304" pitchFamily="49" charset="-128"/>
              </a:rPr>
              <a:t>otes: All information contained in this manual is based on fictitious names, Social Security numbers (SSN), and other personally identifiable information. The SCO EM User Guide is a general reference guide. Also, located in the top-right, a labeled rectangle </a:t>
            </a:r>
            <a:r>
              <a:rPr lang="en-US" sz="1800" i="1">
                <a:ea typeface="MS Mincho" panose="02020609040205080304" pitchFamily="49" charset="-128"/>
              </a:rPr>
              <a:t>indicates the specified user/audience the subsequent section is aligned to (i.e., Assistant, SCO, Flight, NCD/IHL, etc.).</a:t>
            </a:r>
            <a:endParaRPr lang="en-US" sz="1800" i="1">
              <a:effectLst/>
              <a:ea typeface="MS Mincho" panose="02020609040205080304" pitchFamily="49" charset="-128"/>
            </a:endParaRPr>
          </a:p>
        </p:txBody>
      </p:sp>
      <p:sp>
        <p:nvSpPr>
          <p:cNvPr id="4" name="Rectangle: Rounded Corners 3" descr="Return to table of contents button.">
            <a:hlinkClick r:id="rId3" action="ppaction://hlinksldjump"/>
            <a:extLst>
              <a:ext uri="{FF2B5EF4-FFF2-40B4-BE49-F238E27FC236}">
                <a16:creationId xmlns:a16="http://schemas.microsoft.com/office/drawing/2014/main" id="{2C6406D0-4E1D-37AC-DD63-028B40CC6C61}"/>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3"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Tree>
    <p:extLst>
      <p:ext uri="{BB962C8B-B14F-4D97-AF65-F5344CB8AC3E}">
        <p14:creationId xmlns:p14="http://schemas.microsoft.com/office/powerpoint/2010/main" val="13863315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381000"/>
            <a:ext cx="10744200" cy="990600"/>
          </a:xfrm>
        </p:spPr>
        <p:txBody>
          <a:bodyPr/>
          <a:lstStyle/>
          <a:p>
            <a:r>
              <a:rPr lang="en-US" sz="3600" b="1">
                <a:solidFill>
                  <a:srgbClr val="0E7BBA"/>
                </a:solidFill>
                <a:effectLst/>
                <a:latin typeface="Calibri"/>
                <a:ea typeface="MS Mincho"/>
                <a:cs typeface="Calibri"/>
                <a:hlinkClick r:id="rId2" action="ppaction://hlinksldjump">
                  <a:extLst>
                    <a:ext uri="{A12FA001-AC4F-418D-AE19-62706E023703}">
                      <ahyp:hlinkClr xmlns:ahyp="http://schemas.microsoft.com/office/drawing/2018/hyperlinkcolor" val="tx"/>
                    </a:ext>
                  </a:extLst>
                </a:hlinkClick>
              </a:rPr>
              <a:t>Sign in with Login.gov</a:t>
            </a:r>
            <a:r>
              <a:rPr lang="en-US">
                <a:solidFill>
                  <a:srgbClr val="0E7BBA"/>
                </a:solidFill>
                <a:latin typeface="Calibri"/>
                <a:ea typeface="MS Mincho"/>
                <a:cs typeface="Calibri"/>
                <a:hlinkClick r:id="rId2" action="ppaction://hlinksldjump">
                  <a:extLst>
                    <a:ext uri="{A12FA001-AC4F-418D-AE19-62706E023703}">
                      <ahyp:hlinkClr xmlns:ahyp="http://schemas.microsoft.com/office/drawing/2018/hyperlinkcolor" val="tx"/>
                    </a:ext>
                  </a:extLst>
                </a:hlinkClick>
              </a:rPr>
              <a:t> Cont'd </a:t>
            </a:r>
            <a:endParaRPr lang="en-US">
              <a:solidFill>
                <a:srgbClr val="0E7BBA"/>
              </a:solidFill>
              <a:hlinkClick r:id="rId2" action="ppaction://hlinksldjump">
                <a:extLst>
                  <a:ext uri="{A12FA001-AC4F-418D-AE19-62706E023703}">
                    <ahyp:hlinkClr xmlns:ahyp="http://schemas.microsoft.com/office/drawing/2018/hyperlinkcolor" val="tx"/>
                  </a:ext>
                </a:extLst>
              </a:hlinkClick>
            </a:endParaRPr>
          </a:p>
        </p:txBody>
      </p:sp>
      <p:sp>
        <p:nvSpPr>
          <p:cNvPr id="3" name="Content Placeholder 2">
            <a:extLst>
              <a:ext uri="{FF2B5EF4-FFF2-40B4-BE49-F238E27FC236}">
                <a16:creationId xmlns:a16="http://schemas.microsoft.com/office/drawing/2014/main" id="{2FE295F2-9E5A-74A5-9BD4-FF2BB3720B20}"/>
              </a:ext>
            </a:extLst>
          </p:cNvPr>
          <p:cNvSpPr>
            <a:spLocks noGrp="1"/>
          </p:cNvSpPr>
          <p:nvPr>
            <p:ph sz="quarter" idx="10"/>
          </p:nvPr>
        </p:nvSpPr>
        <p:spPr>
          <a:xfrm>
            <a:off x="381000" y="1371600"/>
            <a:ext cx="5433391" cy="4940300"/>
          </a:xfrm>
        </p:spPr>
        <p:txBody>
          <a:bodyPr/>
          <a:lstStyle/>
          <a:p>
            <a:pPr marL="514350" indent="-514350">
              <a:lnSpc>
                <a:spcPct val="107000"/>
              </a:lnSpc>
              <a:spcAft>
                <a:spcPts val="800"/>
              </a:spcAft>
              <a:buFont typeface="+mj-lt"/>
              <a:buAutoNum type="arabicPeriod"/>
            </a:pPr>
            <a:r>
              <a:rPr lang="en-US" sz="2800">
                <a:effectLst/>
                <a:ea typeface="MS Mincho" panose="02020609040205080304" pitchFamily="49" charset="-128"/>
              </a:rPr>
              <a:t>Select the “</a:t>
            </a:r>
            <a:r>
              <a:rPr lang="en-US" sz="2800" b="1">
                <a:effectLst/>
                <a:ea typeface="MS Mincho" panose="02020609040205080304" pitchFamily="49" charset="-128"/>
              </a:rPr>
              <a:t>Sign in with</a:t>
            </a:r>
            <a:r>
              <a:rPr lang="en-US" sz="2800">
                <a:effectLst/>
                <a:ea typeface="MS Mincho" panose="02020609040205080304" pitchFamily="49" charset="-128"/>
              </a:rPr>
              <a:t> </a:t>
            </a:r>
            <a:r>
              <a:rPr lang="en-US" sz="2800" b="1">
                <a:effectLst/>
                <a:ea typeface="MS Mincho" panose="02020609040205080304" pitchFamily="49" charset="-128"/>
              </a:rPr>
              <a:t>Login.gov</a:t>
            </a:r>
            <a:r>
              <a:rPr lang="en-US" sz="2800">
                <a:effectLst/>
                <a:ea typeface="MS Mincho" panose="02020609040205080304" pitchFamily="49" charset="-128"/>
              </a:rPr>
              <a:t>” button.</a:t>
            </a:r>
          </a:p>
          <a:p>
            <a:pPr marR="0" lvl="0">
              <a:lnSpc>
                <a:spcPct val="107000"/>
              </a:lnSpc>
              <a:spcBef>
                <a:spcPts val="0"/>
              </a:spcBef>
              <a:spcAft>
                <a:spcPts val="800"/>
              </a:spcAft>
            </a:pPr>
            <a:endParaRPr lang="en-US" sz="2800"/>
          </a:p>
        </p:txBody>
      </p:sp>
      <p:sp>
        <p:nvSpPr>
          <p:cNvPr id="5" name="Rectangle: Rounded Corners 4" descr="Return to table of contents button.">
            <a:hlinkClick r:id="rId3" action="ppaction://hlinksldjump"/>
            <a:extLst>
              <a:ext uri="{FF2B5EF4-FFF2-40B4-BE49-F238E27FC236}">
                <a16:creationId xmlns:a16="http://schemas.microsoft.com/office/drawing/2014/main" id="{78B384B5-0666-3371-9E66-53EA88C6480A}"/>
              </a:ext>
            </a:extLst>
          </p:cNvPr>
          <p:cNvSpPr/>
          <p:nvPr/>
        </p:nvSpPr>
        <p:spPr>
          <a:xfrm>
            <a:off x="4443046" y="6320779"/>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3"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grpSp>
        <p:nvGrpSpPr>
          <p:cNvPr id="11" name="Group 10" descr="Image of the two options to login. There is a highlight box around Login.Gov.">
            <a:extLst>
              <a:ext uri="{FF2B5EF4-FFF2-40B4-BE49-F238E27FC236}">
                <a16:creationId xmlns:a16="http://schemas.microsoft.com/office/drawing/2014/main" id="{CACA3E49-84C3-D17D-4DE3-FE3828996F1C}"/>
              </a:ext>
            </a:extLst>
          </p:cNvPr>
          <p:cNvGrpSpPr/>
          <p:nvPr/>
        </p:nvGrpSpPr>
        <p:grpSpPr>
          <a:xfrm>
            <a:off x="5304990" y="1934418"/>
            <a:ext cx="6440906" cy="2989163"/>
            <a:chOff x="5304990" y="1934418"/>
            <a:chExt cx="6440906" cy="2989163"/>
          </a:xfrm>
        </p:grpSpPr>
        <p:grpSp>
          <p:nvGrpSpPr>
            <p:cNvPr id="12" name="Group 11">
              <a:extLst>
                <a:ext uri="{FF2B5EF4-FFF2-40B4-BE49-F238E27FC236}">
                  <a16:creationId xmlns:a16="http://schemas.microsoft.com/office/drawing/2014/main" id="{139B4C8F-E9AA-96CE-1804-B7EDC2B7470B}"/>
                </a:ext>
              </a:extLst>
            </p:cNvPr>
            <p:cNvGrpSpPr/>
            <p:nvPr/>
          </p:nvGrpSpPr>
          <p:grpSpPr>
            <a:xfrm>
              <a:off x="5304990" y="1934418"/>
              <a:ext cx="6440906" cy="2989163"/>
              <a:chOff x="5304990" y="1934418"/>
              <a:chExt cx="6440906" cy="2989163"/>
            </a:xfrm>
          </p:grpSpPr>
          <p:pic>
            <p:nvPicPr>
              <p:cNvPr id="14" name="Picture 13">
                <a:extLst>
                  <a:ext uri="{FF2B5EF4-FFF2-40B4-BE49-F238E27FC236}">
                    <a16:creationId xmlns:a16="http://schemas.microsoft.com/office/drawing/2014/main" id="{3A7EFCE2-6224-B543-AA6C-14F7E4BFB368}"/>
                  </a:ext>
                </a:extLst>
              </p:cNvPr>
              <p:cNvPicPr>
                <a:picLocks noChangeAspect="1"/>
              </p:cNvPicPr>
              <p:nvPr/>
            </p:nvPicPr>
            <p:blipFill rotWithShape="1">
              <a:blip r:embed="rId4">
                <a:extLst>
                  <a:ext uri="{28A0092B-C50C-407E-A947-70E740481C1C}">
                    <a14:useLocalDpi xmlns:a14="http://schemas.microsoft.com/office/drawing/2010/main" val="0"/>
                  </a:ext>
                </a:extLst>
              </a:blip>
              <a:srcRect l="9093" r="10812" b="89091"/>
              <a:stretch/>
            </p:blipFill>
            <p:spPr bwMode="auto">
              <a:xfrm>
                <a:off x="5304990" y="1934418"/>
                <a:ext cx="6440906" cy="580537"/>
              </a:xfrm>
              <a:prstGeom prst="rect">
                <a:avLst/>
              </a:prstGeom>
              <a:noFill/>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C01EBF5D-4D49-5ABB-4BF8-D0AFEEC66031}"/>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9093" t="24764" r="10812" b="29231"/>
              <a:stretch/>
            </p:blipFill>
            <p:spPr bwMode="auto">
              <a:xfrm>
                <a:off x="5304990" y="2475210"/>
                <a:ext cx="6440906" cy="2448371"/>
              </a:xfrm>
              <a:prstGeom prst="rect">
                <a:avLst/>
              </a:prstGeom>
              <a:noFill/>
              <a:ln>
                <a:noFill/>
              </a:ln>
              <a:extLst>
                <a:ext uri="{53640926-AAD7-44D8-BBD7-CCE9431645EC}">
                  <a14:shadowObscured xmlns:a14="http://schemas.microsoft.com/office/drawing/2010/main"/>
                </a:ext>
              </a:extLst>
            </p:spPr>
          </p:pic>
        </p:grpSp>
        <p:sp>
          <p:nvSpPr>
            <p:cNvPr id="13" name="Rectangle 12">
              <a:extLst>
                <a:ext uri="{FF2B5EF4-FFF2-40B4-BE49-F238E27FC236}">
                  <a16:creationId xmlns:a16="http://schemas.microsoft.com/office/drawing/2014/main" id="{222AF222-CFEC-71F5-F1F6-85E0A12FA766}"/>
                </a:ext>
                <a:ext uri="{C183D7F6-B498-43B3-948B-1728B52AA6E4}">
                  <adec:decorative xmlns:adec="http://schemas.microsoft.com/office/drawing/2017/decorative" val="1"/>
                </a:ext>
              </a:extLst>
            </p:cNvPr>
            <p:cNvSpPr/>
            <p:nvPr/>
          </p:nvSpPr>
          <p:spPr>
            <a:xfrm>
              <a:off x="7583403" y="3465096"/>
              <a:ext cx="1961147" cy="385009"/>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Tree>
    <p:extLst>
      <p:ext uri="{BB962C8B-B14F-4D97-AF65-F5344CB8AC3E}">
        <p14:creationId xmlns:p14="http://schemas.microsoft.com/office/powerpoint/2010/main" val="28503043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DCDDA0E-6012-C5DD-C381-289FF4FE9C96}"/>
              </a:ext>
            </a:extLst>
          </p:cNvPr>
          <p:cNvSpPr txBox="1">
            <a:spLocks noGrp="1"/>
          </p:cNvSpPr>
          <p:nvPr>
            <p:ph type="title" idx="4294967295"/>
          </p:nvPr>
        </p:nvSpPr>
        <p:spPr>
          <a:xfrm>
            <a:off x="381000" y="381000"/>
            <a:ext cx="10744200"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lang="en-US" sz="3600" b="1">
                <a:solidFill>
                  <a:srgbClr val="0E7BBA"/>
                </a:solidFill>
                <a:effectLst/>
                <a:latin typeface="Calibri"/>
                <a:ea typeface="MS Mincho"/>
                <a:cs typeface="Calibri"/>
                <a:hlinkClick r:id="rId2" action="ppaction://hlinksldjump">
                  <a:extLst>
                    <a:ext uri="{A12FA001-AC4F-418D-AE19-62706E023703}">
                      <ahyp:hlinkClr xmlns:ahyp="http://schemas.microsoft.com/office/drawing/2018/hyperlinkcolor" val="tx"/>
                    </a:ext>
                  </a:extLst>
                </a:hlinkClick>
              </a:rPr>
              <a:t>Sign in with Login.gov</a:t>
            </a:r>
            <a:r>
              <a:rPr lang="en-US">
                <a:solidFill>
                  <a:srgbClr val="0E7BBA"/>
                </a:solidFill>
                <a:latin typeface="Calibri"/>
                <a:ea typeface="MS Mincho"/>
                <a:cs typeface="Calibri"/>
                <a:hlinkClick r:id="rId2" action="ppaction://hlinksldjump">
                  <a:extLst>
                    <a:ext uri="{A12FA001-AC4F-418D-AE19-62706E023703}">
                      <ahyp:hlinkClr xmlns:ahyp="http://schemas.microsoft.com/office/drawing/2018/hyperlinkcolor" val="tx"/>
                    </a:ext>
                  </a:extLst>
                </a:hlinkClick>
              </a:rPr>
              <a:t> Cont'd 1</a:t>
            </a:r>
            <a:endParaRPr kumimoji="0" lang="en-US" sz="3600" b="1" i="0" u="none" strike="noStrike" kern="1200" cap="none" spc="0" normalizeH="0" baseline="0" noProof="0">
              <a:ln>
                <a:noFill/>
              </a:ln>
              <a:solidFill>
                <a:srgbClr val="0E7BBA"/>
              </a:solidFill>
              <a:effectLst/>
              <a:uLnTx/>
              <a:uFillTx/>
              <a:hlinkClick r:id="rId2" action="ppaction://hlinksldjump">
                <a:extLst>
                  <a:ext uri="{A12FA001-AC4F-418D-AE19-62706E023703}">
                    <ahyp:hlinkClr xmlns:ahyp="http://schemas.microsoft.com/office/drawing/2018/hyperlinkcolor" val="tx"/>
                  </a:ext>
                </a:extLst>
              </a:hlinkClick>
            </a:endParaRPr>
          </a:p>
        </p:txBody>
      </p:sp>
      <p:sp>
        <p:nvSpPr>
          <p:cNvPr id="3" name="Content Placeholder 2">
            <a:extLst>
              <a:ext uri="{FF2B5EF4-FFF2-40B4-BE49-F238E27FC236}">
                <a16:creationId xmlns:a16="http://schemas.microsoft.com/office/drawing/2014/main" id="{2FE295F2-9E5A-74A5-9BD4-FF2BB3720B20}"/>
              </a:ext>
            </a:extLst>
          </p:cNvPr>
          <p:cNvSpPr>
            <a:spLocks noGrp="1"/>
          </p:cNvSpPr>
          <p:nvPr>
            <p:ph sz="quarter" idx="10"/>
          </p:nvPr>
        </p:nvSpPr>
        <p:spPr>
          <a:xfrm>
            <a:off x="381000" y="1380479"/>
            <a:ext cx="4348017" cy="4940300"/>
          </a:xfrm>
        </p:spPr>
        <p:txBody>
          <a:bodyPr/>
          <a:lstStyle/>
          <a:p>
            <a:pPr marL="514350" indent="-514350">
              <a:spcBef>
                <a:spcPts val="600"/>
              </a:spcBef>
              <a:spcAft>
                <a:spcPts val="0"/>
              </a:spcAft>
              <a:buFont typeface="+mj-lt"/>
              <a:buAutoNum type="arabicPeriod" startAt="2"/>
            </a:pPr>
            <a:r>
              <a:rPr lang="en-US" sz="2800">
                <a:effectLst/>
                <a:ea typeface="MS Mincho" panose="02020609040205080304" pitchFamily="49" charset="-128"/>
              </a:rPr>
              <a:t>Select the “</a:t>
            </a:r>
            <a:r>
              <a:rPr lang="en-US" sz="2800" b="1">
                <a:effectLst/>
                <a:ea typeface="MS Mincho" panose="02020609040205080304" pitchFamily="49" charset="-128"/>
              </a:rPr>
              <a:t>Accept</a:t>
            </a:r>
            <a:r>
              <a:rPr lang="en-US" sz="2800">
                <a:effectLst/>
                <a:ea typeface="MS Mincho" panose="02020609040205080304" pitchFamily="49" charset="-128"/>
              </a:rPr>
              <a:t>” button to agree to the terms to be redirected to the Login.gov sign-in page </a:t>
            </a:r>
            <a:r>
              <a:rPr lang="en-US" sz="2800">
                <a:ea typeface="MS Mincho" panose="02020609040205080304" pitchFamily="49" charset="-128"/>
              </a:rPr>
              <a:t>to </a:t>
            </a:r>
            <a:r>
              <a:rPr lang="en-US" sz="2800">
                <a:effectLst/>
                <a:ea typeface="MS Mincho" panose="02020609040205080304" pitchFamily="49" charset="-128"/>
              </a:rPr>
              <a:t>use multifactor authentication to verify your identity.</a:t>
            </a:r>
          </a:p>
          <a:p>
            <a:endParaRPr lang="en-US" sz="4400"/>
          </a:p>
        </p:txBody>
      </p:sp>
      <p:pic>
        <p:nvPicPr>
          <p:cNvPr id="4" name="Picture 3" descr="Screenshot showing the secure login redirect screen. Users will select accept to proceed.">
            <a:extLst>
              <a:ext uri="{FF2B5EF4-FFF2-40B4-BE49-F238E27FC236}">
                <a16:creationId xmlns:a16="http://schemas.microsoft.com/office/drawing/2014/main" id="{70FA0A9E-0C04-6CBA-007D-8E6DED4D83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3221" y="2106295"/>
            <a:ext cx="6677660" cy="2645410"/>
          </a:xfrm>
          <a:prstGeom prst="rect">
            <a:avLst/>
          </a:prstGeom>
          <a:noFill/>
          <a:ln>
            <a:solidFill>
              <a:schemeClr val="tx1"/>
            </a:solidFill>
          </a:ln>
        </p:spPr>
      </p:pic>
      <p:sp>
        <p:nvSpPr>
          <p:cNvPr id="5" name="Rectangle: Rounded Corners 4" descr="Return to table of contents button.">
            <a:hlinkClick r:id="rId4" action="ppaction://hlinksldjump"/>
            <a:extLst>
              <a:ext uri="{FF2B5EF4-FFF2-40B4-BE49-F238E27FC236}">
                <a16:creationId xmlns:a16="http://schemas.microsoft.com/office/drawing/2014/main" id="{78B384B5-0666-3371-9E66-53EA88C6480A}"/>
              </a:ext>
            </a:extLst>
          </p:cNvPr>
          <p:cNvSpPr/>
          <p:nvPr/>
        </p:nvSpPr>
        <p:spPr>
          <a:xfrm>
            <a:off x="4443046" y="6320779"/>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B6C4514B-2E1C-9BDB-34F5-716B3EC0B4CD}"/>
              </a:ext>
              <a:ext uri="{C183D7F6-B498-43B3-948B-1728B52AA6E4}">
                <adec:decorative xmlns:adec="http://schemas.microsoft.com/office/drawing/2017/decorative" val="1"/>
              </a:ext>
            </a:extLst>
          </p:cNvPr>
          <p:cNvSpPr/>
          <p:nvPr/>
        </p:nvSpPr>
        <p:spPr>
          <a:xfrm>
            <a:off x="10189978" y="4216893"/>
            <a:ext cx="540714" cy="28331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32932334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10B9874-C18F-0937-0348-8E9B2A0119E7}"/>
              </a:ext>
            </a:extLst>
          </p:cNvPr>
          <p:cNvSpPr txBox="1">
            <a:spLocks noGrp="1"/>
          </p:cNvSpPr>
          <p:nvPr>
            <p:ph type="title" idx="4294967295"/>
          </p:nvPr>
        </p:nvSpPr>
        <p:spPr>
          <a:xfrm>
            <a:off x="381000" y="381000"/>
            <a:ext cx="10744200"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lang="en-US" sz="3600" b="1">
                <a:solidFill>
                  <a:srgbClr val="0E7BBA"/>
                </a:solidFill>
                <a:effectLst/>
                <a:latin typeface="Calibri"/>
                <a:ea typeface="MS Mincho"/>
                <a:cs typeface="Calibri"/>
                <a:hlinkClick r:id="rId2" action="ppaction://hlinksldjump">
                  <a:extLst>
                    <a:ext uri="{A12FA001-AC4F-418D-AE19-62706E023703}">
                      <ahyp:hlinkClr xmlns:ahyp="http://schemas.microsoft.com/office/drawing/2018/hyperlinkcolor" val="tx"/>
                    </a:ext>
                  </a:extLst>
                </a:hlinkClick>
              </a:rPr>
              <a:t>Sign in with Login.gov</a:t>
            </a:r>
            <a:r>
              <a:rPr lang="en-US">
                <a:solidFill>
                  <a:srgbClr val="0E7BBA"/>
                </a:solidFill>
                <a:latin typeface="Calibri"/>
                <a:ea typeface="MS Mincho"/>
                <a:cs typeface="Calibri"/>
                <a:hlinkClick r:id="rId2" action="ppaction://hlinksldjump">
                  <a:extLst>
                    <a:ext uri="{A12FA001-AC4F-418D-AE19-62706E023703}">
                      <ahyp:hlinkClr xmlns:ahyp="http://schemas.microsoft.com/office/drawing/2018/hyperlinkcolor" val="tx"/>
                    </a:ext>
                  </a:extLst>
                </a:hlinkClick>
              </a:rPr>
              <a:t> Cont'd 2</a:t>
            </a:r>
            <a:endParaRPr kumimoji="0" lang="en-US" sz="3600" b="1" i="0" u="none" strike="noStrike" kern="1200" cap="none" spc="0" normalizeH="0" baseline="0" noProof="0">
              <a:ln>
                <a:noFill/>
              </a:ln>
              <a:solidFill>
                <a:srgbClr val="0E7BBA"/>
              </a:solidFill>
              <a:effectLst/>
              <a:uLnTx/>
              <a:uFillTx/>
              <a:hlinkClick r:id="rId2" action="ppaction://hlinksldjump">
                <a:extLst>
                  <a:ext uri="{A12FA001-AC4F-418D-AE19-62706E023703}">
                    <ahyp:hlinkClr xmlns:ahyp="http://schemas.microsoft.com/office/drawing/2018/hyperlinkcolor" val="tx"/>
                  </a:ext>
                </a:extLst>
              </a:hlinkClick>
            </a:endParaRPr>
          </a:p>
        </p:txBody>
      </p:sp>
      <p:sp>
        <p:nvSpPr>
          <p:cNvPr id="3" name="Content Placeholder 2">
            <a:extLst>
              <a:ext uri="{FF2B5EF4-FFF2-40B4-BE49-F238E27FC236}">
                <a16:creationId xmlns:a16="http://schemas.microsoft.com/office/drawing/2014/main" id="{2FE295F2-9E5A-74A5-9BD4-FF2BB3720B20}"/>
              </a:ext>
            </a:extLst>
          </p:cNvPr>
          <p:cNvSpPr>
            <a:spLocks noGrp="1"/>
          </p:cNvSpPr>
          <p:nvPr>
            <p:ph sz="quarter" idx="10"/>
          </p:nvPr>
        </p:nvSpPr>
        <p:spPr>
          <a:xfrm>
            <a:off x="381000" y="1369411"/>
            <a:ext cx="5984640" cy="4940300"/>
          </a:xfrm>
        </p:spPr>
        <p:txBody>
          <a:bodyPr/>
          <a:lstStyle/>
          <a:p>
            <a:pPr marL="514350" marR="0" indent="-514350">
              <a:spcBef>
                <a:spcPts val="600"/>
              </a:spcBef>
              <a:spcAft>
                <a:spcPts val="0"/>
              </a:spcAft>
              <a:buFont typeface="+mj-lt"/>
              <a:buAutoNum type="arabicPeriod" startAt="3"/>
            </a:pPr>
            <a:r>
              <a:rPr lang="en-US" sz="2800">
                <a:effectLst/>
                <a:ea typeface="MS Mincho" panose="02020609040205080304" pitchFamily="49" charset="-128"/>
              </a:rPr>
              <a:t>Enter your Login.gov email address and password and select the “</a:t>
            </a:r>
            <a:r>
              <a:rPr lang="en-US" sz="2800" b="1">
                <a:effectLst/>
                <a:ea typeface="MS Mincho" panose="02020609040205080304" pitchFamily="49" charset="-128"/>
              </a:rPr>
              <a:t>Sign in” </a:t>
            </a:r>
            <a:r>
              <a:rPr lang="en-US" sz="2800">
                <a:effectLst/>
                <a:ea typeface="MS Mincho" panose="02020609040205080304" pitchFamily="49" charset="-128"/>
              </a:rPr>
              <a:t>button.</a:t>
            </a:r>
          </a:p>
          <a:p>
            <a:endParaRPr lang="en-US" sz="4400"/>
          </a:p>
        </p:txBody>
      </p:sp>
      <p:pic>
        <p:nvPicPr>
          <p:cNvPr id="4" name="Picture 3" descr="Screenshot of Login.gov screen and users will enter email address, password and select sign in.">
            <a:extLst>
              <a:ext uri="{FF2B5EF4-FFF2-40B4-BE49-F238E27FC236}">
                <a16:creationId xmlns:a16="http://schemas.microsoft.com/office/drawing/2014/main" id="{327E319B-A6F2-366D-5A3B-3183B8801D92}"/>
              </a:ext>
            </a:extLst>
          </p:cNvPr>
          <p:cNvPicPr>
            <a:picLocks noChangeAspect="1"/>
          </p:cNvPicPr>
          <p:nvPr/>
        </p:nvPicPr>
        <p:blipFill rotWithShape="1">
          <a:blip r:embed="rId3">
            <a:extLst>
              <a:ext uri="{28A0092B-C50C-407E-A947-70E740481C1C}">
                <a14:useLocalDpi xmlns:a14="http://schemas.microsoft.com/office/drawing/2010/main" val="0"/>
              </a:ext>
            </a:extLst>
          </a:blip>
          <a:srcRect l="32440" r="32652"/>
          <a:stretch/>
        </p:blipFill>
        <p:spPr bwMode="auto">
          <a:xfrm>
            <a:off x="8237605" y="1455153"/>
            <a:ext cx="2733972" cy="4375870"/>
          </a:xfrm>
          <a:prstGeom prst="rect">
            <a:avLst/>
          </a:prstGeom>
          <a:noFill/>
          <a:ln>
            <a:solidFill>
              <a:schemeClr val="tx1"/>
            </a:solidFill>
          </a:ln>
          <a:extLst>
            <a:ext uri="{53640926-AAD7-44D8-BBD7-CCE9431645EC}">
              <a14:shadowObscured xmlns:a14="http://schemas.microsoft.com/office/drawing/2010/main"/>
            </a:ext>
          </a:extLst>
        </p:spPr>
      </p:pic>
      <p:sp>
        <p:nvSpPr>
          <p:cNvPr id="5" name="Rectangle: Rounded Corners 4" descr="Return to table of contents button.">
            <a:hlinkClick r:id="rId4" action="ppaction://hlinksldjump"/>
            <a:extLst>
              <a:ext uri="{FF2B5EF4-FFF2-40B4-BE49-F238E27FC236}">
                <a16:creationId xmlns:a16="http://schemas.microsoft.com/office/drawing/2014/main" id="{78B384B5-0666-3371-9E66-53EA88C6480A}"/>
              </a:ext>
            </a:extLst>
          </p:cNvPr>
          <p:cNvSpPr/>
          <p:nvPr/>
        </p:nvSpPr>
        <p:spPr>
          <a:xfrm>
            <a:off x="4443046" y="6320779"/>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CCCE1281-2DCF-7341-0BCB-D92EA33C181C}"/>
              </a:ext>
              <a:ext uri="{C183D7F6-B498-43B3-948B-1728B52AA6E4}">
                <adec:decorative xmlns:adec="http://schemas.microsoft.com/office/drawing/2017/decorative" val="1"/>
              </a:ext>
            </a:extLst>
          </p:cNvPr>
          <p:cNvSpPr/>
          <p:nvPr/>
        </p:nvSpPr>
        <p:spPr>
          <a:xfrm>
            <a:off x="8534522" y="4536105"/>
            <a:ext cx="2142404" cy="303249"/>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25292603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A5D9B77-6676-65D2-69E2-DB898FA82EBE}"/>
              </a:ext>
            </a:extLst>
          </p:cNvPr>
          <p:cNvSpPr txBox="1">
            <a:spLocks noGrp="1"/>
          </p:cNvSpPr>
          <p:nvPr>
            <p:ph type="title" idx="4294967295"/>
          </p:nvPr>
        </p:nvSpPr>
        <p:spPr>
          <a:xfrm>
            <a:off x="381000" y="381000"/>
            <a:ext cx="10744200"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lang="en-US" sz="3600" b="1">
                <a:solidFill>
                  <a:srgbClr val="0E7BBA"/>
                </a:solidFill>
                <a:effectLst/>
                <a:latin typeface="Calibri"/>
                <a:ea typeface="MS Mincho"/>
                <a:cs typeface="Calibri"/>
                <a:hlinkClick r:id="rId2" action="ppaction://hlinksldjump">
                  <a:extLst>
                    <a:ext uri="{A12FA001-AC4F-418D-AE19-62706E023703}">
                      <ahyp:hlinkClr xmlns:ahyp="http://schemas.microsoft.com/office/drawing/2018/hyperlinkcolor" val="tx"/>
                    </a:ext>
                  </a:extLst>
                </a:hlinkClick>
              </a:rPr>
              <a:t>Sign in with Login.gov</a:t>
            </a:r>
            <a:r>
              <a:rPr lang="en-US">
                <a:solidFill>
                  <a:srgbClr val="0E7BBA"/>
                </a:solidFill>
                <a:latin typeface="Calibri"/>
                <a:ea typeface="MS Mincho"/>
                <a:cs typeface="Calibri"/>
                <a:hlinkClick r:id="rId2" action="ppaction://hlinksldjump">
                  <a:extLst>
                    <a:ext uri="{A12FA001-AC4F-418D-AE19-62706E023703}">
                      <ahyp:hlinkClr xmlns:ahyp="http://schemas.microsoft.com/office/drawing/2018/hyperlinkcolor" val="tx"/>
                    </a:ext>
                  </a:extLst>
                </a:hlinkClick>
              </a:rPr>
              <a:t> Cont'd 3</a:t>
            </a:r>
            <a:endParaRPr kumimoji="0" lang="en-US" sz="3600" b="1" i="0" u="none" strike="noStrike" kern="1200" cap="none" spc="0" normalizeH="0" baseline="0" noProof="0">
              <a:ln>
                <a:noFill/>
              </a:ln>
              <a:solidFill>
                <a:srgbClr val="0E7BBA"/>
              </a:solidFill>
              <a:effectLst/>
              <a:uLnTx/>
              <a:uFillTx/>
              <a:hlinkClick r:id="rId2" action="ppaction://hlinksldjump">
                <a:extLst>
                  <a:ext uri="{A12FA001-AC4F-418D-AE19-62706E023703}">
                    <ahyp:hlinkClr xmlns:ahyp="http://schemas.microsoft.com/office/drawing/2018/hyperlinkcolor" val="tx"/>
                  </a:ext>
                </a:extLst>
              </a:hlinkClick>
            </a:endParaRPr>
          </a:p>
        </p:txBody>
      </p:sp>
      <p:sp>
        <p:nvSpPr>
          <p:cNvPr id="3" name="Content Placeholder 2">
            <a:extLst>
              <a:ext uri="{FF2B5EF4-FFF2-40B4-BE49-F238E27FC236}">
                <a16:creationId xmlns:a16="http://schemas.microsoft.com/office/drawing/2014/main" id="{2FE295F2-9E5A-74A5-9BD4-FF2BB3720B20}"/>
              </a:ext>
            </a:extLst>
          </p:cNvPr>
          <p:cNvSpPr>
            <a:spLocks noGrp="1"/>
          </p:cNvSpPr>
          <p:nvPr>
            <p:ph sz="quarter" idx="10"/>
          </p:nvPr>
        </p:nvSpPr>
        <p:spPr>
          <a:xfrm>
            <a:off x="212034" y="1371600"/>
            <a:ext cx="5883966" cy="4940300"/>
          </a:xfrm>
        </p:spPr>
        <p:txBody>
          <a:bodyPr/>
          <a:lstStyle/>
          <a:p>
            <a:pPr marL="742950" marR="0" indent="-514350">
              <a:spcBef>
                <a:spcPts val="600"/>
              </a:spcBef>
              <a:spcAft>
                <a:spcPts val="0"/>
              </a:spcAft>
              <a:buFont typeface="+mj-lt"/>
              <a:buAutoNum type="arabicPeriod" startAt="4"/>
            </a:pPr>
            <a:r>
              <a:rPr lang="en-US" sz="2800">
                <a:effectLst/>
                <a:ea typeface="MS Mincho" panose="02020609040205080304" pitchFamily="49" charset="-128"/>
              </a:rPr>
              <a:t>Input the 6-digit code and select the “</a:t>
            </a:r>
            <a:r>
              <a:rPr lang="en-US" sz="2800" b="1">
                <a:effectLst/>
                <a:ea typeface="MS Mincho" panose="02020609040205080304" pitchFamily="49" charset="-128"/>
              </a:rPr>
              <a:t>Submit</a:t>
            </a:r>
            <a:r>
              <a:rPr lang="en-US" sz="2800">
                <a:effectLst/>
                <a:ea typeface="MS Mincho" panose="02020609040205080304" pitchFamily="49" charset="-128"/>
              </a:rPr>
              <a:t>” button. </a:t>
            </a:r>
          </a:p>
          <a:p>
            <a:pPr marL="228600" marR="0">
              <a:spcBef>
                <a:spcPts val="600"/>
              </a:spcBef>
              <a:spcAft>
                <a:spcPts val="0"/>
              </a:spcAft>
            </a:pPr>
            <a:endParaRPr lang="en-US" sz="2800">
              <a:ea typeface="MS Mincho" panose="02020609040205080304" pitchFamily="49" charset="-128"/>
            </a:endParaRPr>
          </a:p>
          <a:p>
            <a:pPr marL="228600" marR="0">
              <a:spcBef>
                <a:spcPts val="600"/>
              </a:spcBef>
              <a:spcAft>
                <a:spcPts val="0"/>
              </a:spcAft>
            </a:pPr>
            <a:endParaRPr lang="en-US" sz="2800">
              <a:effectLst/>
              <a:ea typeface="MS Mincho" panose="02020609040205080304" pitchFamily="49" charset="-128"/>
            </a:endParaRPr>
          </a:p>
          <a:p>
            <a:pPr marL="228600" marR="0">
              <a:spcBef>
                <a:spcPts val="600"/>
              </a:spcBef>
              <a:spcAft>
                <a:spcPts val="0"/>
              </a:spcAft>
            </a:pPr>
            <a:endParaRPr lang="en-US" sz="2800">
              <a:effectLst/>
              <a:ea typeface="MS Mincho" panose="02020609040205080304" pitchFamily="49" charset="-128"/>
            </a:endParaRPr>
          </a:p>
          <a:p>
            <a:pPr marL="228600" marR="0">
              <a:spcBef>
                <a:spcPts val="600"/>
              </a:spcBef>
              <a:spcAft>
                <a:spcPts val="0"/>
              </a:spcAft>
            </a:pPr>
            <a:endParaRPr lang="en-US" sz="2800">
              <a:effectLst/>
              <a:ea typeface="MS Mincho" panose="02020609040205080304" pitchFamily="49" charset="-128"/>
            </a:endParaRPr>
          </a:p>
          <a:p>
            <a:pPr marL="228600" marR="0">
              <a:spcBef>
                <a:spcPts val="600"/>
              </a:spcBef>
              <a:spcAft>
                <a:spcPts val="0"/>
              </a:spcAft>
            </a:pPr>
            <a:r>
              <a:rPr lang="en-US" i="1">
                <a:effectLst/>
                <a:ea typeface="MS Mincho" panose="02020609040205080304" pitchFamily="49" charset="-128"/>
              </a:rPr>
              <a:t>Note: The system will send you a 6-digit code by text or voice message, depending on the authentication method you chose when you created your Login.gov account.</a:t>
            </a:r>
          </a:p>
          <a:p>
            <a:pPr>
              <a:spcBef>
                <a:spcPts val="600"/>
              </a:spcBef>
              <a:spcAft>
                <a:spcPts val="0"/>
              </a:spcAft>
            </a:pPr>
            <a:endParaRPr lang="en-US" sz="6000"/>
          </a:p>
        </p:txBody>
      </p:sp>
      <p:pic>
        <p:nvPicPr>
          <p:cNvPr id="6" name="Picture 5" descr="Screenshot of authentication page where user will enter in the one-time code and select submit.">
            <a:extLst>
              <a:ext uri="{FF2B5EF4-FFF2-40B4-BE49-F238E27FC236}">
                <a16:creationId xmlns:a16="http://schemas.microsoft.com/office/drawing/2014/main" id="{39C5CD43-A4E0-EC08-1390-E36AE0368830}"/>
              </a:ext>
            </a:extLst>
          </p:cNvPr>
          <p:cNvPicPr>
            <a:picLocks noChangeAspect="1"/>
          </p:cNvPicPr>
          <p:nvPr/>
        </p:nvPicPr>
        <p:blipFill rotWithShape="1">
          <a:blip r:embed="rId3">
            <a:extLst>
              <a:ext uri="{28A0092B-C50C-407E-A947-70E740481C1C}">
                <a14:useLocalDpi xmlns:a14="http://schemas.microsoft.com/office/drawing/2010/main" val="0"/>
              </a:ext>
            </a:extLst>
          </a:blip>
          <a:srcRect l="32893" r="32354"/>
          <a:stretch/>
        </p:blipFill>
        <p:spPr bwMode="auto">
          <a:xfrm>
            <a:off x="7748954" y="1450001"/>
            <a:ext cx="2937030" cy="4783498"/>
          </a:xfrm>
          <a:prstGeom prst="rect">
            <a:avLst/>
          </a:prstGeom>
          <a:noFill/>
          <a:ln>
            <a:solidFill>
              <a:schemeClr val="tx1"/>
            </a:solidFill>
          </a:ln>
          <a:extLst>
            <a:ext uri="{53640926-AAD7-44D8-BBD7-CCE9431645EC}">
              <a14:shadowObscured xmlns:a14="http://schemas.microsoft.com/office/drawing/2010/main"/>
            </a:ext>
          </a:extLst>
        </p:spPr>
      </p:pic>
      <p:sp>
        <p:nvSpPr>
          <p:cNvPr id="5" name="Rectangle: Rounded Corners 4" descr="Return to table of contents button.">
            <a:hlinkClick r:id="rId4" action="ppaction://hlinksldjump"/>
            <a:extLst>
              <a:ext uri="{FF2B5EF4-FFF2-40B4-BE49-F238E27FC236}">
                <a16:creationId xmlns:a16="http://schemas.microsoft.com/office/drawing/2014/main" id="{78B384B5-0666-3371-9E66-53EA88C6480A}"/>
              </a:ext>
            </a:extLst>
          </p:cNvPr>
          <p:cNvSpPr/>
          <p:nvPr/>
        </p:nvSpPr>
        <p:spPr>
          <a:xfrm>
            <a:off x="4443046" y="6320779"/>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99384512-0685-6A5F-DCD3-BCF660495083}"/>
              </a:ext>
              <a:ext uri="{C183D7F6-B498-43B3-948B-1728B52AA6E4}">
                <adec:decorative xmlns:adec="http://schemas.microsoft.com/office/drawing/2017/decorative" val="1"/>
              </a:ext>
            </a:extLst>
          </p:cNvPr>
          <p:cNvSpPr/>
          <p:nvPr/>
        </p:nvSpPr>
        <p:spPr>
          <a:xfrm>
            <a:off x="8146270" y="3670563"/>
            <a:ext cx="1083455" cy="301361"/>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0E572B27-E067-111F-2618-77257C39BC6B}"/>
              </a:ext>
              <a:ext uri="{C183D7F6-B498-43B3-948B-1728B52AA6E4}">
                <adec:decorative xmlns:adec="http://schemas.microsoft.com/office/drawing/2017/decorative" val="1"/>
              </a:ext>
            </a:extLst>
          </p:cNvPr>
          <p:cNvSpPr/>
          <p:nvPr/>
        </p:nvSpPr>
        <p:spPr>
          <a:xfrm>
            <a:off x="8089120" y="2699013"/>
            <a:ext cx="1201370" cy="587111"/>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33659311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6EA7E95-BC14-254B-E453-F44DE57FC03D}"/>
              </a:ext>
            </a:extLst>
          </p:cNvPr>
          <p:cNvSpPr txBox="1">
            <a:spLocks noGrp="1"/>
          </p:cNvSpPr>
          <p:nvPr>
            <p:ph type="title" idx="4294967295"/>
          </p:nvPr>
        </p:nvSpPr>
        <p:spPr>
          <a:xfrm>
            <a:off x="381000" y="381000"/>
            <a:ext cx="10744200"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lang="en-US" sz="3600" b="1">
                <a:solidFill>
                  <a:srgbClr val="0E7BBA"/>
                </a:solidFill>
                <a:effectLst/>
                <a:latin typeface="Calibri"/>
                <a:ea typeface="MS Mincho"/>
                <a:cs typeface="Calibri"/>
                <a:hlinkClick r:id="rId2" action="ppaction://hlinksldjump">
                  <a:extLst>
                    <a:ext uri="{A12FA001-AC4F-418D-AE19-62706E023703}">
                      <ahyp:hlinkClr xmlns:ahyp="http://schemas.microsoft.com/office/drawing/2018/hyperlinkcolor" val="tx"/>
                    </a:ext>
                  </a:extLst>
                </a:hlinkClick>
              </a:rPr>
              <a:t>Sign in with Login.gov</a:t>
            </a:r>
            <a:r>
              <a:rPr lang="en-US">
                <a:solidFill>
                  <a:srgbClr val="0E7BBA"/>
                </a:solidFill>
                <a:latin typeface="Calibri"/>
                <a:ea typeface="MS Mincho"/>
                <a:cs typeface="Calibri"/>
                <a:hlinkClick r:id="rId2" action="ppaction://hlinksldjump">
                  <a:extLst>
                    <a:ext uri="{A12FA001-AC4F-418D-AE19-62706E023703}">
                      <ahyp:hlinkClr xmlns:ahyp="http://schemas.microsoft.com/office/drawing/2018/hyperlinkcolor" val="tx"/>
                    </a:ext>
                  </a:extLst>
                </a:hlinkClick>
              </a:rPr>
              <a:t> Cont'd 4</a:t>
            </a:r>
            <a:endParaRPr kumimoji="0" lang="en-US" sz="3600" b="1" i="0" u="none" strike="noStrike" kern="1200" cap="none" spc="0" normalizeH="0" baseline="0" noProof="0">
              <a:ln>
                <a:noFill/>
              </a:ln>
              <a:solidFill>
                <a:srgbClr val="0E7BBA"/>
              </a:solidFill>
              <a:effectLst/>
              <a:uLnTx/>
              <a:uFillTx/>
              <a:hlinkClick r:id="rId2" action="ppaction://hlinksldjump">
                <a:extLst>
                  <a:ext uri="{A12FA001-AC4F-418D-AE19-62706E023703}">
                    <ahyp:hlinkClr xmlns:ahyp="http://schemas.microsoft.com/office/drawing/2018/hyperlinkcolor" val="tx"/>
                  </a:ext>
                </a:extLst>
              </a:hlinkClick>
            </a:endParaRPr>
          </a:p>
        </p:txBody>
      </p:sp>
      <p:sp>
        <p:nvSpPr>
          <p:cNvPr id="3" name="Content Placeholder 2">
            <a:extLst>
              <a:ext uri="{FF2B5EF4-FFF2-40B4-BE49-F238E27FC236}">
                <a16:creationId xmlns:a16="http://schemas.microsoft.com/office/drawing/2014/main" id="{2FE295F2-9E5A-74A5-9BD4-FF2BB3720B20}"/>
              </a:ext>
            </a:extLst>
          </p:cNvPr>
          <p:cNvSpPr>
            <a:spLocks noGrp="1"/>
          </p:cNvSpPr>
          <p:nvPr>
            <p:ph sz="quarter" idx="10"/>
          </p:nvPr>
        </p:nvSpPr>
        <p:spPr>
          <a:xfrm>
            <a:off x="380999" y="1378360"/>
            <a:ext cx="6486526" cy="5161270"/>
          </a:xfrm>
        </p:spPr>
        <p:txBody>
          <a:bodyPr/>
          <a:lstStyle/>
          <a:p>
            <a:pPr>
              <a:spcBef>
                <a:spcPts val="600"/>
              </a:spcBef>
              <a:spcAft>
                <a:spcPts val="0"/>
              </a:spcAft>
            </a:pPr>
            <a:r>
              <a:rPr lang="en-US" sz="2600" b="1">
                <a:latin typeface="Calibri"/>
                <a:ea typeface="MS Mincho"/>
                <a:cs typeface="Calibri"/>
              </a:rPr>
              <a:t>Congratulations! </a:t>
            </a:r>
            <a:r>
              <a:rPr lang="en-US" sz="2600">
                <a:latin typeface="Calibri"/>
                <a:ea typeface="MS Mincho"/>
                <a:cs typeface="Calibri"/>
              </a:rPr>
              <a:t>You have successfully verified your Login.gov account. </a:t>
            </a:r>
          </a:p>
          <a:p>
            <a:pPr>
              <a:spcBef>
                <a:spcPts val="600"/>
              </a:spcBef>
              <a:spcAft>
                <a:spcPts val="0"/>
              </a:spcAft>
            </a:pPr>
            <a:r>
              <a:rPr lang="en-US" sz="2600">
                <a:latin typeface="Calibri"/>
                <a:ea typeface="MS Mincho"/>
                <a:cs typeface="Calibri"/>
              </a:rPr>
              <a:t>Go to the </a:t>
            </a:r>
            <a:r>
              <a:rPr lang="en-US" sz="2600">
                <a:latin typeface="Calibri"/>
                <a:ea typeface="MS Mincho"/>
                <a:cs typeface="Calibri"/>
                <a:hlinkClick r:id="rId3"/>
              </a:rPr>
              <a:t>VA Education Platform Portal </a:t>
            </a:r>
            <a:r>
              <a:rPr lang="en-US" sz="2600">
                <a:latin typeface="Calibri"/>
                <a:ea typeface="MS Mincho"/>
                <a:cs typeface="Calibri"/>
              </a:rPr>
              <a:t>and select the “</a:t>
            </a:r>
            <a:r>
              <a:rPr lang="en-US" sz="2600" b="1">
                <a:latin typeface="Calibri"/>
                <a:ea typeface="MS Mincho"/>
                <a:cs typeface="Calibri"/>
              </a:rPr>
              <a:t>Open Enrollment Manager</a:t>
            </a:r>
            <a:r>
              <a:rPr lang="en-US" sz="2600">
                <a:latin typeface="Calibri"/>
                <a:ea typeface="MS Mincho"/>
                <a:cs typeface="Calibri"/>
              </a:rPr>
              <a:t>” button. </a:t>
            </a:r>
          </a:p>
          <a:p>
            <a:pPr marR="0" lvl="0">
              <a:spcBef>
                <a:spcPts val="600"/>
              </a:spcBef>
              <a:spcAft>
                <a:spcPts val="800"/>
              </a:spcAft>
            </a:pPr>
            <a:r>
              <a:rPr lang="en-US" sz="2600">
                <a:effectLst/>
                <a:latin typeface="Calibri"/>
                <a:ea typeface="MS Mincho"/>
                <a:cs typeface="Calibri"/>
              </a:rPr>
              <a:t>Navigate to page </a:t>
            </a:r>
            <a:r>
              <a:rPr lang="en-US" sz="2600">
                <a:latin typeface="Calibri"/>
                <a:ea typeface="MS Mincho"/>
                <a:cs typeface="Calibri"/>
              </a:rPr>
              <a:t>45</a:t>
            </a:r>
            <a:r>
              <a:rPr lang="en-US" sz="2600">
                <a:effectLst/>
                <a:latin typeface="Calibri"/>
                <a:ea typeface="MS Mincho"/>
                <a:cs typeface="Calibri"/>
              </a:rPr>
              <a:t> or </a:t>
            </a:r>
            <a:r>
              <a:rPr lang="en-US" sz="2600">
                <a:effectLst/>
                <a:latin typeface="Calibri"/>
                <a:ea typeface="MS Mincho"/>
                <a:cs typeface="Calibri"/>
                <a:hlinkClick r:id="rId4" action="ppaction://hlinksldjump"/>
              </a:rPr>
              <a:t>select the hyperlink here </a:t>
            </a:r>
            <a:r>
              <a:rPr lang="en-US" sz="2600">
                <a:effectLst/>
                <a:latin typeface="Calibri"/>
                <a:ea typeface="MS Mincho"/>
                <a:cs typeface="Calibri"/>
              </a:rPr>
              <a:t>to proceed to the next section. </a:t>
            </a:r>
            <a:endParaRPr lang="en-US" sz="2600" i="1"/>
          </a:p>
          <a:p>
            <a:pPr>
              <a:spcBef>
                <a:spcPts val="600"/>
              </a:spcBef>
              <a:spcAft>
                <a:spcPts val="0"/>
              </a:spcAft>
            </a:pPr>
            <a:r>
              <a:rPr lang="en-US" sz="1800" i="1"/>
              <a:t>Note: </a:t>
            </a:r>
          </a:p>
          <a:p>
            <a:pPr marL="285750" indent="-285750">
              <a:spcBef>
                <a:spcPts val="600"/>
              </a:spcBef>
              <a:spcAft>
                <a:spcPts val="0"/>
              </a:spcAft>
              <a:buFont typeface="Arial" panose="020B0604020202020204" pitchFamily="34" charset="0"/>
              <a:buChar char="•"/>
            </a:pPr>
            <a:r>
              <a:rPr lang="en-US" sz="1800" i="1"/>
              <a:t>EM’s system can be accessed with any Internet browser, excluding Internet Explorer. </a:t>
            </a:r>
          </a:p>
          <a:p>
            <a:pPr marL="285750" indent="-285750">
              <a:spcBef>
                <a:spcPts val="600"/>
              </a:spcBef>
              <a:spcAft>
                <a:spcPts val="0"/>
              </a:spcAft>
              <a:buFont typeface="Arial" panose="020B0604020202020204" pitchFamily="34" charset="0"/>
              <a:buChar char="•"/>
            </a:pPr>
            <a:r>
              <a:rPr lang="en-US" sz="1800" i="1"/>
              <a:t>Access to Workload Manager and Benefits Manager is solely for internal users with PIV credentials.</a:t>
            </a:r>
          </a:p>
          <a:p>
            <a:pPr marL="285750" indent="-285750">
              <a:spcBef>
                <a:spcPts val="600"/>
              </a:spcBef>
              <a:spcAft>
                <a:spcPts val="0"/>
              </a:spcAft>
              <a:buFont typeface="Arial" panose="020B0604020202020204" pitchFamily="34" charset="0"/>
              <a:buChar char="•"/>
            </a:pPr>
            <a:r>
              <a:rPr lang="en-US" sz="1800" i="1"/>
              <a:t>ID.me is the preferred authentication method for Foreign SCOs</a:t>
            </a:r>
            <a:endParaRPr lang="en-US" sz="1800"/>
          </a:p>
          <a:p>
            <a:pPr marR="0" lvl="0">
              <a:spcBef>
                <a:spcPts val="600"/>
              </a:spcBef>
              <a:spcAft>
                <a:spcPts val="800"/>
              </a:spcAft>
            </a:pPr>
            <a:endParaRPr lang="en-US" sz="1700">
              <a:effectLst/>
              <a:ea typeface="MS Mincho" panose="02020609040205080304" pitchFamily="49" charset="-128"/>
            </a:endParaRPr>
          </a:p>
        </p:txBody>
      </p:sp>
      <p:grpSp>
        <p:nvGrpSpPr>
          <p:cNvPr id="7" name="Group 6" descr="Screenshot displaying how an SCO would select the &quot;Open Enrollment Manager&quot; button on the VA Education Platform Portal.">
            <a:extLst>
              <a:ext uri="{FF2B5EF4-FFF2-40B4-BE49-F238E27FC236}">
                <a16:creationId xmlns:a16="http://schemas.microsoft.com/office/drawing/2014/main" id="{38C94A78-B90C-AF47-42AA-65A8D66482ED}"/>
              </a:ext>
              <a:ext uri="{C183D7F6-B498-43B3-948B-1728B52AA6E4}">
                <adec:decorative xmlns:adec="http://schemas.microsoft.com/office/drawing/2017/decorative" val="0"/>
              </a:ext>
            </a:extLst>
          </p:cNvPr>
          <p:cNvGrpSpPr/>
          <p:nvPr/>
        </p:nvGrpSpPr>
        <p:grpSpPr>
          <a:xfrm>
            <a:off x="6964471" y="2122714"/>
            <a:ext cx="4944212" cy="3095402"/>
            <a:chOff x="6964471" y="2122714"/>
            <a:chExt cx="4944212" cy="3095402"/>
          </a:xfrm>
        </p:grpSpPr>
        <p:pic>
          <p:nvPicPr>
            <p:cNvPr id="8" name="Picture 7">
              <a:extLst>
                <a:ext uri="{FF2B5EF4-FFF2-40B4-BE49-F238E27FC236}">
                  <a16:creationId xmlns:a16="http://schemas.microsoft.com/office/drawing/2014/main" id="{EA235430-1A37-3459-546A-A1DCEAF9CE1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64471" y="2122714"/>
              <a:ext cx="4944212" cy="3095402"/>
            </a:xfrm>
            <a:prstGeom prst="rect">
              <a:avLst/>
            </a:prstGeom>
            <a:ln>
              <a:solidFill>
                <a:schemeClr val="tx1"/>
              </a:solidFill>
            </a:ln>
          </p:spPr>
        </p:pic>
        <p:sp>
          <p:nvSpPr>
            <p:cNvPr id="9" name="Rectangle 8">
              <a:extLst>
                <a:ext uri="{FF2B5EF4-FFF2-40B4-BE49-F238E27FC236}">
                  <a16:creationId xmlns:a16="http://schemas.microsoft.com/office/drawing/2014/main" id="{0B7340CC-114D-A520-6D9B-EDA8FD491CD5}"/>
                </a:ext>
                <a:ext uri="{C183D7F6-B498-43B3-948B-1728B52AA6E4}">
                  <adec:decorative xmlns:adec="http://schemas.microsoft.com/office/drawing/2017/decorative" val="1"/>
                </a:ext>
              </a:extLst>
            </p:cNvPr>
            <p:cNvSpPr/>
            <p:nvPr/>
          </p:nvSpPr>
          <p:spPr>
            <a:xfrm>
              <a:off x="7297201" y="4120638"/>
              <a:ext cx="1205497" cy="20208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4" name="Rectangle: Rounded Corners 3" descr="Return to table of contents button.">
            <a:hlinkClick r:id="rId6" action="ppaction://hlinksldjump"/>
            <a:extLst>
              <a:ext uri="{FF2B5EF4-FFF2-40B4-BE49-F238E27FC236}">
                <a16:creationId xmlns:a16="http://schemas.microsoft.com/office/drawing/2014/main" id="{BCC6930E-3B55-4383-7671-F5E7D410564F}"/>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6"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Tree>
    <p:extLst>
      <p:ext uri="{BB962C8B-B14F-4D97-AF65-F5344CB8AC3E}">
        <p14:creationId xmlns:p14="http://schemas.microsoft.com/office/powerpoint/2010/main" val="34210276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9007-1E39-85B8-06E2-82BA3773D56E}"/>
              </a:ext>
            </a:extLst>
          </p:cNvPr>
          <p:cNvSpPr>
            <a:spLocks noGrp="1"/>
          </p:cNvSpPr>
          <p:nvPr>
            <p:ph type="title"/>
          </p:nvPr>
        </p:nvSpPr>
        <p:spPr/>
        <p:txBody>
          <a:bodyPr/>
          <a:lstStyle/>
          <a:p>
            <a:r>
              <a:rPr lang="en-US" sz="4000" b="1" cap="all" spc="75">
                <a:effectLst/>
                <a:latin typeface="Myriad Pro" panose="020B0703030403020204" pitchFamily="34" charset="0"/>
              </a:rPr>
              <a:t>Requesting first time access</a:t>
            </a:r>
            <a:endParaRPr lang="en-US" sz="9600">
              <a:latin typeface="Myriad Pro" panose="020B0703030403020204" pitchFamily="34" charset="0"/>
            </a:endParaRPr>
          </a:p>
        </p:txBody>
      </p:sp>
    </p:spTree>
    <p:extLst>
      <p:ext uri="{BB962C8B-B14F-4D97-AF65-F5344CB8AC3E}">
        <p14:creationId xmlns:p14="http://schemas.microsoft.com/office/powerpoint/2010/main" val="41626882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381000"/>
            <a:ext cx="10698332" cy="990600"/>
          </a:xfrm>
        </p:spPr>
        <p:txBody>
          <a:bodyPr/>
          <a:lstStyle/>
          <a:p>
            <a:r>
              <a:rPr lang="en-US" sz="3600" b="1">
                <a:effectLst/>
                <a:ea typeface="MS Mincho" panose="02020609040205080304" pitchFamily="49" charset="-128"/>
                <a:hlinkClick r:id="rId2" action="ppaction://hlinksldjump"/>
              </a:rPr>
              <a:t>Requesting First-Time Access</a:t>
            </a:r>
            <a:endParaRPr lang="en-US"/>
          </a:p>
        </p:txBody>
      </p:sp>
      <p:sp>
        <p:nvSpPr>
          <p:cNvPr id="3" name="Content Placeholder 2">
            <a:extLst>
              <a:ext uri="{FF2B5EF4-FFF2-40B4-BE49-F238E27FC236}">
                <a16:creationId xmlns:a16="http://schemas.microsoft.com/office/drawing/2014/main" id="{2FE295F2-9E5A-74A5-9BD4-FF2BB3720B20}"/>
              </a:ext>
            </a:extLst>
          </p:cNvPr>
          <p:cNvSpPr>
            <a:spLocks noGrp="1"/>
          </p:cNvSpPr>
          <p:nvPr>
            <p:ph sz="quarter" idx="10"/>
          </p:nvPr>
        </p:nvSpPr>
        <p:spPr>
          <a:xfrm>
            <a:off x="381000" y="1384001"/>
            <a:ext cx="10698332" cy="4847085"/>
          </a:xfrm>
        </p:spPr>
        <p:txBody>
          <a:bodyPr/>
          <a:lstStyle/>
          <a:p>
            <a:pPr marL="0" marR="0">
              <a:spcBef>
                <a:spcPts val="600"/>
              </a:spcBef>
              <a:spcAft>
                <a:spcPts val="0"/>
              </a:spcAft>
            </a:pPr>
            <a:r>
              <a:rPr lang="en-US" sz="2800">
                <a:effectLst/>
                <a:ea typeface="MS Mincho" panose="02020609040205080304" pitchFamily="49" charset="-128"/>
              </a:rPr>
              <a:t>Guidance for requesting </a:t>
            </a:r>
            <a:r>
              <a:rPr lang="en-US" sz="2800">
                <a:ea typeface="MS Mincho" panose="02020609040205080304" pitchFamily="49" charset="-128"/>
              </a:rPr>
              <a:t>first-time access to EM depends on your role. Locate your role in the bulleted list below. Select the hyperlinked text or navigate to the corresponding page number:</a:t>
            </a:r>
            <a:r>
              <a:rPr lang="en-US" sz="2800">
                <a:effectLst/>
                <a:ea typeface="MS Mincho" panose="02020609040205080304" pitchFamily="49" charset="-128"/>
              </a:rPr>
              <a:t> </a:t>
            </a:r>
          </a:p>
          <a:p>
            <a:pPr marL="457200" marR="0" indent="-457200">
              <a:spcBef>
                <a:spcPts val="600"/>
              </a:spcBef>
              <a:spcAft>
                <a:spcPts val="0"/>
              </a:spcAft>
              <a:buFont typeface="Arial" panose="020B0604020202020204" pitchFamily="34" charset="0"/>
              <a:buChar char="•"/>
            </a:pPr>
            <a:r>
              <a:rPr lang="en-US" sz="2800">
                <a:ea typeface="MS Mincho" panose="02020609040205080304" pitchFamily="49" charset="-128"/>
                <a:hlinkClick r:id="rId3" action="ppaction://hlinksldjump"/>
              </a:rPr>
              <a:t>SCO</a:t>
            </a:r>
            <a:r>
              <a:rPr lang="en-US" sz="2800">
                <a:ea typeface="MS Mincho" panose="02020609040205080304" pitchFamily="49" charset="-128"/>
              </a:rPr>
              <a:t> – Navigate to slide 47</a:t>
            </a:r>
          </a:p>
          <a:p>
            <a:pPr marL="457200" marR="0" indent="-457200">
              <a:spcBef>
                <a:spcPts val="600"/>
              </a:spcBef>
              <a:spcAft>
                <a:spcPts val="0"/>
              </a:spcAft>
              <a:buFont typeface="Arial" panose="020B0604020202020204" pitchFamily="34" charset="0"/>
              <a:buChar char="•"/>
            </a:pPr>
            <a:r>
              <a:rPr lang="en-US" sz="2800">
                <a:effectLst/>
                <a:ea typeface="MS Mincho" panose="02020609040205080304" pitchFamily="49" charset="-128"/>
                <a:hlinkClick r:id="rId4" action="ppaction://hlinksldjump"/>
              </a:rPr>
              <a:t>Assistant and SCO Read Only</a:t>
            </a:r>
            <a:r>
              <a:rPr lang="en-US" sz="2800">
                <a:effectLst/>
                <a:ea typeface="MS Mincho" panose="02020609040205080304" pitchFamily="49" charset="-128"/>
              </a:rPr>
              <a:t> –</a:t>
            </a:r>
            <a:r>
              <a:rPr lang="en-US" sz="2800">
                <a:ea typeface="MS Mincho" panose="02020609040205080304" pitchFamily="49" charset="-128"/>
              </a:rPr>
              <a:t> Navigate to slide 57</a:t>
            </a:r>
            <a:endParaRPr lang="en-US" sz="2800">
              <a:effectLst/>
              <a:ea typeface="MS Mincho" panose="02020609040205080304" pitchFamily="49" charset="-128"/>
            </a:endParaRPr>
          </a:p>
        </p:txBody>
      </p:sp>
      <p:sp>
        <p:nvSpPr>
          <p:cNvPr id="4" name="Rectangle: Rounded Corners 3" descr="Return to table of contents button.">
            <a:hlinkClick r:id="rId5" action="ppaction://hlinksldjump"/>
            <a:extLst>
              <a:ext uri="{FF2B5EF4-FFF2-40B4-BE49-F238E27FC236}">
                <a16:creationId xmlns:a16="http://schemas.microsoft.com/office/drawing/2014/main" id="{CC46474B-1FC9-3F82-0677-DB8DAC36E214}"/>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5"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Tree>
    <p:extLst>
      <p:ext uri="{BB962C8B-B14F-4D97-AF65-F5344CB8AC3E}">
        <p14:creationId xmlns:p14="http://schemas.microsoft.com/office/powerpoint/2010/main" val="30026846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9007-1E39-85B8-06E2-82BA3773D56E}"/>
              </a:ext>
            </a:extLst>
          </p:cNvPr>
          <p:cNvSpPr>
            <a:spLocks noGrp="1"/>
          </p:cNvSpPr>
          <p:nvPr>
            <p:ph type="title"/>
          </p:nvPr>
        </p:nvSpPr>
        <p:spPr/>
        <p:txBody>
          <a:bodyPr/>
          <a:lstStyle/>
          <a:p>
            <a:r>
              <a:rPr lang="en-US" sz="4000" b="1" cap="all" spc="75">
                <a:effectLst/>
                <a:latin typeface="Myriad Pro" panose="020B0703030403020204" pitchFamily="34" charset="0"/>
              </a:rPr>
              <a:t>SCO –</a:t>
            </a:r>
            <a:br>
              <a:rPr lang="en-US" sz="4000" b="1" cap="all" spc="75">
                <a:effectLst/>
                <a:latin typeface="Myriad Pro" panose="020B0703030403020204" pitchFamily="34" charset="0"/>
              </a:rPr>
            </a:br>
            <a:r>
              <a:rPr lang="en-US" sz="4000" b="1" cap="all" spc="75">
                <a:effectLst/>
                <a:latin typeface="Myriad Pro" panose="020B0703030403020204" pitchFamily="34" charset="0"/>
              </a:rPr>
              <a:t>Requesting First-Time Access</a:t>
            </a:r>
            <a:endParaRPr lang="en-US" sz="9600">
              <a:latin typeface="Myriad Pro" panose="020B0703030403020204" pitchFamily="34" charset="0"/>
            </a:endParaRPr>
          </a:p>
        </p:txBody>
      </p:sp>
    </p:spTree>
    <p:extLst>
      <p:ext uri="{BB962C8B-B14F-4D97-AF65-F5344CB8AC3E}">
        <p14:creationId xmlns:p14="http://schemas.microsoft.com/office/powerpoint/2010/main" val="11865889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7A57CC-1EB8-5687-EE10-AF00F63B1359}"/>
              </a:ext>
            </a:extLst>
          </p:cNvPr>
          <p:cNvSpPr txBox="1">
            <a:spLocks noGrp="1"/>
          </p:cNvSpPr>
          <p:nvPr>
            <p:ph type="title" idx="4294967295"/>
          </p:nvPr>
        </p:nvSpPr>
        <p:spPr>
          <a:xfrm>
            <a:off x="381000" y="38100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600" b="1" i="0" strike="noStrike" kern="1200" cap="none" spc="0" normalizeH="0" baseline="0" noProof="0">
                <a:ln>
                  <a:noFill/>
                </a:ln>
                <a:solidFill>
                  <a:schemeClr val="accent2"/>
                </a:solidFill>
                <a:effectLst/>
                <a:uLnTx/>
                <a:uFillTx/>
                <a:latin typeface="Calibri" panose="020F0502020204030204" pitchFamily="34" charset="0"/>
                <a:ea typeface="MS Mincho" panose="02020609040205080304" pitchFamily="49" charset="-128"/>
                <a:cs typeface="Calibri" panose="020F0502020204030204" pitchFamily="34" charset="0"/>
                <a:hlinkClick r:id="rId2" action="ppaction://hlinksldjump"/>
              </a:rPr>
              <a:t>SCO – Requesting First-Time Access</a:t>
            </a:r>
            <a:endParaRPr kumimoji="0" lang="en-US" sz="3600" b="1" i="0" strike="noStrike" kern="1200" cap="none" spc="0" normalizeH="0" baseline="0" noProof="0">
              <a:ln>
                <a:noFill/>
              </a:ln>
              <a:solidFill>
                <a:schemeClr val="accent2"/>
              </a:solidFill>
              <a:effectLst/>
              <a:highlight>
                <a:srgbClr val="FFFF00"/>
              </a:highlight>
              <a:uLnTx/>
              <a:uFillTx/>
              <a:latin typeface="Calibri" panose="020F0502020204030204" pitchFamily="34" charset="0"/>
              <a:ea typeface="+mj-ea"/>
              <a:cs typeface="Calibri" panose="020F0502020204030204" pitchFamily="34" charset="0"/>
            </a:endParaRPr>
          </a:p>
        </p:txBody>
      </p:sp>
      <p:sp>
        <p:nvSpPr>
          <p:cNvPr id="3" name="Content Placeholder 2">
            <a:extLst>
              <a:ext uri="{FF2B5EF4-FFF2-40B4-BE49-F238E27FC236}">
                <a16:creationId xmlns:a16="http://schemas.microsoft.com/office/drawing/2014/main" id="{2FE295F2-9E5A-74A5-9BD4-FF2BB3720B20}"/>
              </a:ext>
            </a:extLst>
          </p:cNvPr>
          <p:cNvSpPr>
            <a:spLocks noGrp="1"/>
          </p:cNvSpPr>
          <p:nvPr>
            <p:ph sz="quarter" idx="10"/>
          </p:nvPr>
        </p:nvSpPr>
        <p:spPr>
          <a:xfrm>
            <a:off x="381000" y="1367180"/>
            <a:ext cx="5800178" cy="5058792"/>
          </a:xfrm>
        </p:spPr>
        <p:txBody>
          <a:bodyPr/>
          <a:lstStyle/>
          <a:p>
            <a:pPr marL="0" marR="0">
              <a:spcBef>
                <a:spcPts val="600"/>
              </a:spcBef>
              <a:spcAft>
                <a:spcPts val="800"/>
              </a:spcAft>
            </a:pPr>
            <a:r>
              <a:rPr lang="en-US" sz="2800">
                <a:effectLst/>
                <a:ea typeface="MS Mincho" panose="02020609040205080304" pitchFamily="49" charset="-128"/>
              </a:rPr>
              <a:t>Once you are on the VA Education Platform Portal, follow these steps to request access to EM:</a:t>
            </a:r>
          </a:p>
          <a:p>
            <a:pPr marL="514350" marR="0" lvl="0" indent="-514350">
              <a:spcBef>
                <a:spcPts val="600"/>
              </a:spcBef>
              <a:spcAft>
                <a:spcPts val="1000"/>
              </a:spcAft>
              <a:buFont typeface="+mj-lt"/>
              <a:buAutoNum type="arabicPeriod"/>
            </a:pPr>
            <a:r>
              <a:rPr lang="en-US" sz="2800">
                <a:effectLst/>
                <a:ea typeface="MS Mincho" panose="02020609040205080304" pitchFamily="49" charset="-128"/>
              </a:rPr>
              <a:t>Once you’ve been authenticated, navigate to the VA Education Platform Portal</a:t>
            </a:r>
            <a:r>
              <a:rPr lang="en-US" sz="2800">
                <a:ea typeface="MS Mincho" panose="02020609040205080304" pitchFamily="49" charset="-128"/>
              </a:rPr>
              <a:t> and </a:t>
            </a:r>
            <a:r>
              <a:rPr lang="en-US" sz="2800">
                <a:effectLst/>
                <a:ea typeface="MS Mincho" panose="02020609040205080304" pitchFamily="49" charset="-128"/>
              </a:rPr>
              <a:t>select </a:t>
            </a:r>
            <a:r>
              <a:rPr lang="en-US" sz="2800" b="1">
                <a:effectLst/>
                <a:ea typeface="MS Mincho" panose="02020609040205080304" pitchFamily="49" charset="-128"/>
              </a:rPr>
              <a:t>“Request access”</a:t>
            </a:r>
            <a:r>
              <a:rPr lang="en-US" sz="2800">
                <a:effectLst/>
                <a:ea typeface="MS Mincho" panose="02020609040205080304" pitchFamily="49" charset="-128"/>
              </a:rPr>
              <a:t>.</a:t>
            </a:r>
          </a:p>
          <a:p>
            <a:pPr marR="0" lvl="0">
              <a:spcBef>
                <a:spcPts val="600"/>
              </a:spcBef>
              <a:spcAft>
                <a:spcPts val="800"/>
              </a:spcAft>
            </a:pPr>
            <a:endParaRPr lang="en-US" sz="2400">
              <a:effectLst/>
              <a:ea typeface="MS Mincho" panose="02020609040205080304" pitchFamily="49" charset="-128"/>
            </a:endParaRPr>
          </a:p>
        </p:txBody>
      </p:sp>
      <p:pic>
        <p:nvPicPr>
          <p:cNvPr id="5" name="Picture 4" descr="Screenshot of the Enrollment Manager section in the VA Education Platform Portal. There is a highlight box around the &quot;Request access&quot; button.">
            <a:extLst>
              <a:ext uri="{FF2B5EF4-FFF2-40B4-BE49-F238E27FC236}">
                <a16:creationId xmlns:a16="http://schemas.microsoft.com/office/drawing/2014/main" id="{7E438E45-DADA-E345-7916-54DD75A063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9535" y="1621716"/>
            <a:ext cx="4152432" cy="4290428"/>
          </a:xfrm>
          <a:prstGeom prst="rect">
            <a:avLst/>
          </a:prstGeom>
          <a:noFill/>
          <a:ln>
            <a:solidFill>
              <a:schemeClr val="tx1"/>
            </a:solidFill>
          </a:ln>
        </p:spPr>
      </p:pic>
      <p:sp>
        <p:nvSpPr>
          <p:cNvPr id="7" name="Rectangle 6">
            <a:extLst>
              <a:ext uri="{FF2B5EF4-FFF2-40B4-BE49-F238E27FC236}">
                <a16:creationId xmlns:a16="http://schemas.microsoft.com/office/drawing/2014/main" id="{C1BAAE94-3B89-2AD9-5278-A00481001CAC}"/>
              </a:ext>
              <a:ext uri="{C183D7F6-B498-43B3-948B-1728B52AA6E4}">
                <adec:decorative xmlns:adec="http://schemas.microsoft.com/office/drawing/2017/decorative" val="1"/>
              </a:ext>
            </a:extLst>
          </p:cNvPr>
          <p:cNvSpPr/>
          <p:nvPr/>
        </p:nvSpPr>
        <p:spPr>
          <a:xfrm>
            <a:off x="8857398" y="5117469"/>
            <a:ext cx="1265850" cy="245221"/>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 name="Rectangle: Rounded Corners 7" descr="Return to table of contents button.">
            <a:hlinkClick r:id="rId4" action="ppaction://hlinksldjump"/>
            <a:extLst>
              <a:ext uri="{FF2B5EF4-FFF2-40B4-BE49-F238E27FC236}">
                <a16:creationId xmlns:a16="http://schemas.microsoft.com/office/drawing/2014/main" id="{04C3AF85-FC2A-AD73-C3C9-6B77CCCEDD1A}"/>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
        <p:nvSpPr>
          <p:cNvPr id="2" name="Rectangle: Rounded Corners 1">
            <a:extLst>
              <a:ext uri="{FF2B5EF4-FFF2-40B4-BE49-F238E27FC236}">
                <a16:creationId xmlns:a16="http://schemas.microsoft.com/office/drawing/2014/main" id="{4565E83B-0342-3206-CEF1-29178262B08C}"/>
              </a:ext>
            </a:extLst>
          </p:cNvPr>
          <p:cNvSpPr/>
          <p:nvPr/>
        </p:nvSpPr>
        <p:spPr>
          <a:xfrm>
            <a:off x="9183758" y="130884"/>
            <a:ext cx="1686854" cy="636000"/>
          </a:xfrm>
          <a:prstGeom prst="roundRect">
            <a:avLst>
              <a:gd name="adj" fmla="val 2521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Calibri" panose="020F0502020204030204" pitchFamily="34" charset="0"/>
                <a:cs typeface="Calibri" panose="020F0502020204030204" pitchFamily="34" charset="0"/>
              </a:rPr>
              <a:t>School Certifying Official</a:t>
            </a:r>
          </a:p>
        </p:txBody>
      </p:sp>
      <p:sp>
        <p:nvSpPr>
          <p:cNvPr id="6" name="Rectangle 5">
            <a:extLst>
              <a:ext uri="{FF2B5EF4-FFF2-40B4-BE49-F238E27FC236}">
                <a16:creationId xmlns:a16="http://schemas.microsoft.com/office/drawing/2014/main" id="{3DA9BEF3-A55F-4259-B9DD-CC4D7A99F589}"/>
              </a:ext>
              <a:ext uri="{C183D7F6-B498-43B3-948B-1728B52AA6E4}">
                <adec:decorative xmlns:adec="http://schemas.microsoft.com/office/drawing/2017/decorative" val="1"/>
              </a:ext>
            </a:extLst>
          </p:cNvPr>
          <p:cNvSpPr/>
          <p:nvPr/>
        </p:nvSpPr>
        <p:spPr>
          <a:xfrm>
            <a:off x="7467600" y="5383957"/>
            <a:ext cx="3810000" cy="228850"/>
          </a:xfrm>
          <a:prstGeom prst="rect">
            <a:avLst/>
          </a:prstGeom>
          <a:solidFill>
            <a:srgbClr val="E0E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75878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517592F-D1C9-B4CB-0823-43667B2E02CB}"/>
              </a:ext>
            </a:extLst>
          </p:cNvPr>
          <p:cNvSpPr txBox="1">
            <a:spLocks noGrp="1"/>
          </p:cNvSpPr>
          <p:nvPr>
            <p:ph type="title" idx="4294967295"/>
          </p:nvPr>
        </p:nvSpPr>
        <p:spPr>
          <a:xfrm>
            <a:off x="381000" y="38100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0" normalizeH="0" baseline="0" noProof="0">
                <a:ln>
                  <a:noFill/>
                </a:ln>
                <a:solidFill>
                  <a:srgbClr val="0E7BBA"/>
                </a:solidFill>
                <a:effectLst/>
                <a:uLnTx/>
                <a:uFillTx/>
                <a:latin typeface="Calibri"/>
                <a:ea typeface="MS Mincho"/>
                <a:cs typeface="Calibri"/>
                <a:hlinkClick r:id="rId2" action="ppaction://hlinksldjump">
                  <a:extLst>
                    <a:ext uri="{A12FA001-AC4F-418D-AE19-62706E023703}">
                      <ahyp:hlinkClr xmlns:ahyp="http://schemas.microsoft.com/office/drawing/2018/hyperlinkcolor" val="tx"/>
                    </a:ext>
                  </a:extLst>
                </a:hlinkClick>
              </a:rPr>
              <a:t>SCO – Requesting First-Time Access</a:t>
            </a:r>
            <a:r>
              <a:rPr lang="en-US">
                <a:solidFill>
                  <a:srgbClr val="0E7BBA"/>
                </a:solidFill>
                <a:latin typeface="Calibri"/>
                <a:ea typeface="MS Mincho"/>
                <a:cs typeface="Calibri"/>
                <a:hlinkClick r:id="rId2" action="ppaction://hlinksldjump">
                  <a:extLst>
                    <a:ext uri="{A12FA001-AC4F-418D-AE19-62706E023703}">
                      <ahyp:hlinkClr xmlns:ahyp="http://schemas.microsoft.com/office/drawing/2018/hyperlinkcolor" val="tx"/>
                    </a:ext>
                  </a:extLst>
                </a:hlinkClick>
              </a:rPr>
              <a:t> Cont'd</a:t>
            </a:r>
            <a:endParaRPr kumimoji="0" lang="en-US" sz="3600" b="1" i="0" u="none" strike="noStrike" kern="1200" cap="none" spc="0" normalizeH="0" baseline="0" noProof="0">
              <a:ln>
                <a:noFill/>
              </a:ln>
              <a:solidFill>
                <a:srgbClr val="0E7BBA"/>
              </a:solidFill>
              <a:effectLst/>
              <a:highlight>
                <a:srgbClr val="FFFF00"/>
              </a:highlight>
              <a:uLnTx/>
              <a:uFillTx/>
              <a:latin typeface="Calibri" panose="020F0502020204030204" pitchFamily="34" charset="0"/>
              <a:ea typeface="+mj-ea"/>
              <a:cs typeface="Calibri" panose="020F0502020204030204" pitchFamily="34" charset="0"/>
            </a:endParaRPr>
          </a:p>
        </p:txBody>
      </p:sp>
      <p:sp>
        <p:nvSpPr>
          <p:cNvPr id="2" name="Rectangle: Rounded Corners 1">
            <a:extLst>
              <a:ext uri="{FF2B5EF4-FFF2-40B4-BE49-F238E27FC236}">
                <a16:creationId xmlns:a16="http://schemas.microsoft.com/office/drawing/2014/main" id="{06D560F8-C6CC-A8F9-1FBF-0C113A105EBE}"/>
              </a:ext>
            </a:extLst>
          </p:cNvPr>
          <p:cNvSpPr/>
          <p:nvPr/>
        </p:nvSpPr>
        <p:spPr>
          <a:xfrm>
            <a:off x="9183758" y="130884"/>
            <a:ext cx="1686854" cy="636000"/>
          </a:xfrm>
          <a:prstGeom prst="roundRect">
            <a:avLst>
              <a:gd name="adj" fmla="val 2521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Calibri" panose="020F0502020204030204" pitchFamily="34" charset="0"/>
                <a:cs typeface="Calibri" panose="020F0502020204030204" pitchFamily="34" charset="0"/>
              </a:rPr>
              <a:t>School Certifying Official</a:t>
            </a: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77656" y="1387578"/>
            <a:ext cx="5983387" cy="5145983"/>
          </a:xfrm>
        </p:spPr>
        <p:txBody>
          <a:bodyPr/>
          <a:lstStyle/>
          <a:p>
            <a:pPr marL="514350" marR="0" lvl="0" indent="-514350">
              <a:spcBef>
                <a:spcPts val="600"/>
              </a:spcBef>
              <a:spcAft>
                <a:spcPts val="0"/>
              </a:spcAft>
              <a:buFont typeface="+mj-lt"/>
              <a:buAutoNum type="arabicPeriod" startAt="2"/>
            </a:pPr>
            <a:r>
              <a:rPr lang="en-US" sz="2800">
                <a:effectLst/>
                <a:ea typeface="MS Mincho" panose="02020609040205080304" pitchFamily="49" charset="-128"/>
              </a:rPr>
              <a:t>Verify that your pre-populated “</a:t>
            </a:r>
            <a:r>
              <a:rPr lang="en-US" sz="2800" b="1">
                <a:effectLst/>
                <a:ea typeface="MS Mincho" panose="02020609040205080304" pitchFamily="49" charset="-128"/>
              </a:rPr>
              <a:t>First Name</a:t>
            </a:r>
            <a:r>
              <a:rPr lang="en-US" sz="2800">
                <a:effectLst/>
                <a:ea typeface="MS Mincho" panose="02020609040205080304" pitchFamily="49" charset="-128"/>
              </a:rPr>
              <a:t>” and “</a:t>
            </a:r>
            <a:r>
              <a:rPr lang="en-US" sz="2800" b="1">
                <a:effectLst/>
                <a:ea typeface="MS Mincho" panose="02020609040205080304" pitchFamily="49" charset="-128"/>
              </a:rPr>
              <a:t>Last Name</a:t>
            </a:r>
            <a:r>
              <a:rPr lang="en-US" sz="2800">
                <a:effectLst/>
                <a:ea typeface="MS Mincho" panose="02020609040205080304" pitchFamily="49" charset="-128"/>
              </a:rPr>
              <a:t>” are accurate. </a:t>
            </a:r>
            <a:endParaRPr lang="en-US" sz="2800"/>
          </a:p>
        </p:txBody>
      </p:sp>
      <p:sp>
        <p:nvSpPr>
          <p:cNvPr id="7" name="TextBox 6">
            <a:extLst>
              <a:ext uri="{FF2B5EF4-FFF2-40B4-BE49-F238E27FC236}">
                <a16:creationId xmlns:a16="http://schemas.microsoft.com/office/drawing/2014/main" id="{A147E403-1E57-7BB1-D25A-D87C1593E674}"/>
              </a:ext>
            </a:extLst>
          </p:cNvPr>
          <p:cNvSpPr txBox="1"/>
          <p:nvPr/>
        </p:nvSpPr>
        <p:spPr>
          <a:xfrm>
            <a:off x="322089" y="5166611"/>
            <a:ext cx="6094520" cy="1092607"/>
          </a:xfrm>
          <a:prstGeom prst="rect">
            <a:avLst/>
          </a:prstGeom>
          <a:noFill/>
        </p:spPr>
        <p:txBody>
          <a:bodyPr wrap="square">
            <a:spAutoFit/>
          </a:bodyPr>
          <a:lstStyle/>
          <a:p>
            <a:pPr marL="0" marR="0">
              <a:spcBef>
                <a:spcPts val="600"/>
              </a:spcBef>
              <a:spcAft>
                <a:spcPts val="0"/>
              </a:spcAft>
            </a:pPr>
            <a:r>
              <a:rPr lang="en-US" sz="2000" i="1">
                <a:effectLst/>
                <a:latin typeface="Calibri" panose="020F0502020204030204" pitchFamily="34" charset="0"/>
                <a:ea typeface="MS Mincho" panose="02020609040205080304" pitchFamily="49" charset="-128"/>
                <a:cs typeface="Calibri" panose="020F0502020204030204" pitchFamily="34" charset="0"/>
              </a:rPr>
              <a:t>Note: </a:t>
            </a:r>
          </a:p>
          <a:p>
            <a:pPr marL="342900" marR="0" lvl="0" indent="-342900">
              <a:spcBef>
                <a:spcPts val="600"/>
              </a:spcBef>
              <a:spcAft>
                <a:spcPts val="0"/>
              </a:spcAft>
              <a:buFont typeface="Symbol" panose="05050102010706020507" pitchFamily="18" charset="2"/>
              <a:buChar char=""/>
            </a:pPr>
            <a:r>
              <a:rPr lang="en-US" sz="2000" i="1">
                <a:effectLst/>
                <a:latin typeface="Calibri" panose="020F0502020204030204" pitchFamily="34" charset="0"/>
                <a:ea typeface="MS Mincho" panose="02020609040205080304" pitchFamily="49" charset="-128"/>
                <a:cs typeface="Calibri" panose="020F0502020204030204" pitchFamily="34" charset="0"/>
              </a:rPr>
              <a:t>If th</a:t>
            </a:r>
            <a:r>
              <a:rPr lang="en-US" sz="2000" i="1">
                <a:latin typeface="Calibri" panose="020F0502020204030204" pitchFamily="34" charset="0"/>
                <a:ea typeface="MS Mincho" panose="02020609040205080304" pitchFamily="49" charset="-128"/>
                <a:cs typeface="Calibri" panose="020F0502020204030204" pitchFamily="34" charset="0"/>
              </a:rPr>
              <a:t>e </a:t>
            </a:r>
            <a:r>
              <a:rPr lang="en-US" sz="2000" i="1">
                <a:effectLst/>
                <a:latin typeface="Calibri" panose="020F0502020204030204" pitchFamily="34" charset="0"/>
                <a:ea typeface="MS Mincho" panose="02020609040205080304" pitchFamily="49" charset="-128"/>
                <a:cs typeface="Calibri" panose="020F0502020204030204" pitchFamily="34" charset="0"/>
              </a:rPr>
              <a:t>pre-populated name listed in EM is incorrect, please contact </a:t>
            </a:r>
            <a:r>
              <a:rPr lang="en-US" sz="2000" i="1">
                <a:effectLst/>
                <a:latin typeface="Calibri" panose="020F0502020204030204" pitchFamily="34" charset="0"/>
                <a:ea typeface="MS Mincho" panose="02020609040205080304" pitchFamily="49" charset="-128"/>
                <a:cs typeface="Calibri" panose="020F0502020204030204" pitchFamily="34" charset="0"/>
                <a:hlinkClick r:id="rId3"/>
              </a:rPr>
              <a:t>ID.me</a:t>
            </a:r>
            <a:r>
              <a:rPr lang="en-US" sz="2000" i="1">
                <a:effectLst/>
                <a:latin typeface="Calibri" panose="020F0502020204030204" pitchFamily="34" charset="0"/>
                <a:ea typeface="MS Mincho" panose="02020609040205080304" pitchFamily="49" charset="-128"/>
                <a:cs typeface="Calibri" panose="020F0502020204030204" pitchFamily="34" charset="0"/>
              </a:rPr>
              <a:t> for assistance.</a:t>
            </a:r>
          </a:p>
        </p:txBody>
      </p:sp>
      <p:grpSp>
        <p:nvGrpSpPr>
          <p:cNvPr id="9" name="Group 8" descr="Screenshot of request access to Enrollment Manager screen where first name and last name boxes are highlighted.">
            <a:extLst>
              <a:ext uri="{FF2B5EF4-FFF2-40B4-BE49-F238E27FC236}">
                <a16:creationId xmlns:a16="http://schemas.microsoft.com/office/drawing/2014/main" id="{119AA696-8F25-05E7-AF6A-14C12A733668}"/>
              </a:ext>
            </a:extLst>
          </p:cNvPr>
          <p:cNvGrpSpPr/>
          <p:nvPr/>
        </p:nvGrpSpPr>
        <p:grpSpPr>
          <a:xfrm>
            <a:off x="7433983" y="1368867"/>
            <a:ext cx="3871325" cy="4645700"/>
            <a:chOff x="7433983" y="1424283"/>
            <a:chExt cx="3871325" cy="4645700"/>
          </a:xfrm>
        </p:grpSpPr>
        <p:pic>
          <p:nvPicPr>
            <p:cNvPr id="5" name="Picture 4" descr="Screenshot of the &quot;Request access to Enrollment Manager&quot; section. There is a highlight box around the First Name and Last Name fields. ">
              <a:extLst>
                <a:ext uri="{FF2B5EF4-FFF2-40B4-BE49-F238E27FC236}">
                  <a16:creationId xmlns:a16="http://schemas.microsoft.com/office/drawing/2014/main" id="{8CC2E98F-43B9-DFDC-F641-6C3ED106E2E7}"/>
                </a:ext>
              </a:extLst>
            </p:cNvPr>
            <p:cNvPicPr>
              <a:picLocks noChangeAspect="1"/>
            </p:cNvPicPr>
            <p:nvPr/>
          </p:nvPicPr>
          <p:blipFill rotWithShape="1">
            <a:blip r:embed="rId4"/>
            <a:srcRect l="5334" t="5831" r="2266" b="1974"/>
            <a:stretch/>
          </p:blipFill>
          <p:spPr bwMode="auto">
            <a:xfrm>
              <a:off x="7433983" y="1424283"/>
              <a:ext cx="3871325" cy="4645700"/>
            </a:xfrm>
            <a:prstGeom prst="rect">
              <a:avLst/>
            </a:prstGeom>
            <a:ln>
              <a:solidFill>
                <a:schemeClr val="tx1"/>
              </a:solid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ED19450E-4EAA-B787-77D9-F9D524AD72F3}"/>
                </a:ext>
                <a:ext uri="{C183D7F6-B498-43B3-948B-1728B52AA6E4}">
                  <adec:decorative xmlns:adec="http://schemas.microsoft.com/office/drawing/2017/decorative" val="1"/>
                </a:ext>
              </a:extLst>
            </p:cNvPr>
            <p:cNvSpPr/>
            <p:nvPr/>
          </p:nvSpPr>
          <p:spPr>
            <a:xfrm>
              <a:off x="7467548" y="1939636"/>
              <a:ext cx="3071143" cy="923637"/>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1482ED15-02DA-2A1D-28B2-624A0C50889D}"/>
                </a:ext>
                <a:ext uri="{C183D7F6-B498-43B3-948B-1728B52AA6E4}">
                  <adec:decorative xmlns:adec="http://schemas.microsoft.com/office/drawing/2017/decorative" val="1"/>
                </a:ext>
              </a:extLst>
            </p:cNvPr>
            <p:cNvSpPr/>
            <p:nvPr/>
          </p:nvSpPr>
          <p:spPr>
            <a:xfrm>
              <a:off x="7467548" y="3992896"/>
              <a:ext cx="2895652" cy="255440"/>
            </a:xfrm>
            <a:prstGeom prst="rect">
              <a:avLst/>
            </a:prstGeom>
            <a:solidFill>
              <a:schemeClr val="bg1"/>
            </a:solidFill>
            <a:ln w="952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1" name="Rectangle: Rounded Corners 10" descr="Return to table of contents button.">
            <a:hlinkClick r:id="rId5" action="ppaction://hlinksldjump"/>
            <a:extLst>
              <a:ext uri="{FF2B5EF4-FFF2-40B4-BE49-F238E27FC236}">
                <a16:creationId xmlns:a16="http://schemas.microsoft.com/office/drawing/2014/main" id="{E1260B70-0465-741E-0ADE-38ACDC089FB4}"/>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5"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Tree>
    <p:extLst>
      <p:ext uri="{BB962C8B-B14F-4D97-AF65-F5344CB8AC3E}">
        <p14:creationId xmlns:p14="http://schemas.microsoft.com/office/powerpoint/2010/main" val="3721396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398F5-079D-A490-05BE-7DB0FC3578D3}"/>
              </a:ext>
            </a:extLst>
          </p:cNvPr>
          <p:cNvSpPr>
            <a:spLocks noGrp="1"/>
          </p:cNvSpPr>
          <p:nvPr>
            <p:ph type="title" idx="4294967295"/>
          </p:nvPr>
        </p:nvSpPr>
        <p:spPr>
          <a:xfrm>
            <a:off x="381000" y="381000"/>
            <a:ext cx="11430000" cy="990600"/>
          </a:xfrm>
        </p:spPr>
        <p:txBody>
          <a:bodyPr/>
          <a:lstStyle/>
          <a:p>
            <a:r>
              <a:rPr lang="en-US">
                <a:hlinkClick r:id="rId2" action="ppaction://hlinksldjump"/>
              </a:rPr>
              <a:t>Enrollment Manager</a:t>
            </a:r>
            <a:endParaRPr lang="en-US"/>
          </a:p>
        </p:txBody>
      </p:sp>
      <p:sp>
        <p:nvSpPr>
          <p:cNvPr id="3" name="Content Placeholder 2">
            <a:extLst>
              <a:ext uri="{FF2B5EF4-FFF2-40B4-BE49-F238E27FC236}">
                <a16:creationId xmlns:a16="http://schemas.microsoft.com/office/drawing/2014/main" id="{D919ABF9-6143-46F6-4DA0-0808798C7E7B}"/>
              </a:ext>
            </a:extLst>
          </p:cNvPr>
          <p:cNvSpPr>
            <a:spLocks noGrp="1"/>
          </p:cNvSpPr>
          <p:nvPr>
            <p:ph sz="quarter" idx="10"/>
          </p:nvPr>
        </p:nvSpPr>
        <p:spPr>
          <a:xfrm>
            <a:off x="381000" y="1371600"/>
            <a:ext cx="11266714" cy="4940300"/>
          </a:xfrm>
        </p:spPr>
        <p:txBody>
          <a:bodyPr/>
          <a:lstStyle/>
          <a:p>
            <a:pPr>
              <a:spcBef>
                <a:spcPts val="600"/>
              </a:spcBef>
            </a:pPr>
            <a:r>
              <a:rPr lang="en-US" sz="2800">
                <a:effectLst/>
                <a:ea typeface="MS Mincho" panose="02020609040205080304" pitchFamily="49" charset="-128"/>
              </a:rPr>
              <a:t>EM is a modernized platform for SCOs that replaced VA-Online Certification of Enrollment (VA-ONCE). It is an enhancement of the previous system as a part of the Digital GI Bill® effort. EM allows SCOs to submit the following VA forms: </a:t>
            </a:r>
          </a:p>
          <a:p>
            <a:pPr marL="342900" marR="0" lvl="0" indent="-342900">
              <a:spcBef>
                <a:spcPts val="600"/>
              </a:spcBef>
              <a:spcAft>
                <a:spcPts val="0"/>
              </a:spcAft>
              <a:buFont typeface="Symbol" panose="05050102010706020507" pitchFamily="18" charset="2"/>
              <a:buChar char=""/>
            </a:pPr>
            <a:r>
              <a:rPr lang="en-US" sz="2800">
                <a:effectLst/>
                <a:ea typeface="MS Mincho" panose="02020609040205080304" pitchFamily="49" charset="-128"/>
              </a:rPr>
              <a:t>Enrollment Certification (22-1999)</a:t>
            </a:r>
          </a:p>
          <a:p>
            <a:pPr marL="342900" marR="0" lvl="0" indent="-342900">
              <a:spcBef>
                <a:spcPts val="600"/>
              </a:spcBef>
              <a:spcAft>
                <a:spcPts val="0"/>
              </a:spcAft>
              <a:buFont typeface="Symbol" panose="05050102010706020507" pitchFamily="18" charset="2"/>
              <a:buChar char=""/>
            </a:pPr>
            <a:r>
              <a:rPr lang="en-US" sz="2800">
                <a:effectLst/>
                <a:ea typeface="MS Mincho" panose="02020609040205080304" pitchFamily="49" charset="-128"/>
              </a:rPr>
              <a:t>Notice of Change in Student Status (2-1999b) </a:t>
            </a:r>
          </a:p>
          <a:p>
            <a:pPr marL="342900" marR="0" lvl="0" indent="-342900">
              <a:spcBef>
                <a:spcPts val="600"/>
              </a:spcBef>
              <a:spcAft>
                <a:spcPts val="0"/>
              </a:spcAft>
              <a:buFont typeface="Symbol" panose="05050102010706020507" pitchFamily="18" charset="2"/>
              <a:buChar char=""/>
            </a:pPr>
            <a:r>
              <a:rPr lang="en-US" sz="2800">
                <a:effectLst/>
                <a:ea typeface="MS Mincho" panose="02020609040205080304" pitchFamily="49" charset="-128"/>
              </a:rPr>
              <a:t>Monthly Certification of Flight Training (22-6553c)</a:t>
            </a:r>
          </a:p>
          <a:p>
            <a:pPr marL="342900" marR="0" lvl="0" indent="-342900">
              <a:spcBef>
                <a:spcPts val="600"/>
              </a:spcBef>
              <a:spcAft>
                <a:spcPts val="0"/>
              </a:spcAft>
              <a:buFont typeface="Symbol" panose="05050102010706020507" pitchFamily="18" charset="2"/>
              <a:buChar char=""/>
            </a:pPr>
            <a:r>
              <a:rPr lang="en-US" sz="2800">
                <a:effectLst/>
                <a:ea typeface="MS Mincho" panose="02020609040205080304" pitchFamily="49" charset="-128"/>
              </a:rPr>
              <a:t>Monthly Certification of On-The-Job and Apprenticeship Training (22-6553d)</a:t>
            </a:r>
          </a:p>
        </p:txBody>
      </p:sp>
      <p:sp>
        <p:nvSpPr>
          <p:cNvPr id="4" name="Rectangle: Rounded Corners 3" descr="Return to table of contents button.">
            <a:hlinkClick r:id="rId3" action="ppaction://hlinksldjump"/>
            <a:extLst>
              <a:ext uri="{FF2B5EF4-FFF2-40B4-BE49-F238E27FC236}">
                <a16:creationId xmlns:a16="http://schemas.microsoft.com/office/drawing/2014/main" id="{E3AF36B2-95A0-FC32-D4C1-C17E1A0EE0EC}"/>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3"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Tree>
    <p:extLst>
      <p:ext uri="{BB962C8B-B14F-4D97-AF65-F5344CB8AC3E}">
        <p14:creationId xmlns:p14="http://schemas.microsoft.com/office/powerpoint/2010/main" val="2928275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D39768-628A-BF5D-30AA-E2DC76D8787B}"/>
              </a:ext>
            </a:extLst>
          </p:cNvPr>
          <p:cNvSpPr txBox="1">
            <a:spLocks noGrp="1"/>
          </p:cNvSpPr>
          <p:nvPr>
            <p:ph type="title" idx="4294967295"/>
          </p:nvPr>
        </p:nvSpPr>
        <p:spPr>
          <a:xfrm>
            <a:off x="381000" y="38100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0" normalizeH="0" baseline="0" noProof="0">
                <a:ln>
                  <a:noFill/>
                </a:ln>
                <a:solidFill>
                  <a:srgbClr val="0E7BBA"/>
                </a:solidFill>
                <a:effectLst/>
                <a:uLnTx/>
                <a:uFillTx/>
                <a:latin typeface="Calibri"/>
                <a:ea typeface="MS Mincho"/>
                <a:cs typeface="Calibri"/>
                <a:hlinkClick r:id="rId2" action="ppaction://hlinksldjump">
                  <a:extLst>
                    <a:ext uri="{A12FA001-AC4F-418D-AE19-62706E023703}">
                      <ahyp:hlinkClr xmlns:ahyp="http://schemas.microsoft.com/office/drawing/2018/hyperlinkcolor" val="tx"/>
                    </a:ext>
                  </a:extLst>
                </a:hlinkClick>
              </a:rPr>
              <a:t>SCO – Requesting First-Time Access</a:t>
            </a:r>
            <a:r>
              <a:rPr kumimoji="0" lang="en-US" sz="3600" b="1" i="0" u="none" strike="noStrike" kern="1200" cap="none" spc="0" normalizeH="0" baseline="0" noProof="0">
                <a:ln>
                  <a:noFill/>
                </a:ln>
                <a:solidFill>
                  <a:srgbClr val="0E7BBA"/>
                </a:solidFill>
                <a:effectLst/>
                <a:uLnTx/>
                <a:uFillTx/>
                <a:latin typeface="Calibri"/>
                <a:ea typeface="MS Mincho"/>
                <a:cs typeface="Calibri"/>
                <a:hlinkClick r:id="rId2" action="ppaction://hlinksldjump"/>
              </a:rPr>
              <a:t> Cont'd 1</a:t>
            </a:r>
            <a:endParaRPr kumimoji="0" lang="en-US" sz="3600" b="1" i="0" u="none" strike="noStrike" kern="1200" cap="none" spc="0" normalizeH="0" baseline="0" noProof="0">
              <a:ln>
                <a:noFill/>
              </a:ln>
              <a:solidFill>
                <a:srgbClr val="0E7BBA"/>
              </a:solidFill>
              <a:effectLst/>
              <a:highlight>
                <a:srgbClr val="FFFF00"/>
              </a:highlight>
              <a:uLnTx/>
              <a:uFillTx/>
              <a:latin typeface="Calibri" panose="020F0502020204030204" pitchFamily="34" charset="0"/>
              <a:ea typeface="+mj-ea"/>
              <a:cs typeface="Calibri" panose="020F0502020204030204" pitchFamily="34" charset="0"/>
            </a:endParaRPr>
          </a:p>
        </p:txBody>
      </p:sp>
      <p:sp>
        <p:nvSpPr>
          <p:cNvPr id="2" name="Rectangle: Rounded Corners 1">
            <a:extLst>
              <a:ext uri="{FF2B5EF4-FFF2-40B4-BE49-F238E27FC236}">
                <a16:creationId xmlns:a16="http://schemas.microsoft.com/office/drawing/2014/main" id="{06D560F8-C6CC-A8F9-1FBF-0C113A105EBE}"/>
              </a:ext>
            </a:extLst>
          </p:cNvPr>
          <p:cNvSpPr/>
          <p:nvPr/>
        </p:nvSpPr>
        <p:spPr>
          <a:xfrm>
            <a:off x="9183758" y="130884"/>
            <a:ext cx="1686854" cy="636000"/>
          </a:xfrm>
          <a:prstGeom prst="roundRect">
            <a:avLst>
              <a:gd name="adj" fmla="val 2521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Calibri" panose="020F0502020204030204" pitchFamily="34" charset="0"/>
                <a:cs typeface="Calibri" panose="020F0502020204030204" pitchFamily="34" charset="0"/>
              </a:rPr>
              <a:t>School Certifying Official</a:t>
            </a: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77656" y="1387578"/>
            <a:ext cx="5983387" cy="5145983"/>
          </a:xfrm>
        </p:spPr>
        <p:txBody>
          <a:bodyPr/>
          <a:lstStyle/>
          <a:p>
            <a:pPr marL="514350" indent="-514350">
              <a:spcBef>
                <a:spcPts val="600"/>
              </a:spcBef>
              <a:spcAft>
                <a:spcPts val="0"/>
              </a:spcAft>
              <a:buFont typeface="+mj-lt"/>
              <a:buAutoNum type="arabicPeriod" startAt="3"/>
            </a:pPr>
            <a:r>
              <a:rPr lang="en-US" sz="2800"/>
              <a:t>Input your primary “</a:t>
            </a:r>
            <a:r>
              <a:rPr lang="en-US" sz="2800" b="1"/>
              <a:t>Phone” </a:t>
            </a:r>
            <a:r>
              <a:rPr lang="en-US" sz="2800"/>
              <a:t>and “</a:t>
            </a:r>
            <a:r>
              <a:rPr lang="en-US" sz="2800" b="1"/>
              <a:t>Email” </a:t>
            </a:r>
            <a:r>
              <a:rPr lang="en-US" sz="2800"/>
              <a:t>associated with your role. These fields are required. </a:t>
            </a:r>
          </a:p>
          <a:p>
            <a:pPr marL="514350" indent="-514350">
              <a:spcBef>
                <a:spcPts val="600"/>
              </a:spcBef>
              <a:spcAft>
                <a:spcPts val="0"/>
              </a:spcAft>
              <a:buFont typeface="+mj-lt"/>
              <a:buAutoNum type="arabicPeriod" startAt="3"/>
            </a:pPr>
            <a:endParaRPr lang="en-US" sz="2400"/>
          </a:p>
          <a:p>
            <a:pPr>
              <a:spcBef>
                <a:spcPts val="600"/>
              </a:spcBef>
              <a:spcAft>
                <a:spcPts val="0"/>
              </a:spcAft>
            </a:pPr>
            <a:r>
              <a:rPr lang="en-US" i="1"/>
              <a:t>Note: </a:t>
            </a:r>
          </a:p>
          <a:p>
            <a:pPr marL="342900" indent="-342900">
              <a:spcBef>
                <a:spcPts val="600"/>
              </a:spcBef>
              <a:spcAft>
                <a:spcPts val="0"/>
              </a:spcAft>
              <a:buFont typeface="Arial" panose="020B0604020202020204" pitchFamily="34" charset="0"/>
              <a:buChar char="•"/>
            </a:pPr>
            <a:r>
              <a:rPr lang="en-US" i="1"/>
              <a:t>It is recommended to use a work/school email address.</a:t>
            </a:r>
          </a:p>
          <a:p>
            <a:pPr marL="342900" indent="-342900">
              <a:spcBef>
                <a:spcPts val="600"/>
              </a:spcBef>
              <a:spcAft>
                <a:spcPts val="0"/>
              </a:spcAft>
              <a:buFont typeface="Arial" panose="020B0604020202020204" pitchFamily="34" charset="0"/>
              <a:buChar char="•"/>
            </a:pPr>
            <a:r>
              <a:rPr lang="en-US" i="1"/>
              <a:t>Due to EM not recognizing foreign phone numbers, Foreign SCOs should input a mock phone number in the corresponding field (i.e., 123-456-7890) when requesting access.</a:t>
            </a:r>
          </a:p>
          <a:p>
            <a:pPr>
              <a:spcBef>
                <a:spcPts val="600"/>
              </a:spcBef>
              <a:spcAft>
                <a:spcPts val="0"/>
              </a:spcAft>
            </a:pPr>
            <a:endParaRPr lang="en-US" sz="1800" i="1"/>
          </a:p>
          <a:p>
            <a:pPr>
              <a:spcBef>
                <a:spcPts val="600"/>
              </a:spcBef>
              <a:spcAft>
                <a:spcPts val="0"/>
              </a:spcAft>
            </a:pPr>
            <a:endParaRPr lang="en-US" sz="2400"/>
          </a:p>
        </p:txBody>
      </p:sp>
      <p:grpSp>
        <p:nvGrpSpPr>
          <p:cNvPr id="5" name="Group 4" descr="Screenshot of request access to Enrollment Manager screen where phone and email text fields are highlighted.">
            <a:extLst>
              <a:ext uri="{FF2B5EF4-FFF2-40B4-BE49-F238E27FC236}">
                <a16:creationId xmlns:a16="http://schemas.microsoft.com/office/drawing/2014/main" id="{6BD75B64-3D9F-B5AB-ABC0-5D1DFD97BBA9}"/>
              </a:ext>
            </a:extLst>
          </p:cNvPr>
          <p:cNvGrpSpPr/>
          <p:nvPr/>
        </p:nvGrpSpPr>
        <p:grpSpPr>
          <a:xfrm>
            <a:off x="7561709" y="1387578"/>
            <a:ext cx="3871325" cy="4645700"/>
            <a:chOff x="7433983" y="1424283"/>
            <a:chExt cx="3871325" cy="4645700"/>
          </a:xfrm>
        </p:grpSpPr>
        <p:pic>
          <p:nvPicPr>
            <p:cNvPr id="7" name="Picture 6" descr="Screenshot of the &quot;Request access to Enrollment Manager&quot; section. There is a highlight box around the First Name and Last Name fields. ">
              <a:extLst>
                <a:ext uri="{FF2B5EF4-FFF2-40B4-BE49-F238E27FC236}">
                  <a16:creationId xmlns:a16="http://schemas.microsoft.com/office/drawing/2014/main" id="{82AFB381-1E2C-818C-EAB9-396EE5A28C47}"/>
                </a:ext>
              </a:extLst>
            </p:cNvPr>
            <p:cNvPicPr>
              <a:picLocks noChangeAspect="1"/>
            </p:cNvPicPr>
            <p:nvPr/>
          </p:nvPicPr>
          <p:blipFill rotWithShape="1">
            <a:blip r:embed="rId3"/>
            <a:srcRect l="5334" t="5831" r="2266" b="1974"/>
            <a:stretch/>
          </p:blipFill>
          <p:spPr bwMode="auto">
            <a:xfrm>
              <a:off x="7433983" y="1424283"/>
              <a:ext cx="3871325" cy="4645700"/>
            </a:xfrm>
            <a:prstGeom prst="rect">
              <a:avLst/>
            </a:prstGeom>
            <a:ln>
              <a:solidFill>
                <a:schemeClr val="tx1"/>
              </a:solid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0D749921-A93F-CAEB-4E09-34310AB8C44E}"/>
                </a:ext>
                <a:ext uri="{C183D7F6-B498-43B3-948B-1728B52AA6E4}">
                  <adec:decorative xmlns:adec="http://schemas.microsoft.com/office/drawing/2017/decorative" val="1"/>
                </a:ext>
              </a:extLst>
            </p:cNvPr>
            <p:cNvSpPr/>
            <p:nvPr/>
          </p:nvSpPr>
          <p:spPr>
            <a:xfrm>
              <a:off x="7472866" y="2870870"/>
              <a:ext cx="3071143" cy="923637"/>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 lastClr="FFFFFF"/>
                  </a:solidFill>
                  <a:effectLst/>
                  <a:uLnTx/>
                  <a:uFillTx/>
                  <a:latin typeface="Calibri"/>
                  <a:ea typeface="+mn-ea"/>
                  <a:cs typeface="+mn-cs"/>
                </a:rPr>
                <a:t>z</a:t>
              </a:r>
            </a:p>
          </p:txBody>
        </p:sp>
        <p:sp>
          <p:nvSpPr>
            <p:cNvPr id="9" name="Rectangle 8">
              <a:extLst>
                <a:ext uri="{FF2B5EF4-FFF2-40B4-BE49-F238E27FC236}">
                  <a16:creationId xmlns:a16="http://schemas.microsoft.com/office/drawing/2014/main" id="{E525CB5F-674D-908D-CDCD-6E679D0AC52C}"/>
                </a:ext>
                <a:ext uri="{C183D7F6-B498-43B3-948B-1728B52AA6E4}">
                  <adec:decorative xmlns:adec="http://schemas.microsoft.com/office/drawing/2017/decorative" val="1"/>
                </a:ext>
              </a:extLst>
            </p:cNvPr>
            <p:cNvSpPr/>
            <p:nvPr/>
          </p:nvSpPr>
          <p:spPr>
            <a:xfrm>
              <a:off x="7467548" y="3992896"/>
              <a:ext cx="2895652" cy="255440"/>
            </a:xfrm>
            <a:prstGeom prst="rect">
              <a:avLst/>
            </a:prstGeom>
            <a:solidFill>
              <a:schemeClr val="bg1"/>
            </a:solidFill>
            <a:ln w="952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1" name="Rectangle: Rounded Corners 10" descr="Return to table of contents button.">
            <a:hlinkClick r:id="rId4" action="ppaction://hlinksldjump"/>
            <a:extLst>
              <a:ext uri="{FF2B5EF4-FFF2-40B4-BE49-F238E27FC236}">
                <a16:creationId xmlns:a16="http://schemas.microsoft.com/office/drawing/2014/main" id="{E1260B70-0465-741E-0ADE-38ACDC089FB4}"/>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Tree>
    <p:extLst>
      <p:ext uri="{BB962C8B-B14F-4D97-AF65-F5344CB8AC3E}">
        <p14:creationId xmlns:p14="http://schemas.microsoft.com/office/powerpoint/2010/main" val="25578618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DAA1AB3-FA07-A8A0-FE33-D38BF57FF656}"/>
              </a:ext>
            </a:extLst>
          </p:cNvPr>
          <p:cNvSpPr txBox="1">
            <a:spLocks noGrp="1"/>
          </p:cNvSpPr>
          <p:nvPr>
            <p:ph type="title" idx="4294967295"/>
          </p:nvPr>
        </p:nvSpPr>
        <p:spPr>
          <a:xfrm>
            <a:off x="381000" y="38100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0" normalizeH="0" baseline="0" noProof="0">
                <a:ln>
                  <a:noFill/>
                </a:ln>
                <a:solidFill>
                  <a:srgbClr val="0E7BBA"/>
                </a:solidFill>
                <a:effectLst/>
                <a:uLnTx/>
                <a:uFillTx/>
                <a:latin typeface="Calibri"/>
                <a:ea typeface="MS Mincho"/>
                <a:cs typeface="Calibri"/>
                <a:hlinkClick r:id="rId2" action="ppaction://hlinksldjump">
                  <a:extLst>
                    <a:ext uri="{A12FA001-AC4F-418D-AE19-62706E023703}">
                      <ahyp:hlinkClr xmlns:ahyp="http://schemas.microsoft.com/office/drawing/2018/hyperlinkcolor" val="tx"/>
                    </a:ext>
                  </a:extLst>
                </a:hlinkClick>
              </a:rPr>
              <a:t>SCO – Requesting First-Time Access</a:t>
            </a:r>
            <a:r>
              <a:rPr kumimoji="0" lang="en-US" sz="3600" b="1" i="0" u="none" strike="noStrike" kern="1200" cap="none" spc="0" normalizeH="0" baseline="0" noProof="0">
                <a:ln>
                  <a:noFill/>
                </a:ln>
                <a:solidFill>
                  <a:srgbClr val="0E7BBA"/>
                </a:solidFill>
                <a:effectLst/>
                <a:uLnTx/>
                <a:uFillTx/>
                <a:latin typeface="Calibri"/>
                <a:ea typeface="MS Mincho"/>
                <a:cs typeface="Calibri"/>
                <a:hlinkClick r:id="rId2" action="ppaction://hlinksldjump"/>
              </a:rPr>
              <a:t> Cont'd 2</a:t>
            </a:r>
            <a:endParaRPr kumimoji="0" lang="en-US" sz="3600" b="1" i="0" u="none" strike="noStrike" kern="1200" cap="none" spc="0" normalizeH="0" baseline="0" noProof="0">
              <a:ln>
                <a:noFill/>
              </a:ln>
              <a:solidFill>
                <a:srgbClr val="0E7BBA"/>
              </a:solidFill>
              <a:effectLst/>
              <a:highlight>
                <a:srgbClr val="FFFF00"/>
              </a:highlight>
              <a:uLnTx/>
              <a:uFillTx/>
              <a:latin typeface="Calibri" panose="020F0502020204030204" pitchFamily="34" charset="0"/>
              <a:ea typeface="+mj-ea"/>
              <a:cs typeface="Calibri" panose="020F0502020204030204" pitchFamily="34" charset="0"/>
            </a:endParaRPr>
          </a:p>
        </p:txBody>
      </p:sp>
      <p:sp>
        <p:nvSpPr>
          <p:cNvPr id="2" name="Rectangle: Rounded Corners 1">
            <a:extLst>
              <a:ext uri="{FF2B5EF4-FFF2-40B4-BE49-F238E27FC236}">
                <a16:creationId xmlns:a16="http://schemas.microsoft.com/office/drawing/2014/main" id="{979B0298-4DD3-9ACE-6D3C-E1FF4FE5246E}"/>
              </a:ext>
            </a:extLst>
          </p:cNvPr>
          <p:cNvSpPr/>
          <p:nvPr/>
        </p:nvSpPr>
        <p:spPr>
          <a:xfrm>
            <a:off x="9183758" y="130884"/>
            <a:ext cx="1686854" cy="636000"/>
          </a:xfrm>
          <a:prstGeom prst="roundRect">
            <a:avLst>
              <a:gd name="adj" fmla="val 2521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Calibri" panose="020F0502020204030204" pitchFamily="34" charset="0"/>
                <a:cs typeface="Calibri" panose="020F0502020204030204" pitchFamily="34" charset="0"/>
              </a:rPr>
              <a:t>School Certifying Official</a:t>
            </a: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1" y="1371601"/>
            <a:ext cx="5714999" cy="4940300"/>
          </a:xfrm>
        </p:spPr>
        <p:txBody>
          <a:bodyPr/>
          <a:lstStyle/>
          <a:p>
            <a:pPr marL="514350" indent="-514350">
              <a:spcBef>
                <a:spcPts val="600"/>
              </a:spcBef>
              <a:spcAft>
                <a:spcPts val="0"/>
              </a:spcAft>
              <a:buFont typeface="+mj-lt"/>
              <a:buAutoNum type="arabicPeriod" startAt="4"/>
            </a:pPr>
            <a:r>
              <a:rPr lang="en-US" sz="2800">
                <a:effectLst/>
                <a:ea typeface="MS Mincho" panose="02020609040205080304" pitchFamily="49" charset="-128"/>
              </a:rPr>
              <a:t>Select “</a:t>
            </a:r>
            <a:r>
              <a:rPr lang="en-US" sz="2800" b="1">
                <a:effectLst/>
                <a:ea typeface="MS Mincho" panose="02020609040205080304" pitchFamily="49" charset="-128"/>
              </a:rPr>
              <a:t>School Certifying Official</a:t>
            </a:r>
            <a:r>
              <a:rPr lang="en-US" sz="2800">
                <a:effectLst/>
                <a:ea typeface="MS Mincho" panose="02020609040205080304" pitchFamily="49" charset="-128"/>
              </a:rPr>
              <a:t>” for the “</a:t>
            </a:r>
            <a:r>
              <a:rPr lang="en-US" sz="2800" b="1">
                <a:effectLst/>
                <a:ea typeface="MS Mincho" panose="02020609040205080304" pitchFamily="49" charset="-128"/>
              </a:rPr>
              <a:t>Role</a:t>
            </a:r>
            <a:r>
              <a:rPr lang="en-US" sz="2800">
                <a:effectLst/>
                <a:ea typeface="MS Mincho" panose="02020609040205080304" pitchFamily="49" charset="-128"/>
              </a:rPr>
              <a:t>". Once you select your role, the </a:t>
            </a:r>
            <a:r>
              <a:rPr lang="en-US" sz="2800" b="1">
                <a:effectLst/>
                <a:ea typeface="MS Mincho" panose="02020609040205080304" pitchFamily="49" charset="-128"/>
              </a:rPr>
              <a:t>“State” </a:t>
            </a:r>
            <a:r>
              <a:rPr lang="en-US" sz="2800">
                <a:effectLst/>
                <a:ea typeface="MS Mincho" panose="02020609040205080304" pitchFamily="49" charset="-128"/>
              </a:rPr>
              <a:t>and </a:t>
            </a:r>
            <a:r>
              <a:rPr lang="en-US" sz="2800" b="1">
                <a:effectLst/>
                <a:ea typeface="MS Mincho" panose="02020609040205080304" pitchFamily="49" charset="-128"/>
              </a:rPr>
              <a:t>“Facility Code” </a:t>
            </a:r>
            <a:r>
              <a:rPr lang="en-US" sz="2800">
                <a:effectLst/>
                <a:ea typeface="MS Mincho" panose="02020609040205080304" pitchFamily="49" charset="-128"/>
              </a:rPr>
              <a:t>fields appear. </a:t>
            </a:r>
            <a:endParaRPr lang="en-US" sz="2800"/>
          </a:p>
        </p:txBody>
      </p:sp>
      <p:grpSp>
        <p:nvGrpSpPr>
          <p:cNvPr id="12" name="Group 11" descr="Screenshot of the &quot;Request access to Enrollment Manager&quot; section. There is a highlight box around the School Certifying Official dropdown for Role. ">
            <a:extLst>
              <a:ext uri="{FF2B5EF4-FFF2-40B4-BE49-F238E27FC236}">
                <a16:creationId xmlns:a16="http://schemas.microsoft.com/office/drawing/2014/main" id="{023015DC-D9EF-F48D-32CC-CD3B61192877}"/>
              </a:ext>
            </a:extLst>
          </p:cNvPr>
          <p:cNvGrpSpPr/>
          <p:nvPr/>
        </p:nvGrpSpPr>
        <p:grpSpPr>
          <a:xfrm>
            <a:off x="7349303" y="1287106"/>
            <a:ext cx="3871325" cy="4645700"/>
            <a:chOff x="2971267" y="1444124"/>
            <a:chExt cx="3871325" cy="4645700"/>
          </a:xfrm>
        </p:grpSpPr>
        <p:grpSp>
          <p:nvGrpSpPr>
            <p:cNvPr id="8" name="Group 7">
              <a:extLst>
                <a:ext uri="{FF2B5EF4-FFF2-40B4-BE49-F238E27FC236}">
                  <a16:creationId xmlns:a16="http://schemas.microsoft.com/office/drawing/2014/main" id="{CE770675-4C48-413B-E265-AE5224E80013}"/>
                </a:ext>
              </a:extLst>
            </p:cNvPr>
            <p:cNvGrpSpPr/>
            <p:nvPr/>
          </p:nvGrpSpPr>
          <p:grpSpPr>
            <a:xfrm>
              <a:off x="2971267" y="1444124"/>
              <a:ext cx="3871325" cy="4645700"/>
              <a:chOff x="7433983" y="1424283"/>
              <a:chExt cx="3871325" cy="4645700"/>
            </a:xfrm>
          </p:grpSpPr>
          <p:pic>
            <p:nvPicPr>
              <p:cNvPr id="9" name="Picture 8">
                <a:extLst>
                  <a:ext uri="{FF2B5EF4-FFF2-40B4-BE49-F238E27FC236}">
                    <a16:creationId xmlns:a16="http://schemas.microsoft.com/office/drawing/2014/main" id="{5B00C6BE-8CCF-D53F-FCC6-AB998E674961}"/>
                  </a:ext>
                </a:extLst>
              </p:cNvPr>
              <p:cNvPicPr>
                <a:picLocks noChangeAspect="1"/>
              </p:cNvPicPr>
              <p:nvPr/>
            </p:nvPicPr>
            <p:blipFill rotWithShape="1">
              <a:blip r:embed="rId3"/>
              <a:srcRect l="5334" t="5831" r="2266" b="1974"/>
              <a:stretch/>
            </p:blipFill>
            <p:spPr bwMode="auto">
              <a:xfrm>
                <a:off x="7433983" y="1424283"/>
                <a:ext cx="3871325" cy="4645700"/>
              </a:xfrm>
              <a:prstGeom prst="rect">
                <a:avLst/>
              </a:prstGeom>
              <a:ln>
                <a:solidFill>
                  <a:schemeClr val="tx1"/>
                </a:solidFill>
              </a:ln>
              <a:extLst>
                <a:ext uri="{53640926-AAD7-44D8-BBD7-CCE9431645EC}">
                  <a14:shadowObscured xmlns:a14="http://schemas.microsoft.com/office/drawing/2010/main"/>
                </a:ext>
              </a:extLst>
            </p:spPr>
          </p:pic>
          <p:sp>
            <p:nvSpPr>
              <p:cNvPr id="11" name="Rectangle 10">
                <a:extLst>
                  <a:ext uri="{FF2B5EF4-FFF2-40B4-BE49-F238E27FC236}">
                    <a16:creationId xmlns:a16="http://schemas.microsoft.com/office/drawing/2014/main" id="{32C5FB1C-AAA9-B1E3-81D6-8967FCEDD753}"/>
                  </a:ext>
                  <a:ext uri="{C183D7F6-B498-43B3-948B-1728B52AA6E4}">
                    <adec:decorative xmlns:adec="http://schemas.microsoft.com/office/drawing/2017/decorative" val="1"/>
                  </a:ext>
                </a:extLst>
              </p:cNvPr>
              <p:cNvSpPr/>
              <p:nvPr/>
            </p:nvSpPr>
            <p:spPr>
              <a:xfrm>
                <a:off x="7467548" y="3992896"/>
                <a:ext cx="2895652" cy="255440"/>
              </a:xfrm>
              <a:prstGeom prst="rect">
                <a:avLst/>
              </a:prstGeom>
              <a:solidFill>
                <a:schemeClr val="bg1"/>
              </a:solidFill>
              <a:ln w="952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3" name="Picture 2" descr="Screenshot of the &quot;Request access to Enrollment Manager&quot; section. There is a highlight box around the &quot;Role&quot; dropdown options. ">
              <a:extLst>
                <a:ext uri="{FF2B5EF4-FFF2-40B4-BE49-F238E27FC236}">
                  <a16:creationId xmlns:a16="http://schemas.microsoft.com/office/drawing/2014/main" id="{534F33A0-FFD4-C3D4-2DD1-CBE0F05BDC75}"/>
                </a:ext>
              </a:extLst>
            </p:cNvPr>
            <p:cNvPicPr>
              <a:picLocks noChangeAspect="1"/>
            </p:cNvPicPr>
            <p:nvPr/>
          </p:nvPicPr>
          <p:blipFill rotWithShape="1">
            <a:blip r:embed="rId4">
              <a:extLst>
                <a:ext uri="{28A0092B-C50C-407E-A947-70E740481C1C}">
                  <a14:useLocalDpi xmlns:a14="http://schemas.microsoft.com/office/drawing/2010/main" val="0"/>
                </a:ext>
              </a:extLst>
            </a:blip>
            <a:srcRect t="63912" r="3300" b="19122"/>
            <a:stretch/>
          </p:blipFill>
          <p:spPr bwMode="auto">
            <a:xfrm>
              <a:off x="2979150" y="4268176"/>
              <a:ext cx="2996778" cy="737933"/>
            </a:xfrm>
            <a:prstGeom prst="rect">
              <a:avLst/>
            </a:prstGeom>
            <a:noFill/>
            <a:ln>
              <a:solidFill>
                <a:schemeClr val="tx1"/>
              </a:solidFill>
            </a:ln>
          </p:spPr>
        </p:pic>
        <p:sp>
          <p:nvSpPr>
            <p:cNvPr id="5" name="Rectangle 4">
              <a:extLst>
                <a:ext uri="{FF2B5EF4-FFF2-40B4-BE49-F238E27FC236}">
                  <a16:creationId xmlns:a16="http://schemas.microsoft.com/office/drawing/2014/main" id="{5967EDF4-A8A7-5596-5DCE-702E67434154}"/>
                </a:ext>
                <a:ext uri="{C183D7F6-B498-43B3-948B-1728B52AA6E4}">
                  <adec:decorative xmlns:adec="http://schemas.microsoft.com/office/drawing/2017/decorative" val="1"/>
                </a:ext>
              </a:extLst>
            </p:cNvPr>
            <p:cNvSpPr/>
            <p:nvPr/>
          </p:nvSpPr>
          <p:spPr>
            <a:xfrm>
              <a:off x="3047908" y="4474410"/>
              <a:ext cx="2937740" cy="211118"/>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7" name="Rectangle: Rounded Corners 6" descr="Return to table of contents button.">
            <a:hlinkClick r:id="rId5" action="ppaction://hlinksldjump"/>
            <a:extLst>
              <a:ext uri="{FF2B5EF4-FFF2-40B4-BE49-F238E27FC236}">
                <a16:creationId xmlns:a16="http://schemas.microsoft.com/office/drawing/2014/main" id="{A80CBCC0-18DB-BBE4-D31D-4E3A2887F589}"/>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5"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Tree>
    <p:extLst>
      <p:ext uri="{BB962C8B-B14F-4D97-AF65-F5344CB8AC3E}">
        <p14:creationId xmlns:p14="http://schemas.microsoft.com/office/powerpoint/2010/main" val="9131535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E6FAB13-407C-4EB7-01D2-E5DF6958E1A8}"/>
              </a:ext>
            </a:extLst>
          </p:cNvPr>
          <p:cNvSpPr txBox="1">
            <a:spLocks noGrp="1"/>
          </p:cNvSpPr>
          <p:nvPr>
            <p:ph type="title" idx="4294967295"/>
          </p:nvPr>
        </p:nvSpPr>
        <p:spPr>
          <a:xfrm>
            <a:off x="381000" y="38100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0" normalizeH="0" baseline="0" noProof="0">
                <a:ln>
                  <a:noFill/>
                </a:ln>
                <a:solidFill>
                  <a:srgbClr val="0E7BBA"/>
                </a:solidFill>
                <a:effectLst/>
                <a:uLnTx/>
                <a:uFillTx/>
                <a:latin typeface="Calibri"/>
                <a:ea typeface="MS Mincho"/>
                <a:cs typeface="Calibri"/>
                <a:hlinkClick r:id="rId3" action="ppaction://hlinksldjump">
                  <a:extLst>
                    <a:ext uri="{A12FA001-AC4F-418D-AE19-62706E023703}">
                      <ahyp:hlinkClr xmlns:ahyp="http://schemas.microsoft.com/office/drawing/2018/hyperlinkcolor" val="tx"/>
                    </a:ext>
                  </a:extLst>
                </a:hlinkClick>
              </a:rPr>
              <a:t>SCO – Requesting First-Time Access</a:t>
            </a:r>
            <a:r>
              <a:rPr kumimoji="0" lang="en-US" sz="3600" b="1" i="0" u="none" strike="noStrike" kern="1200" cap="none" spc="0" normalizeH="0" baseline="0" noProof="0">
                <a:ln>
                  <a:noFill/>
                </a:ln>
                <a:solidFill>
                  <a:srgbClr val="0E7BBA"/>
                </a:solidFill>
                <a:effectLst/>
                <a:uLnTx/>
                <a:uFillTx/>
                <a:latin typeface="Calibri"/>
                <a:ea typeface="MS Mincho"/>
                <a:cs typeface="Calibri"/>
                <a:hlinkClick r:id="rId3" action="ppaction://hlinksldjump"/>
              </a:rPr>
              <a:t> Cont'd 3</a:t>
            </a:r>
            <a:endParaRPr kumimoji="0" lang="en-US" sz="3600" b="1" i="0" u="none" strike="noStrike" kern="1200" cap="none" spc="0" normalizeH="0" baseline="0" noProof="0">
              <a:ln>
                <a:noFill/>
              </a:ln>
              <a:solidFill>
                <a:srgbClr val="0E7BBA"/>
              </a:solidFill>
              <a:effectLst/>
              <a:highlight>
                <a:srgbClr val="FFFF00"/>
              </a:highlight>
              <a:uLnTx/>
              <a:uFillTx/>
              <a:latin typeface="Calibri" panose="020F0502020204030204" pitchFamily="34" charset="0"/>
              <a:ea typeface="+mj-ea"/>
              <a:cs typeface="Calibri" panose="020F0502020204030204" pitchFamily="34" charset="0"/>
            </a:endParaRPr>
          </a:p>
        </p:txBody>
      </p:sp>
      <p:sp>
        <p:nvSpPr>
          <p:cNvPr id="2" name="Rectangle: Rounded Corners 1">
            <a:extLst>
              <a:ext uri="{FF2B5EF4-FFF2-40B4-BE49-F238E27FC236}">
                <a16:creationId xmlns:a16="http://schemas.microsoft.com/office/drawing/2014/main" id="{27AE415B-36A5-6CA4-B088-0C3D88C82101}"/>
              </a:ext>
            </a:extLst>
          </p:cNvPr>
          <p:cNvSpPr/>
          <p:nvPr/>
        </p:nvSpPr>
        <p:spPr>
          <a:xfrm>
            <a:off x="9183758" y="130884"/>
            <a:ext cx="1686854" cy="636000"/>
          </a:xfrm>
          <a:prstGeom prst="roundRect">
            <a:avLst>
              <a:gd name="adj" fmla="val 2521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Calibri" panose="020F0502020204030204" pitchFamily="34" charset="0"/>
                <a:cs typeface="Calibri" panose="020F0502020204030204" pitchFamily="34" charset="0"/>
              </a:rPr>
              <a:t>School Certifying Official</a:t>
            </a: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371601"/>
            <a:ext cx="6038655" cy="5105400"/>
          </a:xfrm>
        </p:spPr>
        <p:txBody>
          <a:bodyPr/>
          <a:lstStyle/>
          <a:p>
            <a:pPr marL="514350" indent="-514350">
              <a:spcBef>
                <a:spcPts val="600"/>
              </a:spcBef>
              <a:spcAft>
                <a:spcPts val="800"/>
              </a:spcAft>
              <a:buSzPct val="100000"/>
              <a:buFont typeface="+mj-lt"/>
              <a:buAutoNum type="arabicPeriod" startAt="5"/>
            </a:pPr>
            <a:r>
              <a:rPr lang="en-US" sz="2800">
                <a:effectLst/>
                <a:ea typeface="MS Mincho" panose="02020609040205080304" pitchFamily="49" charset="-128"/>
              </a:rPr>
              <a:t>Select the appropriate </a:t>
            </a:r>
            <a:r>
              <a:rPr lang="en-US" sz="2800" b="1">
                <a:effectLst/>
                <a:ea typeface="MS Mincho" panose="02020609040205080304" pitchFamily="49" charset="-128"/>
              </a:rPr>
              <a:t>“State”</a:t>
            </a:r>
            <a:r>
              <a:rPr lang="en-US" sz="2800">
                <a:effectLst/>
                <a:ea typeface="MS Mincho" panose="02020609040205080304" pitchFamily="49" charset="-128"/>
              </a:rPr>
              <a:t> from the dropdown and then enter the </a:t>
            </a:r>
            <a:r>
              <a:rPr lang="en-US" sz="2800" b="1">
                <a:effectLst/>
                <a:ea typeface="MS Mincho" panose="02020609040205080304" pitchFamily="49" charset="-128"/>
              </a:rPr>
              <a:t>“Facility Code”</a:t>
            </a:r>
            <a:r>
              <a:rPr lang="en-US" sz="2800">
                <a:effectLst/>
                <a:ea typeface="MS Mincho" panose="02020609040205080304" pitchFamily="49" charset="-128"/>
              </a:rPr>
              <a:t> in the text entry field</a:t>
            </a:r>
            <a:r>
              <a:rPr lang="en-US" sz="2800">
                <a:ea typeface="MS Mincho" panose="02020609040205080304" pitchFamily="49" charset="-128"/>
              </a:rPr>
              <a:t> where</a:t>
            </a:r>
            <a:r>
              <a:rPr lang="en-US" sz="2800">
                <a:effectLst/>
                <a:ea typeface="MS Mincho" panose="02020609040205080304" pitchFamily="49" charset="-128"/>
              </a:rPr>
              <a:t> your main facility is located. Both are required. </a:t>
            </a:r>
            <a:endParaRPr lang="en-US" sz="1800">
              <a:effectLst/>
              <a:ea typeface="MS Mincho" panose="02020609040205080304" pitchFamily="49" charset="-128"/>
            </a:endParaRPr>
          </a:p>
          <a:p>
            <a:pPr marL="0" marR="0">
              <a:spcBef>
                <a:spcPts val="600"/>
              </a:spcBef>
              <a:spcAft>
                <a:spcPts val="0"/>
              </a:spcAft>
            </a:pPr>
            <a:r>
              <a:rPr lang="en-US" sz="1800" i="1">
                <a:effectLst/>
                <a:ea typeface="MS Mincho" panose="02020609040205080304" pitchFamily="49" charset="-128"/>
              </a:rPr>
              <a:t>Note: </a:t>
            </a:r>
          </a:p>
          <a:p>
            <a:pPr marL="342900" marR="0" lvl="0" indent="-342900">
              <a:spcBef>
                <a:spcPts val="600"/>
              </a:spcBef>
              <a:spcAft>
                <a:spcPts val="0"/>
              </a:spcAft>
              <a:buFont typeface="Symbol" panose="05050102010706020507" pitchFamily="18" charset="2"/>
              <a:buChar char=""/>
            </a:pPr>
            <a:r>
              <a:rPr lang="en-US" sz="1800" i="1">
                <a:effectLst/>
                <a:ea typeface="MS Mincho" panose="02020609040205080304" pitchFamily="49" charset="-128"/>
              </a:rPr>
              <a:t>While you may report to more than one state or jurisdiction, input the most relevant state to gain access before working to gain approval for </a:t>
            </a:r>
            <a:r>
              <a:rPr lang="en-US" sz="1800" i="1">
                <a:ea typeface="MS Mincho" panose="02020609040205080304" pitchFamily="49" charset="-128"/>
              </a:rPr>
              <a:t>additional locations</a:t>
            </a:r>
            <a:r>
              <a:rPr lang="en-US" sz="1800" i="1">
                <a:effectLst/>
                <a:ea typeface="MS Mincho" panose="02020609040205080304" pitchFamily="49" charset="-128"/>
              </a:rPr>
              <a:t>. </a:t>
            </a:r>
          </a:p>
          <a:p>
            <a:pPr marL="342900" marR="0" lvl="0" indent="-342900">
              <a:spcBef>
                <a:spcPts val="600"/>
              </a:spcBef>
              <a:spcAft>
                <a:spcPts val="0"/>
              </a:spcAft>
              <a:buFont typeface="Symbol" panose="05050102010706020507" pitchFamily="18" charset="2"/>
              <a:buChar char=""/>
            </a:pPr>
            <a:r>
              <a:rPr lang="en-US" sz="1800" i="1">
                <a:effectLst/>
                <a:ea typeface="MS Mincho" panose="02020609040205080304" pitchFamily="49" charset="-128"/>
              </a:rPr>
              <a:t>Foreign SCOs select Foreign Schools and have the ability to select a listed country they are at a foreign facility. </a:t>
            </a:r>
          </a:p>
          <a:p>
            <a:pPr marL="342900" marR="0" lvl="0" indent="-342900">
              <a:spcBef>
                <a:spcPts val="600"/>
              </a:spcBef>
              <a:spcAft>
                <a:spcPts val="0"/>
              </a:spcAft>
              <a:buFont typeface="Symbol" panose="05050102010706020507" pitchFamily="18" charset="2"/>
              <a:buChar char=""/>
            </a:pPr>
            <a:r>
              <a:rPr lang="en-US" sz="1800" i="1">
                <a:effectLst/>
                <a:ea typeface="MS Mincho" panose="02020609040205080304" pitchFamily="49" charset="-128"/>
              </a:rPr>
              <a:t>Federal agencies select federal approvals. </a:t>
            </a:r>
          </a:p>
          <a:p>
            <a:pPr marL="342900" marR="0" lvl="0" indent="-342900">
              <a:spcBef>
                <a:spcPts val="600"/>
              </a:spcBef>
              <a:spcAft>
                <a:spcPts val="0"/>
              </a:spcAft>
              <a:buFont typeface="Symbol" panose="05050102010706020507" pitchFamily="18" charset="2"/>
              <a:buChar char=""/>
            </a:pPr>
            <a:r>
              <a:rPr lang="en-US" sz="1800" i="1">
                <a:effectLst/>
                <a:ea typeface="MS Mincho" panose="02020609040205080304" pitchFamily="49" charset="-128"/>
              </a:rPr>
              <a:t>VET TEC/Certifying officials </a:t>
            </a:r>
            <a:r>
              <a:rPr lang="en-US" sz="1800" i="1">
                <a:ea typeface="MS Mincho" panose="02020609040205080304" pitchFamily="49" charset="-128"/>
              </a:rPr>
              <a:t>select </a:t>
            </a:r>
            <a:r>
              <a:rPr lang="en-US" sz="1800" i="1">
                <a:effectLst/>
                <a:ea typeface="MS Mincho" panose="02020609040205080304" pitchFamily="49" charset="-128"/>
              </a:rPr>
              <a:t>VET TEC Providers from the dropdown options.</a:t>
            </a:r>
            <a:endParaRPr lang="en-US" i="1">
              <a:effectLst/>
              <a:ea typeface="MS Mincho" panose="02020609040205080304" pitchFamily="49" charset="-128"/>
            </a:endParaRPr>
          </a:p>
          <a:p>
            <a:pPr>
              <a:spcBef>
                <a:spcPts val="600"/>
              </a:spcBef>
            </a:pPr>
            <a:endParaRPr lang="en-US" sz="1800"/>
          </a:p>
        </p:txBody>
      </p:sp>
      <p:grpSp>
        <p:nvGrpSpPr>
          <p:cNvPr id="13" name="Group 12" descr="Screenshot of the &quot;Request access to Enrollment Manager&quot; section. There is a highlight box around the &quot;Foreign Schools&quot; dropdown selection for the State field. Also, there is a highlight box around the Facility Code field. ">
            <a:extLst>
              <a:ext uri="{FF2B5EF4-FFF2-40B4-BE49-F238E27FC236}">
                <a16:creationId xmlns:a16="http://schemas.microsoft.com/office/drawing/2014/main" id="{EB78BDA8-6D29-E132-6278-81F1585EEA01}"/>
              </a:ext>
            </a:extLst>
          </p:cNvPr>
          <p:cNvGrpSpPr/>
          <p:nvPr/>
        </p:nvGrpSpPr>
        <p:grpSpPr>
          <a:xfrm>
            <a:off x="7294015" y="1097973"/>
            <a:ext cx="3922405" cy="4925905"/>
            <a:chOff x="7294015" y="1097973"/>
            <a:chExt cx="3922405" cy="4925905"/>
          </a:xfrm>
        </p:grpSpPr>
        <p:pic>
          <p:nvPicPr>
            <p:cNvPr id="9" name="Picture 8">
              <a:extLst>
                <a:ext uri="{FF2B5EF4-FFF2-40B4-BE49-F238E27FC236}">
                  <a16:creationId xmlns:a16="http://schemas.microsoft.com/office/drawing/2014/main" id="{54BE7B60-7F81-1510-CF3A-9B342B1530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94015" y="1097973"/>
              <a:ext cx="3922405" cy="4925905"/>
            </a:xfrm>
            <a:prstGeom prst="rect">
              <a:avLst/>
            </a:prstGeom>
            <a:noFill/>
            <a:ln>
              <a:solidFill>
                <a:schemeClr val="tx1"/>
              </a:solidFill>
            </a:ln>
          </p:spPr>
        </p:pic>
        <p:pic>
          <p:nvPicPr>
            <p:cNvPr id="3" name="Picture 2" descr="Request access to Enrollment Manager highlighting Foreign Schools.">
              <a:extLst>
                <a:ext uri="{FF2B5EF4-FFF2-40B4-BE49-F238E27FC236}">
                  <a16:creationId xmlns:a16="http://schemas.microsoft.com/office/drawing/2014/main" id="{E6D60C54-EE29-4A33-B949-86362F776A3D}"/>
                </a:ext>
              </a:extLst>
            </p:cNvPr>
            <p:cNvPicPr>
              <a:picLocks noChangeAspect="1"/>
            </p:cNvPicPr>
            <p:nvPr/>
          </p:nvPicPr>
          <p:blipFill rotWithShape="1">
            <a:blip r:embed="rId5"/>
            <a:srcRect l="26166" t="3192" r="40309" b="31495"/>
            <a:stretch/>
          </p:blipFill>
          <p:spPr>
            <a:xfrm>
              <a:off x="7452051" y="1371600"/>
              <a:ext cx="2922081" cy="3019138"/>
            </a:xfrm>
            <a:prstGeom prst="rect">
              <a:avLst/>
            </a:prstGeom>
          </p:spPr>
        </p:pic>
        <p:sp>
          <p:nvSpPr>
            <p:cNvPr id="5" name="Rectangle 4">
              <a:extLst>
                <a:ext uri="{FF2B5EF4-FFF2-40B4-BE49-F238E27FC236}">
                  <a16:creationId xmlns:a16="http://schemas.microsoft.com/office/drawing/2014/main" id="{688FBB47-3A29-69E4-18CB-F29D7A2D1A60}"/>
                </a:ext>
                <a:ext uri="{C183D7F6-B498-43B3-948B-1728B52AA6E4}">
                  <adec:decorative xmlns:adec="http://schemas.microsoft.com/office/drawing/2017/decorative" val="1"/>
                </a:ext>
              </a:extLst>
            </p:cNvPr>
            <p:cNvSpPr/>
            <p:nvPr/>
          </p:nvSpPr>
          <p:spPr>
            <a:xfrm>
              <a:off x="7452051" y="3164357"/>
              <a:ext cx="2818639" cy="133131"/>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8D083B62-3DB9-5029-C891-803BA9EA4DA4}"/>
                </a:ext>
                <a:ext uri="{C183D7F6-B498-43B3-948B-1728B52AA6E4}">
                  <adec:decorative xmlns:adec="http://schemas.microsoft.com/office/drawing/2017/decorative" val="1"/>
                </a:ext>
              </a:extLst>
            </p:cNvPr>
            <p:cNvSpPr/>
            <p:nvPr/>
          </p:nvSpPr>
          <p:spPr>
            <a:xfrm>
              <a:off x="7452051" y="4436918"/>
              <a:ext cx="2818639" cy="449119"/>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4" name="Rectangle: Rounded Corners 3" descr="Return to table of contents button.">
            <a:hlinkClick r:id="rId6" action="ppaction://hlinksldjump"/>
            <a:extLst>
              <a:ext uri="{FF2B5EF4-FFF2-40B4-BE49-F238E27FC236}">
                <a16:creationId xmlns:a16="http://schemas.microsoft.com/office/drawing/2014/main" id="{72D8D4B2-3B2C-8967-A4CE-72D1F10B66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6"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Tree>
    <p:extLst>
      <p:ext uri="{BB962C8B-B14F-4D97-AF65-F5344CB8AC3E}">
        <p14:creationId xmlns:p14="http://schemas.microsoft.com/office/powerpoint/2010/main" val="35700285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8F897C4-7BA8-3479-365E-CDFDD9891E05}"/>
              </a:ext>
            </a:extLst>
          </p:cNvPr>
          <p:cNvSpPr txBox="1">
            <a:spLocks noGrp="1"/>
          </p:cNvSpPr>
          <p:nvPr>
            <p:ph type="title" idx="4294967295"/>
          </p:nvPr>
        </p:nvSpPr>
        <p:spPr>
          <a:xfrm>
            <a:off x="381000" y="38100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0" normalizeH="0" baseline="0" noProof="0">
                <a:ln>
                  <a:noFill/>
                </a:ln>
                <a:solidFill>
                  <a:srgbClr val="0E7BBA"/>
                </a:solidFill>
                <a:effectLst/>
                <a:uLnTx/>
                <a:uFillTx/>
                <a:latin typeface="Calibri"/>
                <a:ea typeface="MS Mincho"/>
                <a:cs typeface="Calibri"/>
                <a:hlinkClick r:id="rId2" action="ppaction://hlinksldjump">
                  <a:extLst>
                    <a:ext uri="{A12FA001-AC4F-418D-AE19-62706E023703}">
                      <ahyp:hlinkClr xmlns:ahyp="http://schemas.microsoft.com/office/drawing/2018/hyperlinkcolor" val="tx"/>
                    </a:ext>
                  </a:extLst>
                </a:hlinkClick>
              </a:rPr>
              <a:t>SCO – Requesting First-Time Access</a:t>
            </a:r>
            <a:r>
              <a:rPr kumimoji="0" lang="en-US" sz="3600" b="1" i="0" u="none" strike="noStrike" kern="1200" cap="none" spc="0" normalizeH="0" baseline="0" noProof="0">
                <a:ln>
                  <a:noFill/>
                </a:ln>
                <a:solidFill>
                  <a:srgbClr val="0E7BBA"/>
                </a:solidFill>
                <a:effectLst/>
                <a:uLnTx/>
                <a:uFillTx/>
                <a:latin typeface="Calibri"/>
                <a:ea typeface="MS Mincho"/>
                <a:cs typeface="Calibri"/>
                <a:hlinkClick r:id="rId2" action="ppaction://hlinksldjump"/>
              </a:rPr>
              <a:t> Cont'd 4</a:t>
            </a:r>
            <a:endParaRPr kumimoji="0" lang="en-US" sz="3600" b="1" i="0" u="none" strike="noStrike" kern="1200" cap="none" spc="0" normalizeH="0" baseline="0" noProof="0">
              <a:ln>
                <a:noFill/>
              </a:ln>
              <a:solidFill>
                <a:srgbClr val="0E7BBA"/>
              </a:solidFill>
              <a:effectLst/>
              <a:highlight>
                <a:srgbClr val="FFFF00"/>
              </a:highlight>
              <a:uLnTx/>
              <a:uFillTx/>
              <a:latin typeface="Calibri" panose="020F0502020204030204" pitchFamily="34" charset="0"/>
              <a:ea typeface="+mj-ea"/>
              <a:cs typeface="Calibri" panose="020F0502020204030204" pitchFamily="34" charset="0"/>
            </a:endParaRPr>
          </a:p>
        </p:txBody>
      </p:sp>
      <p:sp>
        <p:nvSpPr>
          <p:cNvPr id="2" name="Rectangle: Rounded Corners 1">
            <a:extLst>
              <a:ext uri="{FF2B5EF4-FFF2-40B4-BE49-F238E27FC236}">
                <a16:creationId xmlns:a16="http://schemas.microsoft.com/office/drawing/2014/main" id="{89F88F5B-4F7D-51DF-72F5-9ED30D5180F5}"/>
              </a:ext>
            </a:extLst>
          </p:cNvPr>
          <p:cNvSpPr/>
          <p:nvPr/>
        </p:nvSpPr>
        <p:spPr>
          <a:xfrm>
            <a:off x="9183758" y="130884"/>
            <a:ext cx="1686854" cy="636000"/>
          </a:xfrm>
          <a:prstGeom prst="roundRect">
            <a:avLst>
              <a:gd name="adj" fmla="val 2521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Calibri" panose="020F0502020204030204" pitchFamily="34" charset="0"/>
                <a:cs typeface="Calibri" panose="020F0502020204030204" pitchFamily="34" charset="0"/>
              </a:rPr>
              <a:t>School Certifying Official</a:t>
            </a: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80019"/>
            <a:ext cx="6964875" cy="5102579"/>
          </a:xfrm>
        </p:spPr>
        <p:txBody>
          <a:bodyPr/>
          <a:lstStyle/>
          <a:p>
            <a:pPr marL="457200" indent="-457200">
              <a:spcBef>
                <a:spcPts val="600"/>
              </a:spcBef>
              <a:spcAft>
                <a:spcPts val="800"/>
              </a:spcAft>
              <a:buSzPct val="100000"/>
              <a:buFont typeface="+mj-lt"/>
              <a:buAutoNum type="arabicPeriod" startAt="6"/>
            </a:pPr>
            <a:r>
              <a:rPr lang="en-US" sz="2400">
                <a:effectLst/>
                <a:ea typeface="MS Mincho" panose="02020609040205080304" pitchFamily="49" charset="-128"/>
              </a:rPr>
              <a:t>Select the checkboxes for the two fields, if applicable:</a:t>
            </a:r>
          </a:p>
          <a:p>
            <a:pPr marL="742950" marR="0" lvl="1" indent="-285750">
              <a:spcBef>
                <a:spcPts val="600"/>
              </a:spcBef>
              <a:spcAft>
                <a:spcPts val="800"/>
              </a:spcAft>
              <a:buFont typeface="+mj-lt"/>
              <a:buAutoNum type="alphaLcPeriod"/>
            </a:pPr>
            <a:r>
              <a:rPr lang="en-US" sz="2400" b="1">
                <a:effectLst/>
                <a:ea typeface="MS Mincho" panose="02020609040205080304" pitchFamily="49" charset="-128"/>
              </a:rPr>
              <a:t>“By clicking here, you agree that you are already designated in VA’s Approval Management System known as WEAMS or a VA Form 22-8794 has been submitted to VA within the last 30 days".</a:t>
            </a:r>
          </a:p>
          <a:p>
            <a:pPr marL="742950" marR="0" lvl="1" indent="-285750">
              <a:spcBef>
                <a:spcPts val="600"/>
              </a:spcBef>
              <a:spcAft>
                <a:spcPts val="0"/>
              </a:spcAft>
              <a:buFont typeface="+mj-lt"/>
              <a:buAutoNum type="alphaLcPeriod"/>
            </a:pPr>
            <a:r>
              <a:rPr lang="en-US" sz="2400" b="1">
                <a:effectLst/>
                <a:ea typeface="MS Mincho" panose="02020609040205080304" pitchFamily="49" charset="-128"/>
              </a:rPr>
              <a:t>“By clicking here, you agree that you have completed the required training in the SCO Portal</a:t>
            </a:r>
            <a:r>
              <a:rPr lang="en-US" sz="2400" b="1">
                <a:ea typeface="MS Mincho" panose="02020609040205080304" pitchFamily="49" charset="-128"/>
              </a:rPr>
              <a:t>”.</a:t>
            </a:r>
            <a:endParaRPr lang="en-US" sz="2200" b="1">
              <a:effectLst/>
              <a:ea typeface="MS Mincho" panose="02020609040205080304" pitchFamily="49" charset="-128"/>
            </a:endParaRPr>
          </a:p>
          <a:p>
            <a:pPr>
              <a:spcBef>
                <a:spcPts val="600"/>
              </a:spcBef>
              <a:spcAft>
                <a:spcPts val="0"/>
              </a:spcAft>
            </a:pPr>
            <a:r>
              <a:rPr lang="en-US" sz="1600" i="1">
                <a:effectLst/>
                <a:ea typeface="MS Mincho" panose="02020609040205080304" pitchFamily="49" charset="-128"/>
              </a:rPr>
              <a:t>Note: This is in reference to the SCO Annual Training Requirements for New and Existing SCOs in the SCO Portal. C</a:t>
            </a:r>
            <a:r>
              <a:rPr lang="en-US" sz="1600" i="1">
                <a:ea typeface="MS Mincho" panose="02020609040205080304" pitchFamily="49" charset="-128"/>
              </a:rPr>
              <a:t>heckboxes selection are not required to submit your request. </a:t>
            </a:r>
            <a:endParaRPr lang="en-US"/>
          </a:p>
        </p:txBody>
      </p:sp>
      <p:grpSp>
        <p:nvGrpSpPr>
          <p:cNvPr id="11" name="Group 10" descr="Screens display Request Access to Enrollment Manager with required fields shown.">
            <a:extLst>
              <a:ext uri="{FF2B5EF4-FFF2-40B4-BE49-F238E27FC236}">
                <a16:creationId xmlns:a16="http://schemas.microsoft.com/office/drawing/2014/main" id="{3195A124-3940-A6BB-BA55-1AEEB3044C31}"/>
              </a:ext>
            </a:extLst>
          </p:cNvPr>
          <p:cNvGrpSpPr/>
          <p:nvPr/>
        </p:nvGrpSpPr>
        <p:grpSpPr>
          <a:xfrm>
            <a:off x="7576301" y="1164948"/>
            <a:ext cx="3922405" cy="4925905"/>
            <a:chOff x="7576301" y="1164948"/>
            <a:chExt cx="3922405" cy="4925905"/>
          </a:xfrm>
        </p:grpSpPr>
        <p:pic>
          <p:nvPicPr>
            <p:cNvPr id="7" name="Picture 6">
              <a:extLst>
                <a:ext uri="{FF2B5EF4-FFF2-40B4-BE49-F238E27FC236}">
                  <a16:creationId xmlns:a16="http://schemas.microsoft.com/office/drawing/2014/main" id="{CA690215-9206-6207-BFBF-CF92D86F16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6301" y="1164948"/>
              <a:ext cx="3922405" cy="4925905"/>
            </a:xfrm>
            <a:prstGeom prst="rect">
              <a:avLst/>
            </a:prstGeom>
            <a:noFill/>
            <a:ln>
              <a:solidFill>
                <a:schemeClr val="tx1"/>
              </a:solidFill>
            </a:ln>
          </p:spPr>
        </p:pic>
        <p:sp>
          <p:nvSpPr>
            <p:cNvPr id="4" name="Rectangle 3">
              <a:extLst>
                <a:ext uri="{FF2B5EF4-FFF2-40B4-BE49-F238E27FC236}">
                  <a16:creationId xmlns:a16="http://schemas.microsoft.com/office/drawing/2014/main" id="{A07314AE-32E6-F1AA-EB92-0ECC8C349AE3}"/>
                </a:ext>
                <a:ext uri="{C183D7F6-B498-43B3-948B-1728B52AA6E4}">
                  <adec:decorative xmlns:adec="http://schemas.microsoft.com/office/drawing/2017/decorative" val="1"/>
                </a:ext>
              </a:extLst>
            </p:cNvPr>
            <p:cNvSpPr/>
            <p:nvPr/>
          </p:nvSpPr>
          <p:spPr>
            <a:xfrm>
              <a:off x="7723787" y="3771276"/>
              <a:ext cx="2779230" cy="255440"/>
            </a:xfrm>
            <a:prstGeom prst="rect">
              <a:avLst/>
            </a:prstGeom>
            <a:solidFill>
              <a:schemeClr val="bg1"/>
            </a:solidFill>
            <a:ln w="952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8EE8F1A4-D27C-301A-5473-7A1AD31C3E0D}"/>
                </a:ext>
                <a:ext uri="{C183D7F6-B498-43B3-948B-1728B52AA6E4}">
                  <adec:decorative xmlns:adec="http://schemas.microsoft.com/office/drawing/2017/decorative" val="1"/>
                </a:ext>
              </a:extLst>
            </p:cNvPr>
            <p:cNvSpPr/>
            <p:nvPr/>
          </p:nvSpPr>
          <p:spPr>
            <a:xfrm>
              <a:off x="7604819" y="4929540"/>
              <a:ext cx="3893887" cy="699473"/>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9" name="Rectangle: Rounded Corners 8" descr="Return to table of contents button.">
            <a:hlinkClick r:id="rId4" action="ppaction://hlinksldjump"/>
            <a:extLst>
              <a:ext uri="{FF2B5EF4-FFF2-40B4-BE49-F238E27FC236}">
                <a16:creationId xmlns:a16="http://schemas.microsoft.com/office/drawing/2014/main" id="{E708C4ED-82BD-A365-66DA-141E3341E88C}"/>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Tree>
    <p:extLst>
      <p:ext uri="{BB962C8B-B14F-4D97-AF65-F5344CB8AC3E}">
        <p14:creationId xmlns:p14="http://schemas.microsoft.com/office/powerpoint/2010/main" val="19128302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8EF89C-6E71-39EC-ABF9-07A1B0632EFC}"/>
              </a:ext>
            </a:extLst>
          </p:cNvPr>
          <p:cNvSpPr txBox="1">
            <a:spLocks noGrp="1"/>
          </p:cNvSpPr>
          <p:nvPr>
            <p:ph type="title" idx="4294967295"/>
          </p:nvPr>
        </p:nvSpPr>
        <p:spPr>
          <a:xfrm>
            <a:off x="381000" y="38100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0" normalizeH="0" baseline="0" noProof="0">
                <a:ln>
                  <a:noFill/>
                </a:ln>
                <a:solidFill>
                  <a:srgbClr val="0E7BBA"/>
                </a:solidFill>
                <a:effectLst/>
                <a:uLnTx/>
                <a:uFillTx/>
                <a:latin typeface="Calibri"/>
                <a:ea typeface="MS Mincho"/>
                <a:cs typeface="Calibri"/>
                <a:hlinkClick r:id="rId2" action="ppaction://hlinksldjump">
                  <a:extLst>
                    <a:ext uri="{A12FA001-AC4F-418D-AE19-62706E023703}">
                      <ahyp:hlinkClr xmlns:ahyp="http://schemas.microsoft.com/office/drawing/2018/hyperlinkcolor" val="tx"/>
                    </a:ext>
                  </a:extLst>
                </a:hlinkClick>
              </a:rPr>
              <a:t>SCO – Requesting First-Time Access</a:t>
            </a:r>
            <a:r>
              <a:rPr kumimoji="0" lang="en-US" sz="3600" b="1" i="0" u="none" strike="noStrike" kern="1200" cap="none" spc="0" normalizeH="0" baseline="0" noProof="0">
                <a:ln>
                  <a:noFill/>
                </a:ln>
                <a:solidFill>
                  <a:srgbClr val="0E7BBA"/>
                </a:solidFill>
                <a:effectLst/>
                <a:uLnTx/>
                <a:uFillTx/>
                <a:latin typeface="Calibri"/>
                <a:ea typeface="MS Mincho"/>
                <a:cs typeface="Calibri"/>
                <a:hlinkClick r:id="rId2" action="ppaction://hlinksldjump"/>
              </a:rPr>
              <a:t> Cont'd 5</a:t>
            </a:r>
            <a:endParaRPr kumimoji="0" lang="en-US" sz="3600" b="1" i="0" u="none" strike="noStrike" kern="1200" cap="none" spc="0" normalizeH="0" baseline="0" noProof="0">
              <a:ln>
                <a:noFill/>
              </a:ln>
              <a:solidFill>
                <a:srgbClr val="0E7BBA"/>
              </a:solidFill>
              <a:effectLst/>
              <a:highlight>
                <a:srgbClr val="FFFF00"/>
              </a:highlight>
              <a:uLnTx/>
              <a:uFillTx/>
              <a:latin typeface="Calibri" panose="020F0502020204030204" pitchFamily="34" charset="0"/>
              <a:ea typeface="+mj-ea"/>
              <a:cs typeface="Calibri" panose="020F0502020204030204" pitchFamily="34" charset="0"/>
            </a:endParaRPr>
          </a:p>
        </p:txBody>
      </p:sp>
      <p:sp>
        <p:nvSpPr>
          <p:cNvPr id="2" name="Rectangle: Rounded Corners 1">
            <a:extLst>
              <a:ext uri="{FF2B5EF4-FFF2-40B4-BE49-F238E27FC236}">
                <a16:creationId xmlns:a16="http://schemas.microsoft.com/office/drawing/2014/main" id="{44EC1CA9-2A52-0B88-2156-221B1A873644}"/>
              </a:ext>
            </a:extLst>
          </p:cNvPr>
          <p:cNvSpPr/>
          <p:nvPr/>
        </p:nvSpPr>
        <p:spPr>
          <a:xfrm>
            <a:off x="9183758" y="130884"/>
            <a:ext cx="1686854" cy="636000"/>
          </a:xfrm>
          <a:prstGeom prst="roundRect">
            <a:avLst>
              <a:gd name="adj" fmla="val 2521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Calibri" panose="020F0502020204030204" pitchFamily="34" charset="0"/>
                <a:cs typeface="Calibri" panose="020F0502020204030204" pitchFamily="34" charset="0"/>
              </a:rPr>
              <a:t>School Certifying Official</a:t>
            </a: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98885"/>
            <a:ext cx="5920409" cy="3345580"/>
          </a:xfrm>
        </p:spPr>
        <p:txBody>
          <a:bodyPr/>
          <a:lstStyle/>
          <a:p>
            <a:pPr marL="514350" indent="-514350">
              <a:buFont typeface="+mj-lt"/>
              <a:buAutoNum type="arabicPeriod" startAt="7"/>
            </a:pPr>
            <a:r>
              <a:rPr lang="en-US" sz="2800">
                <a:effectLst/>
                <a:ea typeface="MS Mincho" panose="02020609040205080304" pitchFamily="49" charset="-128"/>
              </a:rPr>
              <a:t>Select the </a:t>
            </a:r>
            <a:r>
              <a:rPr lang="en-US" sz="2800" b="1">
                <a:effectLst/>
                <a:ea typeface="MS Mincho" panose="02020609040205080304" pitchFamily="49" charset="-128"/>
              </a:rPr>
              <a:t>“Submit” </a:t>
            </a:r>
            <a:r>
              <a:rPr lang="en-US" sz="2800">
                <a:effectLst/>
                <a:ea typeface="MS Mincho" panose="02020609040205080304" pitchFamily="49" charset="-128"/>
              </a:rPr>
              <a:t>button</a:t>
            </a:r>
            <a:r>
              <a:rPr lang="en-US" sz="2800" b="1">
                <a:effectLst/>
                <a:ea typeface="MS Mincho" panose="02020609040205080304" pitchFamily="49" charset="-128"/>
              </a:rPr>
              <a:t>.</a:t>
            </a:r>
          </a:p>
          <a:p>
            <a:endParaRPr lang="en-US" sz="2800" b="1">
              <a:ea typeface="MS Mincho" panose="02020609040205080304" pitchFamily="49" charset="-128"/>
            </a:endParaRPr>
          </a:p>
          <a:p>
            <a:endParaRPr lang="en-US" sz="2800" b="1">
              <a:effectLst/>
              <a:ea typeface="MS Mincho" panose="02020609040205080304" pitchFamily="49" charset="-128"/>
            </a:endParaRPr>
          </a:p>
          <a:p>
            <a:endParaRPr lang="en-US" sz="2800" b="1">
              <a:ea typeface="MS Mincho" panose="02020609040205080304" pitchFamily="49" charset="-128"/>
            </a:endParaRPr>
          </a:p>
          <a:p>
            <a:endParaRPr lang="en-US" sz="2800">
              <a:effectLst/>
              <a:ea typeface="MS Mincho" panose="02020609040205080304" pitchFamily="49" charset="-128"/>
            </a:endParaRPr>
          </a:p>
          <a:p>
            <a:endParaRPr lang="en-US" sz="2800">
              <a:ea typeface="MS Mincho" panose="02020609040205080304" pitchFamily="49" charset="-128"/>
            </a:endParaRPr>
          </a:p>
          <a:p>
            <a:endParaRPr lang="en-US" sz="2800">
              <a:effectLst/>
              <a:ea typeface="MS Mincho" panose="02020609040205080304" pitchFamily="49" charset="-128"/>
            </a:endParaRPr>
          </a:p>
          <a:p>
            <a:endParaRPr lang="en-US" sz="2800">
              <a:ea typeface="MS Mincho" panose="02020609040205080304" pitchFamily="49" charset="-128"/>
            </a:endParaRPr>
          </a:p>
          <a:p>
            <a:endParaRPr lang="en-US" sz="2800"/>
          </a:p>
          <a:p>
            <a:endParaRPr lang="en-US" sz="2800">
              <a:effectLst/>
              <a:ea typeface="MS Mincho" panose="02020609040205080304" pitchFamily="49" charset="-128"/>
            </a:endParaRPr>
          </a:p>
          <a:p>
            <a:endParaRPr lang="en-US" sz="2800"/>
          </a:p>
        </p:txBody>
      </p:sp>
      <p:grpSp>
        <p:nvGrpSpPr>
          <p:cNvPr id="12" name="Group 11" descr="Screens display Request Access to Enrollment Manager with required fields shown.">
            <a:extLst>
              <a:ext uri="{FF2B5EF4-FFF2-40B4-BE49-F238E27FC236}">
                <a16:creationId xmlns:a16="http://schemas.microsoft.com/office/drawing/2014/main" id="{620B73FB-B08A-4864-3757-1F661F588DA8}"/>
              </a:ext>
            </a:extLst>
          </p:cNvPr>
          <p:cNvGrpSpPr/>
          <p:nvPr/>
        </p:nvGrpSpPr>
        <p:grpSpPr>
          <a:xfrm>
            <a:off x="7576301" y="1164948"/>
            <a:ext cx="3922405" cy="4925905"/>
            <a:chOff x="7576301" y="1164948"/>
            <a:chExt cx="3922405" cy="4925905"/>
          </a:xfrm>
        </p:grpSpPr>
        <p:pic>
          <p:nvPicPr>
            <p:cNvPr id="13" name="Picture 12">
              <a:extLst>
                <a:ext uri="{FF2B5EF4-FFF2-40B4-BE49-F238E27FC236}">
                  <a16:creationId xmlns:a16="http://schemas.microsoft.com/office/drawing/2014/main" id="{A6698FB2-77DD-4D39-1E4D-95F6FFE6B1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6301" y="1164948"/>
              <a:ext cx="3922405" cy="4925905"/>
            </a:xfrm>
            <a:prstGeom prst="rect">
              <a:avLst/>
            </a:prstGeom>
            <a:noFill/>
            <a:ln>
              <a:solidFill>
                <a:schemeClr val="tx1"/>
              </a:solidFill>
            </a:ln>
          </p:spPr>
        </p:pic>
        <p:sp>
          <p:nvSpPr>
            <p:cNvPr id="14" name="Rectangle 13">
              <a:extLst>
                <a:ext uri="{FF2B5EF4-FFF2-40B4-BE49-F238E27FC236}">
                  <a16:creationId xmlns:a16="http://schemas.microsoft.com/office/drawing/2014/main" id="{BFECBD42-5DA7-5170-D161-8B1930E3B9C3}"/>
                </a:ext>
                <a:ext uri="{C183D7F6-B498-43B3-948B-1728B52AA6E4}">
                  <adec:decorative xmlns:adec="http://schemas.microsoft.com/office/drawing/2017/decorative" val="1"/>
                </a:ext>
              </a:extLst>
            </p:cNvPr>
            <p:cNvSpPr/>
            <p:nvPr/>
          </p:nvSpPr>
          <p:spPr>
            <a:xfrm>
              <a:off x="7723787" y="3771276"/>
              <a:ext cx="2779230" cy="255440"/>
            </a:xfrm>
            <a:prstGeom prst="rect">
              <a:avLst/>
            </a:prstGeom>
            <a:solidFill>
              <a:schemeClr val="bg1"/>
            </a:solidFill>
            <a:ln w="952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Rectangle 14">
              <a:extLst>
                <a:ext uri="{FF2B5EF4-FFF2-40B4-BE49-F238E27FC236}">
                  <a16:creationId xmlns:a16="http://schemas.microsoft.com/office/drawing/2014/main" id="{6618E858-DAEC-9890-A277-D8F01AE81437}"/>
                </a:ext>
                <a:ext uri="{C183D7F6-B498-43B3-948B-1728B52AA6E4}">
                  <adec:decorative xmlns:adec="http://schemas.microsoft.com/office/drawing/2017/decorative" val="1"/>
                </a:ext>
              </a:extLst>
            </p:cNvPr>
            <p:cNvSpPr/>
            <p:nvPr/>
          </p:nvSpPr>
          <p:spPr>
            <a:xfrm>
              <a:off x="7632528" y="5612429"/>
              <a:ext cx="707908" cy="372736"/>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1" name="Rectangle: Rounded Corners 10" descr="Return to table of contents button.">
            <a:hlinkClick r:id="rId4" action="ppaction://hlinksldjump"/>
            <a:extLst>
              <a:ext uri="{FF2B5EF4-FFF2-40B4-BE49-F238E27FC236}">
                <a16:creationId xmlns:a16="http://schemas.microsoft.com/office/drawing/2014/main" id="{35713697-38C9-9508-8E91-7DF22A588436}"/>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Tree>
    <p:extLst>
      <p:ext uri="{BB962C8B-B14F-4D97-AF65-F5344CB8AC3E}">
        <p14:creationId xmlns:p14="http://schemas.microsoft.com/office/powerpoint/2010/main" val="13141883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F9D7590-7F74-82ED-44B6-2A9D6FA2B2E3}"/>
              </a:ext>
            </a:extLst>
          </p:cNvPr>
          <p:cNvSpPr txBox="1">
            <a:spLocks noGrp="1"/>
          </p:cNvSpPr>
          <p:nvPr>
            <p:ph type="title" idx="4294967295"/>
          </p:nvPr>
        </p:nvSpPr>
        <p:spPr>
          <a:xfrm>
            <a:off x="381000" y="38100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0" normalizeH="0" baseline="0" noProof="0">
                <a:ln>
                  <a:noFill/>
                </a:ln>
                <a:solidFill>
                  <a:srgbClr val="0E7BBA"/>
                </a:solidFill>
                <a:effectLst/>
                <a:uLnTx/>
                <a:uFillTx/>
                <a:latin typeface="Calibri"/>
                <a:ea typeface="MS Mincho"/>
                <a:cs typeface="Calibri"/>
                <a:hlinkClick r:id="rId2" action="ppaction://hlinksldjump">
                  <a:extLst>
                    <a:ext uri="{A12FA001-AC4F-418D-AE19-62706E023703}">
                      <ahyp:hlinkClr xmlns:ahyp="http://schemas.microsoft.com/office/drawing/2018/hyperlinkcolor" val="tx"/>
                    </a:ext>
                  </a:extLst>
                </a:hlinkClick>
              </a:rPr>
              <a:t>SCO – Requesting First-Time Access</a:t>
            </a:r>
            <a:r>
              <a:rPr kumimoji="0" lang="en-US" sz="3600" b="1" i="0" u="none" strike="noStrike" kern="1200" cap="none" spc="0" normalizeH="0" baseline="0" noProof="0">
                <a:ln>
                  <a:noFill/>
                </a:ln>
                <a:solidFill>
                  <a:srgbClr val="0E7BBA"/>
                </a:solidFill>
                <a:effectLst/>
                <a:uLnTx/>
                <a:uFillTx/>
                <a:latin typeface="Calibri"/>
                <a:ea typeface="MS Mincho"/>
                <a:cs typeface="Calibri"/>
                <a:hlinkClick r:id="rId2" action="ppaction://hlinksldjump"/>
              </a:rPr>
              <a:t> Cont'd 6</a:t>
            </a:r>
            <a:endParaRPr kumimoji="0" lang="en-US" sz="3600" b="1" i="0" u="none" strike="noStrike" kern="1200" cap="none" spc="0" normalizeH="0" baseline="0" noProof="0">
              <a:ln>
                <a:noFill/>
              </a:ln>
              <a:solidFill>
                <a:srgbClr val="0E7BBA"/>
              </a:solidFill>
              <a:effectLst/>
              <a:highlight>
                <a:srgbClr val="FFFF00"/>
              </a:highlight>
              <a:uLnTx/>
              <a:uFillTx/>
              <a:latin typeface="Calibri" panose="020F0502020204030204" pitchFamily="34" charset="0"/>
              <a:ea typeface="+mj-ea"/>
              <a:cs typeface="Calibri" panose="020F0502020204030204" pitchFamily="34" charset="0"/>
            </a:endParaRPr>
          </a:p>
        </p:txBody>
      </p:sp>
      <p:sp>
        <p:nvSpPr>
          <p:cNvPr id="2" name="Rectangle: Rounded Corners 1">
            <a:extLst>
              <a:ext uri="{FF2B5EF4-FFF2-40B4-BE49-F238E27FC236}">
                <a16:creationId xmlns:a16="http://schemas.microsoft.com/office/drawing/2014/main" id="{97AF11F7-E6ED-9731-1F36-A06D1D0E30B7}"/>
              </a:ext>
            </a:extLst>
          </p:cNvPr>
          <p:cNvSpPr/>
          <p:nvPr/>
        </p:nvSpPr>
        <p:spPr>
          <a:xfrm>
            <a:off x="9183758" y="130884"/>
            <a:ext cx="1686854" cy="636000"/>
          </a:xfrm>
          <a:prstGeom prst="roundRect">
            <a:avLst>
              <a:gd name="adj" fmla="val 2521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Calibri" panose="020F0502020204030204" pitchFamily="34" charset="0"/>
                <a:cs typeface="Calibri" panose="020F0502020204030204" pitchFamily="34" charset="0"/>
              </a:rPr>
              <a:t>School Certifying Official</a:t>
            </a:r>
          </a:p>
        </p:txBody>
      </p:sp>
      <p:sp>
        <p:nvSpPr>
          <p:cNvPr id="13" name="TextBox 12">
            <a:extLst>
              <a:ext uri="{FF2B5EF4-FFF2-40B4-BE49-F238E27FC236}">
                <a16:creationId xmlns:a16="http://schemas.microsoft.com/office/drawing/2014/main" id="{0F163A51-426E-8E24-B760-7DE4B5CADDDA}"/>
              </a:ext>
            </a:extLst>
          </p:cNvPr>
          <p:cNvSpPr txBox="1"/>
          <p:nvPr/>
        </p:nvSpPr>
        <p:spPr>
          <a:xfrm>
            <a:off x="381001" y="1360406"/>
            <a:ext cx="10532164" cy="1903085"/>
          </a:xfrm>
          <a:prstGeom prst="rect">
            <a:avLst/>
          </a:prstGeom>
          <a:noFill/>
        </p:spPr>
        <p:txBody>
          <a:bodyPr wrap="square" lIns="0" tIns="0" rIns="0" bIns="0" rtlCol="0">
            <a:spAutoFit/>
          </a:bodyPr>
          <a:lstStyle/>
          <a:p>
            <a:pPr marR="0" lvl="0">
              <a:spcBef>
                <a:spcPts val="600"/>
              </a:spcBef>
              <a:spcAft>
                <a:spcPts val="800"/>
              </a:spcAft>
              <a:buSzPct val="100000"/>
            </a:pPr>
            <a:r>
              <a:rPr lang="en-US" sz="2800">
                <a:effectLst/>
                <a:latin typeface="Calibri" panose="020F0502020204030204" pitchFamily="34" charset="0"/>
                <a:ea typeface="MS Mincho" panose="02020609040205080304" pitchFamily="49" charset="-128"/>
                <a:cs typeface="Calibri" panose="020F0502020204030204" pitchFamily="34" charset="0"/>
              </a:rPr>
              <a:t>A message appears noting that access has been requested and you will receive two emails: one upon submission of your request; one upon approval/denial. </a:t>
            </a:r>
            <a:endParaRPr lang="en-US" sz="2800">
              <a:latin typeface="Calibri" panose="020F0502020204030204" pitchFamily="34" charset="0"/>
              <a:ea typeface="MS Mincho" panose="02020609040205080304" pitchFamily="49" charset="-128"/>
              <a:cs typeface="Calibri" panose="020F0502020204030204" pitchFamily="34" charset="0"/>
            </a:endParaRPr>
          </a:p>
          <a:p>
            <a:pPr algn="l" defTabSz="228600">
              <a:spcBef>
                <a:spcPts val="600"/>
              </a:spcBef>
              <a:spcAft>
                <a:spcPts val="1200"/>
              </a:spcAft>
            </a:pPr>
            <a:endParaRPr lang="en-US" sz="2800" noProof="0">
              <a:latin typeface="Calibri" panose="020F0502020204030204" pitchFamily="34" charset="0"/>
              <a:cs typeface="Calibri" panose="020F0502020204030204" pitchFamily="34" charset="0"/>
            </a:endParaRPr>
          </a:p>
        </p:txBody>
      </p:sp>
      <p:sp>
        <p:nvSpPr>
          <p:cNvPr id="11" name="Rectangle: Rounded Corners 10" descr="Return to table of contents button.">
            <a:hlinkClick r:id="rId3" action="ppaction://hlinksldjump"/>
            <a:extLst>
              <a:ext uri="{FF2B5EF4-FFF2-40B4-BE49-F238E27FC236}">
                <a16:creationId xmlns:a16="http://schemas.microsoft.com/office/drawing/2014/main" id="{35713697-38C9-9508-8E91-7DF22A588436}"/>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3"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Tree>
    <p:extLst>
      <p:ext uri="{BB962C8B-B14F-4D97-AF65-F5344CB8AC3E}">
        <p14:creationId xmlns:p14="http://schemas.microsoft.com/office/powerpoint/2010/main" val="34513855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6D8CFBB-E87B-9C07-9DB3-D3E047769DCA}"/>
              </a:ext>
            </a:extLst>
          </p:cNvPr>
          <p:cNvSpPr txBox="1">
            <a:spLocks noGrp="1"/>
          </p:cNvSpPr>
          <p:nvPr>
            <p:ph type="title" idx="4294967295"/>
          </p:nvPr>
        </p:nvSpPr>
        <p:spPr>
          <a:xfrm>
            <a:off x="381000" y="38100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0" normalizeH="0" baseline="0" noProof="0">
                <a:ln>
                  <a:noFill/>
                </a:ln>
                <a:solidFill>
                  <a:srgbClr val="0E7BBA"/>
                </a:solidFill>
                <a:effectLst/>
                <a:uLnTx/>
                <a:uFillTx/>
                <a:latin typeface="Calibri"/>
                <a:ea typeface="MS Mincho"/>
                <a:cs typeface="Calibri"/>
                <a:hlinkClick r:id="rId2" action="ppaction://hlinksldjump">
                  <a:extLst>
                    <a:ext uri="{A12FA001-AC4F-418D-AE19-62706E023703}">
                      <ahyp:hlinkClr xmlns:ahyp="http://schemas.microsoft.com/office/drawing/2018/hyperlinkcolor" val="tx"/>
                    </a:ext>
                  </a:extLst>
                </a:hlinkClick>
              </a:rPr>
              <a:t>SCO – Requesting First-Time Access</a:t>
            </a:r>
            <a:r>
              <a:rPr kumimoji="0" lang="en-US" sz="3600" b="1" i="0" u="none" strike="noStrike" kern="1200" cap="none" spc="0" normalizeH="0" baseline="0" noProof="0">
                <a:ln>
                  <a:noFill/>
                </a:ln>
                <a:solidFill>
                  <a:srgbClr val="0E7BBA"/>
                </a:solidFill>
                <a:effectLst/>
                <a:uLnTx/>
                <a:uFillTx/>
                <a:latin typeface="Calibri"/>
                <a:ea typeface="MS Mincho"/>
                <a:cs typeface="Calibri"/>
                <a:hlinkClick r:id="rId2" action="ppaction://hlinksldjump"/>
              </a:rPr>
              <a:t> Cont'd 7</a:t>
            </a:r>
            <a:endParaRPr kumimoji="0" lang="en-US" sz="3600" b="1" i="0" u="none" strike="noStrike" kern="1200" cap="none" spc="0" normalizeH="0" baseline="0" noProof="0">
              <a:ln>
                <a:noFill/>
              </a:ln>
              <a:solidFill>
                <a:srgbClr val="0E7BBA"/>
              </a:solidFill>
              <a:effectLst/>
              <a:highlight>
                <a:srgbClr val="FFFF00"/>
              </a:highlight>
              <a:uLnTx/>
              <a:uFillTx/>
              <a:latin typeface="Calibri" panose="020F0502020204030204" pitchFamily="34" charset="0"/>
              <a:ea typeface="+mj-ea"/>
              <a:cs typeface="Calibri" panose="020F0502020204030204" pitchFamily="34" charset="0"/>
            </a:endParaRPr>
          </a:p>
        </p:txBody>
      </p:sp>
      <p:sp>
        <p:nvSpPr>
          <p:cNvPr id="2" name="Rectangle: Rounded Corners 1">
            <a:extLst>
              <a:ext uri="{FF2B5EF4-FFF2-40B4-BE49-F238E27FC236}">
                <a16:creationId xmlns:a16="http://schemas.microsoft.com/office/drawing/2014/main" id="{233E13B2-5F56-D344-78AC-4D88B1037DC4}"/>
              </a:ext>
            </a:extLst>
          </p:cNvPr>
          <p:cNvSpPr/>
          <p:nvPr/>
        </p:nvSpPr>
        <p:spPr>
          <a:xfrm>
            <a:off x="9183758" y="130884"/>
            <a:ext cx="1686854" cy="636000"/>
          </a:xfrm>
          <a:prstGeom prst="roundRect">
            <a:avLst>
              <a:gd name="adj" fmla="val 2521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Calibri" panose="020F0502020204030204" pitchFamily="34" charset="0"/>
                <a:cs typeface="Calibri" panose="020F0502020204030204" pitchFamily="34" charset="0"/>
              </a:rPr>
              <a:t>School Certifying Official</a:t>
            </a: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77956"/>
            <a:ext cx="6284252" cy="4940300"/>
          </a:xfrm>
        </p:spPr>
        <p:txBody>
          <a:bodyPr/>
          <a:lstStyle/>
          <a:p>
            <a:pPr>
              <a:spcBef>
                <a:spcPts val="600"/>
              </a:spcBef>
              <a:spcAft>
                <a:spcPts val="0"/>
              </a:spcAft>
            </a:pPr>
            <a:r>
              <a:rPr lang="en-US" sz="2800">
                <a:effectLst/>
                <a:ea typeface="MS Mincho" panose="02020609040205080304" pitchFamily="49" charset="-128"/>
              </a:rPr>
              <a:t>After approval, the “</a:t>
            </a:r>
            <a:r>
              <a:rPr lang="en-US" sz="2800" b="1">
                <a:effectLst/>
                <a:ea typeface="MS Mincho" panose="02020609040205080304" pitchFamily="49" charset="-128"/>
              </a:rPr>
              <a:t>Open Enrollment Manager</a:t>
            </a:r>
            <a:r>
              <a:rPr lang="en-US" sz="2800">
                <a:effectLst/>
                <a:ea typeface="MS Mincho" panose="02020609040205080304" pitchFamily="49" charset="-128"/>
              </a:rPr>
              <a:t>” button is enabled</a:t>
            </a:r>
            <a:r>
              <a:rPr lang="en-US" sz="2800">
                <a:ea typeface="MS Mincho" panose="02020609040205080304" pitchFamily="49" charset="-128"/>
              </a:rPr>
              <a:t> on the </a:t>
            </a:r>
            <a:r>
              <a:rPr lang="en-US" sz="2800">
                <a:effectLst/>
                <a:ea typeface="MS Mincho" panose="02020609040205080304" pitchFamily="49" charset="-128"/>
              </a:rPr>
              <a:t>VA Education Platform Portal</a:t>
            </a:r>
            <a:r>
              <a:rPr lang="en-US" sz="2800">
                <a:ea typeface="MS Mincho" panose="02020609040205080304" pitchFamily="49" charset="-128"/>
              </a:rPr>
              <a:t>.</a:t>
            </a:r>
          </a:p>
          <a:p>
            <a:pPr>
              <a:spcBef>
                <a:spcPts val="600"/>
              </a:spcBef>
              <a:spcAft>
                <a:spcPts val="0"/>
              </a:spcAft>
            </a:pPr>
            <a:r>
              <a:rPr lang="en-US" sz="2800">
                <a:solidFill>
                  <a:srgbClr val="0E7BBA"/>
                </a:solidFill>
                <a:latin typeface="Calibri"/>
                <a:ea typeface="MS Mincho"/>
                <a:cs typeface="Calibri"/>
                <a:hlinkClick r:id="rId3" action="ppaction://hlinksldjump">
                  <a:extLst>
                    <a:ext uri="{A12FA001-AC4F-418D-AE19-62706E023703}">
                      <ahyp:hlinkClr xmlns:ahyp="http://schemas.microsoft.com/office/drawing/2018/hyperlinkcolor" val="tx"/>
                    </a:ext>
                  </a:extLst>
                </a:hlinkClick>
              </a:rPr>
              <a:t>S</a:t>
            </a:r>
            <a:r>
              <a:rPr lang="en-US" sz="2800">
                <a:solidFill>
                  <a:srgbClr val="0E7BBA"/>
                </a:solidFill>
                <a:effectLst/>
                <a:latin typeface="Calibri"/>
                <a:ea typeface="MS Mincho"/>
                <a:cs typeface="Calibri"/>
                <a:hlinkClick r:id="rId3" action="ppaction://hlinksldjump">
                  <a:extLst>
                    <a:ext uri="{A12FA001-AC4F-418D-AE19-62706E023703}">
                      <ahyp:hlinkClr xmlns:ahyp="http://schemas.microsoft.com/office/drawing/2018/hyperlinkcolor" val="tx"/>
                    </a:ext>
                  </a:extLst>
                </a:hlinkClick>
              </a:rPr>
              <a:t>elect here</a:t>
            </a:r>
            <a:r>
              <a:rPr lang="en-US" sz="2800">
                <a:solidFill>
                  <a:srgbClr val="0E7BBA"/>
                </a:solidFill>
                <a:effectLst/>
                <a:latin typeface="Calibri"/>
                <a:ea typeface="MS Mincho"/>
                <a:cs typeface="Calibri"/>
              </a:rPr>
              <a:t> </a:t>
            </a:r>
            <a:r>
              <a:rPr lang="en-US" sz="2800">
                <a:effectLst/>
                <a:latin typeface="Calibri"/>
                <a:ea typeface="MS Mincho"/>
                <a:cs typeface="Calibri"/>
              </a:rPr>
              <a:t>or navigate to page 66 to go to the next SCO section</a:t>
            </a:r>
            <a:r>
              <a:rPr lang="en-US" sz="2800">
                <a:latin typeface="Calibri"/>
                <a:ea typeface="MS Mincho"/>
                <a:cs typeface="Calibri"/>
              </a:rPr>
              <a:t>: </a:t>
            </a:r>
            <a:r>
              <a:rPr lang="en-US" sz="2800">
                <a:effectLst/>
                <a:latin typeface="Calibri"/>
                <a:ea typeface="MS Mincho"/>
                <a:cs typeface="Calibri"/>
              </a:rPr>
              <a:t>Approving, Denying, and Revoking Access to EM.</a:t>
            </a:r>
            <a:r>
              <a:rPr lang="en-US" sz="2800">
                <a:latin typeface="Calibri"/>
                <a:ea typeface="MS Mincho"/>
                <a:cs typeface="Calibri"/>
              </a:rPr>
              <a:t> </a:t>
            </a:r>
          </a:p>
          <a:p>
            <a:pPr>
              <a:spcBef>
                <a:spcPts val="600"/>
              </a:spcBef>
              <a:spcAft>
                <a:spcPts val="0"/>
              </a:spcAft>
            </a:pPr>
            <a:r>
              <a:rPr lang="en-US" i="1">
                <a:effectLst/>
                <a:ea typeface="MS Mincho" panose="02020609040205080304" pitchFamily="49" charset="-128"/>
              </a:rPr>
              <a:t>Note: Once you</a:t>
            </a:r>
            <a:r>
              <a:rPr lang="en-US" b="1" i="1">
                <a:effectLst/>
                <a:ea typeface="MS Mincho" panose="02020609040205080304" pitchFamily="49" charset="-128"/>
              </a:rPr>
              <a:t> </a:t>
            </a:r>
            <a:r>
              <a:rPr lang="en-US" i="1">
                <a:effectLst/>
                <a:ea typeface="MS Mincho" panose="02020609040205080304" pitchFamily="49" charset="-128"/>
              </a:rPr>
              <a:t>have completed these steps to log in to EM for the first time, you can access the EM link directly and login with your VA.gov credentials (ID.me or Login.gov). For direct future access, subsequently, </a:t>
            </a:r>
            <a:r>
              <a:rPr lang="en-US" i="1">
                <a:effectLst/>
                <a:ea typeface="MS Mincho" panose="02020609040205080304" pitchFamily="49" charset="-128"/>
                <a:hlinkClick r:id="rId4" action="ppaction://hlinksldjump"/>
              </a:rPr>
              <a:t>bookmark the EM</a:t>
            </a:r>
            <a:r>
              <a:rPr lang="en-US" i="1">
                <a:effectLst/>
                <a:ea typeface="MS Mincho" panose="02020609040205080304" pitchFamily="49" charset="-128"/>
              </a:rPr>
              <a:t> login page.</a:t>
            </a:r>
          </a:p>
          <a:p>
            <a:pPr>
              <a:spcBef>
                <a:spcPts val="600"/>
              </a:spcBef>
              <a:spcAft>
                <a:spcPts val="0"/>
              </a:spcAft>
            </a:pPr>
            <a:endParaRPr lang="en-US" sz="2700"/>
          </a:p>
        </p:txBody>
      </p:sp>
      <p:pic>
        <p:nvPicPr>
          <p:cNvPr id="3" name="Picture 2" descr="Screenshot of the VA Education Platform Landing Page. The &quot;Open Enrollment Manager&quot; button is highlighted. ">
            <a:extLst>
              <a:ext uri="{FF2B5EF4-FFF2-40B4-BE49-F238E27FC236}">
                <a16:creationId xmlns:a16="http://schemas.microsoft.com/office/drawing/2014/main" id="{49614EB6-2A7A-D275-3856-B4246F3B55A3}"/>
              </a:ext>
            </a:extLst>
          </p:cNvPr>
          <p:cNvPicPr>
            <a:picLocks noChangeAspect="1"/>
          </p:cNvPicPr>
          <p:nvPr/>
        </p:nvPicPr>
        <p:blipFill rotWithShape="1">
          <a:blip r:embed="rId5">
            <a:extLst>
              <a:ext uri="{53640926-AAD7-44D8-BBD7-CCE9431645EC}">
                <a14:shadowObscure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el="http://schemas.microsoft.com/office/2019/extlst"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w16du="http://schemas.microsoft.com/office/word/2023/wordml/word16du"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adec="http://schemas.microsoft.com/office/drawing/2017/decorative" xmlns:lc="http://schemas.openxmlformats.org/drawingml/2006/lockedCanvas" xmlns=""/>
              </a:ext>
            </a:extLst>
          </a:blip>
          <a:srcRect l="8802" t="523" r="8822" b="3692"/>
          <a:stretch/>
        </p:blipFill>
        <p:spPr>
          <a:xfrm>
            <a:off x="6665252" y="2231888"/>
            <a:ext cx="5506278" cy="3013968"/>
          </a:xfrm>
          <a:prstGeom prst="rect">
            <a:avLst/>
          </a:prstGeom>
          <a:ln>
            <a:solidFill>
              <a:schemeClr val="tx1"/>
            </a:solidFill>
          </a:ln>
        </p:spPr>
      </p:pic>
      <p:sp>
        <p:nvSpPr>
          <p:cNvPr id="5" name="Rectangle 4">
            <a:extLst>
              <a:ext uri="{FF2B5EF4-FFF2-40B4-BE49-F238E27FC236}">
                <a16:creationId xmlns:a16="http://schemas.microsoft.com/office/drawing/2014/main" id="{49966AE5-50A1-90F9-C931-51A268A87306}"/>
              </a:ext>
              <a:ext uri="{C183D7F6-B498-43B3-948B-1728B52AA6E4}">
                <adec:decorative xmlns:adec="http://schemas.microsoft.com/office/drawing/2017/decorative" val="1"/>
              </a:ext>
            </a:extLst>
          </p:cNvPr>
          <p:cNvSpPr/>
          <p:nvPr/>
        </p:nvSpPr>
        <p:spPr>
          <a:xfrm>
            <a:off x="6815763" y="4552949"/>
            <a:ext cx="1412601" cy="22932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 name="Rectangle: Rounded Corners 6" descr="Return to table of contents button.">
            <a:hlinkClick r:id="rId6" action="ppaction://hlinksldjump"/>
            <a:extLst>
              <a:ext uri="{FF2B5EF4-FFF2-40B4-BE49-F238E27FC236}">
                <a16:creationId xmlns:a16="http://schemas.microsoft.com/office/drawing/2014/main" id="{FA7E01F6-75D6-7C9D-12A9-A18C4D42147C}"/>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6"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Tree>
    <p:extLst>
      <p:ext uri="{BB962C8B-B14F-4D97-AF65-F5344CB8AC3E}">
        <p14:creationId xmlns:p14="http://schemas.microsoft.com/office/powerpoint/2010/main" val="23385460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9007-1E39-85B8-06E2-82BA3773D56E}"/>
              </a:ext>
            </a:extLst>
          </p:cNvPr>
          <p:cNvSpPr>
            <a:spLocks noGrp="1"/>
          </p:cNvSpPr>
          <p:nvPr>
            <p:ph type="title"/>
          </p:nvPr>
        </p:nvSpPr>
        <p:spPr>
          <a:xfrm>
            <a:off x="1567815" y="2015925"/>
            <a:ext cx="9605010" cy="2826150"/>
          </a:xfrm>
        </p:spPr>
        <p:txBody>
          <a:bodyPr/>
          <a:lstStyle/>
          <a:p>
            <a:r>
              <a:rPr lang="en-US" sz="4000" b="1" cap="all" spc="75">
                <a:effectLst/>
                <a:latin typeface="Myriad Pro" panose="020B0703030403020204" pitchFamily="34" charset="0"/>
              </a:rPr>
              <a:t>Assistants and SCO</a:t>
            </a:r>
            <a:r>
              <a:rPr lang="en-US" sz="2800" cap="all" spc="75">
                <a:latin typeface="Myriad Pro" panose="020B0703030403020204" pitchFamily="34" charset="0"/>
              </a:rPr>
              <a:t> </a:t>
            </a:r>
            <a:r>
              <a:rPr lang="en-US" sz="4000" b="1" cap="all" spc="75">
                <a:effectLst/>
                <a:latin typeface="Myriad Pro" panose="020B0703030403020204" pitchFamily="34" charset="0"/>
              </a:rPr>
              <a:t>Read Only – </a:t>
            </a:r>
            <a:br>
              <a:rPr lang="en-US" sz="4000" b="1" cap="all" spc="75">
                <a:effectLst/>
                <a:latin typeface="Myriad Pro" panose="020B0703030403020204" pitchFamily="34" charset="0"/>
              </a:rPr>
            </a:br>
            <a:r>
              <a:rPr lang="en-US" sz="4000" b="1" cap="all" spc="75">
                <a:effectLst/>
                <a:latin typeface="Myriad Pro" panose="020B0703030403020204" pitchFamily="34" charset="0"/>
              </a:rPr>
              <a:t>Requesting First-Time Access</a:t>
            </a:r>
            <a:endParaRPr lang="en-US" sz="9600">
              <a:latin typeface="Myriad Pro" panose="020B0703030403020204" pitchFamily="34" charset="0"/>
            </a:endParaRPr>
          </a:p>
        </p:txBody>
      </p:sp>
    </p:spTree>
    <p:extLst>
      <p:ext uri="{BB962C8B-B14F-4D97-AF65-F5344CB8AC3E}">
        <p14:creationId xmlns:p14="http://schemas.microsoft.com/office/powerpoint/2010/main" val="31616984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AE23FB0-8BE4-905B-F262-2D00DF401B21}"/>
              </a:ext>
            </a:extLst>
          </p:cNvPr>
          <p:cNvSpPr txBox="1">
            <a:spLocks noGrp="1"/>
          </p:cNvSpPr>
          <p:nvPr>
            <p:ph type="title" idx="4294967295"/>
          </p:nvPr>
        </p:nvSpPr>
        <p:spPr>
          <a:xfrm>
            <a:off x="381000" y="381000"/>
            <a:ext cx="8802758"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600" b="1" i="0" u="sng" strike="noStrike" kern="1200" cap="none" spc="0" normalizeH="0" baseline="0" noProof="0">
                <a:ln>
                  <a:noFill/>
                </a:ln>
                <a:solidFill>
                  <a:schemeClr val="accent2"/>
                </a:solidFill>
                <a:effectLst/>
                <a:uLnTx/>
                <a:uFillTx/>
                <a:latin typeface="Calibri" panose="020F0502020204030204" pitchFamily="34" charset="0"/>
                <a:ea typeface="MS Mincho" panose="02020609040205080304" pitchFamily="49" charset="-128"/>
                <a:cs typeface="Calibri" panose="020F0502020204030204" pitchFamily="34" charset="0"/>
                <a:hlinkClick r:id="rId2" action="ppaction://hlinksldjump"/>
              </a:rPr>
              <a:t>Assistants and SCO Read Only – Requesting First-Time Access</a:t>
            </a:r>
            <a:endParaRPr kumimoji="0" lang="en-US" sz="3600" b="1" i="0" u="sng" strike="noStrike" kern="1200" cap="none" spc="0" normalizeH="0" baseline="0" noProof="0">
              <a:ln>
                <a:noFill/>
              </a:ln>
              <a:solidFill>
                <a:schemeClr val="accent2"/>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97203" y="1383613"/>
            <a:ext cx="11321032" cy="5187949"/>
          </a:xfrm>
        </p:spPr>
        <p:txBody>
          <a:bodyPr/>
          <a:lstStyle/>
          <a:p>
            <a:pPr>
              <a:spcBef>
                <a:spcPts val="600"/>
              </a:spcBef>
              <a:spcAft>
                <a:spcPts val="0"/>
              </a:spcAft>
            </a:pPr>
            <a:r>
              <a:rPr lang="en-US" sz="2800">
                <a:effectLst/>
                <a:ea typeface="MS Mincho" panose="02020609040205080304" pitchFamily="49" charset="-128"/>
              </a:rPr>
              <a:t>In EM, Assistants have the ability to enter data into EM that must </a:t>
            </a:r>
            <a:r>
              <a:rPr lang="en-US" sz="2800">
                <a:ea typeface="MS Mincho" panose="02020609040205080304" pitchFamily="49" charset="-128"/>
              </a:rPr>
              <a:t>be reviewed and submitted to VA by an official SCO. SCO Read Only have the ability to view student information. </a:t>
            </a:r>
          </a:p>
          <a:p>
            <a:pPr>
              <a:spcBef>
                <a:spcPts val="600"/>
              </a:spcBef>
              <a:spcAft>
                <a:spcPts val="0"/>
              </a:spcAft>
            </a:pPr>
            <a:endParaRPr lang="en-US" sz="2800">
              <a:effectLst/>
              <a:ea typeface="MS Mincho" panose="02020609040205080304" pitchFamily="49" charset="-128"/>
            </a:endParaRPr>
          </a:p>
          <a:p>
            <a:pPr>
              <a:spcBef>
                <a:spcPts val="600"/>
              </a:spcBef>
              <a:spcAft>
                <a:spcPts val="0"/>
              </a:spcAft>
            </a:pPr>
            <a:r>
              <a:rPr lang="en-US" sz="2800">
                <a:effectLst/>
                <a:ea typeface="MS Mincho" panose="02020609040205080304" pitchFamily="49" charset="-128"/>
              </a:rPr>
              <a:t>Once you've verified your identity with ID.me or Login.gov, you can navigate back to the </a:t>
            </a:r>
            <a:r>
              <a:rPr lang="en-US" sz="2800">
                <a:effectLst/>
                <a:ea typeface="MS Mincho" panose="02020609040205080304" pitchFamily="49" charset="-128"/>
                <a:hlinkClick r:id="rId3"/>
              </a:rPr>
              <a:t>VA Education Platform</a:t>
            </a:r>
            <a:r>
              <a:rPr lang="en-US" sz="2800">
                <a:ea typeface="MS Mincho" panose="02020609040205080304" pitchFamily="49" charset="-128"/>
              </a:rPr>
              <a:t> where you can login. </a:t>
            </a:r>
            <a:r>
              <a:rPr lang="en-US" sz="2800">
                <a:effectLst/>
                <a:ea typeface="MS Mincho" panose="02020609040205080304" pitchFamily="49" charset="-128"/>
              </a:rPr>
              <a:t>Follow the steps on the following slides to request first-time access to EM as an Assistant and a SCO Read Only.</a:t>
            </a:r>
          </a:p>
          <a:p>
            <a:pPr>
              <a:spcBef>
                <a:spcPts val="600"/>
              </a:spcBef>
              <a:spcAft>
                <a:spcPts val="0"/>
              </a:spcAft>
            </a:pPr>
            <a:endParaRPr lang="en-US" sz="2800"/>
          </a:p>
        </p:txBody>
      </p:sp>
      <p:sp>
        <p:nvSpPr>
          <p:cNvPr id="7" name="Rectangle: Rounded Corners 6" descr="Return to table of contents button.">
            <a:hlinkClick r:id="rId4" action="ppaction://hlinksldjump"/>
            <a:extLst>
              <a:ext uri="{FF2B5EF4-FFF2-40B4-BE49-F238E27FC236}">
                <a16:creationId xmlns:a16="http://schemas.microsoft.com/office/drawing/2014/main" id="{5B166064-D5AF-9E50-C088-FA3D4A1A4CF4}"/>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
        <p:nvSpPr>
          <p:cNvPr id="2" name="Rectangle: Rounded Corners 1">
            <a:extLst>
              <a:ext uri="{FF2B5EF4-FFF2-40B4-BE49-F238E27FC236}">
                <a16:creationId xmlns:a16="http://schemas.microsoft.com/office/drawing/2014/main" id="{30F5237F-A1B6-3509-ABE8-0219606EEA69}"/>
              </a:ext>
            </a:extLst>
          </p:cNvPr>
          <p:cNvSpPr/>
          <p:nvPr/>
        </p:nvSpPr>
        <p:spPr>
          <a:xfrm>
            <a:off x="9183758" y="130884"/>
            <a:ext cx="1686854" cy="636000"/>
          </a:xfrm>
          <a:prstGeom prst="roundRect">
            <a:avLst>
              <a:gd name="adj" fmla="val 25217"/>
            </a:avLst>
          </a:prstGeom>
          <a:noFill/>
          <a:ln w="38100">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Calibri" panose="020F0502020204030204" pitchFamily="34" charset="0"/>
                <a:cs typeface="Calibri" panose="020F0502020204030204" pitchFamily="34" charset="0"/>
              </a:rPr>
              <a:t>Assistants and SCO Read Only</a:t>
            </a:r>
          </a:p>
        </p:txBody>
      </p:sp>
    </p:spTree>
    <p:extLst>
      <p:ext uri="{BB962C8B-B14F-4D97-AF65-F5344CB8AC3E}">
        <p14:creationId xmlns:p14="http://schemas.microsoft.com/office/powerpoint/2010/main" val="8199902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EAD8CBD-8D57-CD98-0D7C-6FC7B6C10FCC}"/>
              </a:ext>
            </a:extLst>
          </p:cNvPr>
          <p:cNvSpPr txBox="1">
            <a:spLocks noGrp="1"/>
          </p:cNvSpPr>
          <p:nvPr>
            <p:ph type="title" idx="4294967295"/>
          </p:nvPr>
        </p:nvSpPr>
        <p:spPr>
          <a:xfrm>
            <a:off x="381000" y="381000"/>
            <a:ext cx="8802758"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sng" strike="noStrike" kern="1200" cap="none" spc="0" normalizeH="0" baseline="0" noProof="0">
                <a:ln>
                  <a:noFill/>
                </a:ln>
                <a:solidFill>
                  <a:srgbClr val="0E7BBA"/>
                </a:solidFill>
                <a:effectLst/>
                <a:uLnTx/>
                <a:uFillTx/>
                <a:latin typeface="Calibri"/>
                <a:ea typeface="MS Mincho"/>
                <a:cs typeface="Calibri"/>
                <a:hlinkClick r:id="rId2" action="ppaction://hlinksldjump">
                  <a:extLst>
                    <a:ext uri="{A12FA001-AC4F-418D-AE19-62706E023703}">
                      <ahyp:hlinkClr xmlns:ahyp="http://schemas.microsoft.com/office/drawing/2018/hyperlinkcolor" val="tx"/>
                    </a:ext>
                  </a:extLst>
                </a:hlinkClick>
              </a:rPr>
              <a:t>Assistants and SCO Read Only – Requesting First-Time Access</a:t>
            </a:r>
            <a:r>
              <a:rPr lang="en-US" u="sng">
                <a:solidFill>
                  <a:srgbClr val="0E7BBA"/>
                </a:solidFill>
                <a:latin typeface="Calibri"/>
                <a:ea typeface="MS Mincho"/>
                <a:cs typeface="Calibri"/>
                <a:hlinkClick r:id="rId2" action="ppaction://hlinksldjump">
                  <a:extLst>
                    <a:ext uri="{A12FA001-AC4F-418D-AE19-62706E023703}">
                      <ahyp:hlinkClr xmlns:ahyp="http://schemas.microsoft.com/office/drawing/2018/hyperlinkcolor" val="tx"/>
                    </a:ext>
                  </a:extLst>
                </a:hlinkClick>
              </a:rPr>
              <a:t> Cont'd</a:t>
            </a:r>
            <a:endParaRPr kumimoji="0" lang="en-US" sz="3600" b="1" i="0" u="sng" strike="noStrike" kern="1200" cap="none" spc="0" normalizeH="0" baseline="0" noProof="0">
              <a:ln>
                <a:noFill/>
              </a:ln>
              <a:solidFill>
                <a:srgbClr val="0E7BBA"/>
              </a:solidFill>
              <a:effectLst/>
              <a:uLnTx/>
              <a:uFillTx/>
              <a:hlinkClick r:id="rId2" action="ppaction://hlinksldjump">
                <a:extLst>
                  <a:ext uri="{A12FA001-AC4F-418D-AE19-62706E023703}">
                    <ahyp:hlinkClr xmlns:ahyp="http://schemas.microsoft.com/office/drawing/2018/hyperlinkcolor" val="tx"/>
                  </a:ext>
                </a:extLst>
              </a:hlinkClick>
            </a:endParaRPr>
          </a:p>
        </p:txBody>
      </p:sp>
      <p:sp>
        <p:nvSpPr>
          <p:cNvPr id="8" name="Rectangle: Rounded Corners 7">
            <a:extLst>
              <a:ext uri="{FF2B5EF4-FFF2-40B4-BE49-F238E27FC236}">
                <a16:creationId xmlns:a16="http://schemas.microsoft.com/office/drawing/2014/main" id="{5AD26EBA-F2D9-A56D-5A5C-67BF149AEFF0}"/>
              </a:ext>
            </a:extLst>
          </p:cNvPr>
          <p:cNvSpPr/>
          <p:nvPr/>
        </p:nvSpPr>
        <p:spPr>
          <a:xfrm>
            <a:off x="9183758" y="130884"/>
            <a:ext cx="1686854" cy="636000"/>
          </a:xfrm>
          <a:prstGeom prst="roundRect">
            <a:avLst>
              <a:gd name="adj" fmla="val 25217"/>
            </a:avLst>
          </a:prstGeom>
          <a:noFill/>
          <a:ln w="38100">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Calibri" panose="020F0502020204030204" pitchFamily="34" charset="0"/>
                <a:cs typeface="Calibri" panose="020F0502020204030204" pitchFamily="34" charset="0"/>
              </a:rPr>
              <a:t>Assistants and SCO Read Only</a:t>
            </a: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97204" y="1347167"/>
            <a:ext cx="5556336" cy="5187949"/>
          </a:xfrm>
        </p:spPr>
        <p:txBody>
          <a:bodyPr/>
          <a:lstStyle/>
          <a:p>
            <a:pPr marL="514350" marR="0" lvl="0" indent="-514350">
              <a:lnSpc>
                <a:spcPct val="115000"/>
              </a:lnSpc>
              <a:spcBef>
                <a:spcPts val="500"/>
              </a:spcBef>
              <a:spcAft>
                <a:spcPts val="1000"/>
              </a:spcAft>
              <a:buFont typeface="+mj-lt"/>
              <a:buAutoNum type="arabicPeriod"/>
            </a:pPr>
            <a:r>
              <a:rPr lang="en-US" sz="2800">
                <a:effectLst/>
                <a:ea typeface="MS Mincho" panose="02020609040205080304" pitchFamily="49" charset="-128"/>
              </a:rPr>
              <a:t>Once you have been authenticated, navigate to the VA Education Platform Portal</a:t>
            </a:r>
            <a:r>
              <a:rPr lang="en-US" sz="2800">
                <a:ea typeface="MS Mincho" panose="02020609040205080304" pitchFamily="49" charset="-128"/>
              </a:rPr>
              <a:t> and </a:t>
            </a:r>
            <a:r>
              <a:rPr lang="en-US" sz="2800">
                <a:effectLst/>
                <a:ea typeface="MS Mincho" panose="02020609040205080304" pitchFamily="49" charset="-128"/>
              </a:rPr>
              <a:t>select </a:t>
            </a:r>
            <a:r>
              <a:rPr lang="en-US" sz="2800" b="1">
                <a:effectLst/>
                <a:ea typeface="MS Mincho" panose="02020609040205080304" pitchFamily="49" charset="-128"/>
              </a:rPr>
              <a:t>“Request access”</a:t>
            </a:r>
            <a:r>
              <a:rPr lang="en-US" sz="2800">
                <a:effectLst/>
                <a:ea typeface="MS Mincho" panose="02020609040205080304" pitchFamily="49" charset="-128"/>
              </a:rPr>
              <a:t>. </a:t>
            </a:r>
            <a:endParaRPr lang="en-US" sz="2800"/>
          </a:p>
        </p:txBody>
      </p:sp>
      <p:pic>
        <p:nvPicPr>
          <p:cNvPr id="4" name="Picture 3" descr="Screenshot of the VA Education Platform Landing Page. The &quot;Request access&quot; button is highlighted. ">
            <a:extLst>
              <a:ext uri="{FF2B5EF4-FFF2-40B4-BE49-F238E27FC236}">
                <a16:creationId xmlns:a16="http://schemas.microsoft.com/office/drawing/2014/main" id="{E70B0754-42E6-648E-D3BE-F2CA617E7F44}"/>
              </a:ext>
            </a:extLst>
          </p:cNvPr>
          <p:cNvPicPr>
            <a:picLocks noChangeAspect="1"/>
          </p:cNvPicPr>
          <p:nvPr/>
        </p:nvPicPr>
        <p:blipFill rotWithShape="1">
          <a:blip r:embed="rId3">
            <a:extLst>
              <a:ext uri="{28A0092B-C50C-407E-A947-70E740481C1C}">
                <a14:useLocalDpi xmlns:a14="http://schemas.microsoft.com/office/drawing/2010/main" val="0"/>
              </a:ext>
            </a:extLst>
          </a:blip>
          <a:srcRect r="3120"/>
          <a:stretch/>
        </p:blipFill>
        <p:spPr>
          <a:xfrm>
            <a:off x="6096001" y="2251491"/>
            <a:ext cx="6019800" cy="3003895"/>
          </a:xfrm>
          <a:prstGeom prst="rect">
            <a:avLst/>
          </a:prstGeom>
          <a:ln>
            <a:solidFill>
              <a:schemeClr val="tx1"/>
            </a:solidFill>
          </a:ln>
        </p:spPr>
      </p:pic>
      <p:sp>
        <p:nvSpPr>
          <p:cNvPr id="7" name="Rectangle: Rounded Corners 6" descr="Return to table of contents button.">
            <a:hlinkClick r:id="rId4" action="ppaction://hlinksldjump"/>
            <a:extLst>
              <a:ext uri="{FF2B5EF4-FFF2-40B4-BE49-F238E27FC236}">
                <a16:creationId xmlns:a16="http://schemas.microsoft.com/office/drawing/2014/main" id="{5B166064-D5AF-9E50-C088-FA3D4A1A4CF4}"/>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
        <p:nvSpPr>
          <p:cNvPr id="2" name="Rectangle 1">
            <a:extLst>
              <a:ext uri="{FF2B5EF4-FFF2-40B4-BE49-F238E27FC236}">
                <a16:creationId xmlns:a16="http://schemas.microsoft.com/office/drawing/2014/main" id="{C0288EEA-1C8C-99D4-7D2E-BE1AC13049F1}"/>
              </a:ext>
              <a:ext uri="{C183D7F6-B498-43B3-948B-1728B52AA6E4}">
                <adec:decorative xmlns:adec="http://schemas.microsoft.com/office/drawing/2017/decorative" val="1"/>
              </a:ext>
            </a:extLst>
          </p:cNvPr>
          <p:cNvSpPr/>
          <p:nvPr/>
        </p:nvSpPr>
        <p:spPr>
          <a:xfrm>
            <a:off x="6450081" y="4893333"/>
            <a:ext cx="1298873" cy="150616"/>
          </a:xfrm>
          <a:prstGeom prst="rect">
            <a:avLst/>
          </a:prstGeom>
          <a:solidFill>
            <a:srgbClr val="E0E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1FD2F73-FEF7-9FCF-21FF-36954B0EF239}"/>
              </a:ext>
              <a:ext uri="{C183D7F6-B498-43B3-948B-1728B52AA6E4}">
                <adec:decorative xmlns:adec="http://schemas.microsoft.com/office/drawing/2017/decorative" val="1"/>
              </a:ext>
            </a:extLst>
          </p:cNvPr>
          <p:cNvSpPr/>
          <p:nvPr/>
        </p:nvSpPr>
        <p:spPr>
          <a:xfrm>
            <a:off x="6513534" y="4769043"/>
            <a:ext cx="1120324" cy="150616"/>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E1CCFC76-C962-E604-D06E-FD55FF3B0EFE}"/>
              </a:ext>
              <a:ext uri="{C183D7F6-B498-43B3-948B-1728B52AA6E4}">
                <adec:decorative xmlns:adec="http://schemas.microsoft.com/office/drawing/2017/decorative" val="1"/>
              </a:ext>
            </a:extLst>
          </p:cNvPr>
          <p:cNvSpPr/>
          <p:nvPr/>
        </p:nvSpPr>
        <p:spPr>
          <a:xfrm>
            <a:off x="8672052" y="4900707"/>
            <a:ext cx="994715" cy="119401"/>
          </a:xfrm>
          <a:prstGeom prst="rect">
            <a:avLst/>
          </a:prstGeom>
          <a:solidFill>
            <a:srgbClr val="E0E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18BE2D1-DEB6-026C-7F04-04D0EC721059}"/>
              </a:ext>
              <a:ext uri="{C183D7F6-B498-43B3-948B-1728B52AA6E4}">
                <adec:decorative xmlns:adec="http://schemas.microsoft.com/office/drawing/2017/decorative" val="1"/>
              </a:ext>
            </a:extLst>
          </p:cNvPr>
          <p:cNvSpPr/>
          <p:nvPr/>
        </p:nvSpPr>
        <p:spPr>
          <a:xfrm>
            <a:off x="10704961" y="4900706"/>
            <a:ext cx="994715" cy="119401"/>
          </a:xfrm>
          <a:prstGeom prst="rect">
            <a:avLst/>
          </a:prstGeom>
          <a:solidFill>
            <a:srgbClr val="E0E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7709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9DA01-EEF7-E532-5FD7-C19E412D049D}"/>
              </a:ext>
            </a:extLst>
          </p:cNvPr>
          <p:cNvSpPr>
            <a:spLocks noGrp="1"/>
          </p:cNvSpPr>
          <p:nvPr>
            <p:ph type="title" idx="4294967295"/>
          </p:nvPr>
        </p:nvSpPr>
        <p:spPr>
          <a:xfrm>
            <a:off x="381000" y="381000"/>
            <a:ext cx="11430000" cy="990600"/>
          </a:xfrm>
        </p:spPr>
        <p:txBody>
          <a:bodyPr/>
          <a:lstStyle/>
          <a:p>
            <a:r>
              <a:rPr lang="en-US">
                <a:hlinkClick r:id="rId3" action="ppaction://hlinksldjump"/>
              </a:rPr>
              <a:t>VA Education Platform</a:t>
            </a:r>
            <a:endParaRPr lang="en-US"/>
          </a:p>
        </p:txBody>
      </p:sp>
      <p:sp>
        <p:nvSpPr>
          <p:cNvPr id="3" name="Content Placeholder 2">
            <a:extLst>
              <a:ext uri="{FF2B5EF4-FFF2-40B4-BE49-F238E27FC236}">
                <a16:creationId xmlns:a16="http://schemas.microsoft.com/office/drawing/2014/main" id="{E3F15EA5-A2FD-D521-F37F-E7C367106FD6}"/>
              </a:ext>
            </a:extLst>
          </p:cNvPr>
          <p:cNvSpPr>
            <a:spLocks noGrp="1"/>
          </p:cNvSpPr>
          <p:nvPr>
            <p:ph sz="quarter" idx="10"/>
          </p:nvPr>
        </p:nvSpPr>
        <p:spPr>
          <a:xfrm>
            <a:off x="381000" y="1371600"/>
            <a:ext cx="11430000" cy="4940300"/>
          </a:xfrm>
        </p:spPr>
        <p:txBody>
          <a:bodyPr/>
          <a:lstStyle/>
          <a:p>
            <a:pPr>
              <a:spcBef>
                <a:spcPts val="600"/>
              </a:spcBef>
              <a:spcAft>
                <a:spcPts val="0"/>
              </a:spcAft>
            </a:pPr>
            <a:r>
              <a:rPr lang="en-US" sz="2800">
                <a:ea typeface="MS Mincho" panose="02020609040205080304" pitchFamily="49" charset="-128"/>
              </a:rPr>
              <a:t>The VA Education Platform is the sign-in page for external users to gain access to VA systems, such as EM, through an approved authentication method (ID.me or Login.gov). </a:t>
            </a:r>
          </a:p>
          <a:p>
            <a:pPr>
              <a:spcBef>
                <a:spcPts val="600"/>
              </a:spcBef>
              <a:spcAft>
                <a:spcPts val="0"/>
              </a:spcAft>
            </a:pPr>
            <a:endParaRPr lang="en-US" sz="2800">
              <a:ea typeface="MS Mincho" panose="02020609040205080304" pitchFamily="49" charset="-128"/>
            </a:endParaRPr>
          </a:p>
          <a:p>
            <a:pPr>
              <a:spcBef>
                <a:spcPts val="600"/>
              </a:spcBef>
              <a:spcAft>
                <a:spcPts val="0"/>
              </a:spcAft>
            </a:pPr>
            <a:r>
              <a:rPr lang="en-US" sz="2800">
                <a:ea typeface="MS Mincho" panose="02020609040205080304" pitchFamily="49" charset="-128"/>
              </a:rPr>
              <a:t>Access the VA Education Platform by navigating to </a:t>
            </a:r>
            <a:r>
              <a:rPr lang="en-US" sz="2800">
                <a:effectLst/>
                <a:ea typeface="MS Mincho" panose="02020609040205080304" pitchFamily="49" charset="-128"/>
                <a:hlinkClick r:id="rId4"/>
              </a:rPr>
              <a:t>http://iam.education.va.gov</a:t>
            </a:r>
            <a:r>
              <a:rPr lang="en-US" sz="2800">
                <a:ea typeface="MS Mincho" panose="02020609040205080304" pitchFamily="49" charset="-128"/>
              </a:rPr>
              <a:t>. </a:t>
            </a:r>
          </a:p>
          <a:p>
            <a:pPr>
              <a:spcBef>
                <a:spcPts val="600"/>
              </a:spcBef>
              <a:spcAft>
                <a:spcPts val="0"/>
              </a:spcAft>
            </a:pPr>
            <a:endParaRPr lang="en-US" sz="2800">
              <a:ea typeface="MS Mincho" panose="02020609040205080304" pitchFamily="49" charset="-128"/>
            </a:endParaRPr>
          </a:p>
          <a:p>
            <a:pPr>
              <a:spcBef>
                <a:spcPts val="600"/>
              </a:spcBef>
              <a:spcAft>
                <a:spcPts val="0"/>
              </a:spcAft>
            </a:pPr>
            <a:r>
              <a:rPr lang="en-US" sz="2800">
                <a:effectLst/>
                <a:ea typeface="MS Mincho" panose="02020609040205080304" pitchFamily="49" charset="-128"/>
              </a:rPr>
              <a:t>This authentication provides an additional layer of security to keep all personal information safe and provides a Single Sign On (SSO) experience, where one set of user credentials provides access to multiple platforms (i.e., </a:t>
            </a:r>
            <a:r>
              <a:rPr lang="en-US" sz="2800" err="1">
                <a:effectLst/>
                <a:ea typeface="MS Mincho" panose="02020609040205080304" pitchFamily="49" charset="-128"/>
              </a:rPr>
              <a:t>AskVA</a:t>
            </a:r>
            <a:r>
              <a:rPr lang="en-US" sz="2800">
                <a:effectLst/>
                <a:ea typeface="MS Mincho" panose="02020609040205080304" pitchFamily="49" charset="-128"/>
              </a:rPr>
              <a:t>, EM, etc.). </a:t>
            </a:r>
          </a:p>
          <a:p>
            <a:endParaRPr lang="en-US" sz="2800">
              <a:effectLst/>
              <a:ea typeface="MS Mincho" panose="02020609040205080304" pitchFamily="49" charset="-128"/>
            </a:endParaRPr>
          </a:p>
          <a:p>
            <a:endParaRPr lang="en-US" sz="2800"/>
          </a:p>
        </p:txBody>
      </p:sp>
      <p:sp>
        <p:nvSpPr>
          <p:cNvPr id="4" name="Rectangle: Rounded Corners 3" descr="Return to table of contents button.">
            <a:hlinkClick r:id="rId5" action="ppaction://hlinksldjump"/>
            <a:extLst>
              <a:ext uri="{FF2B5EF4-FFF2-40B4-BE49-F238E27FC236}">
                <a16:creationId xmlns:a16="http://schemas.microsoft.com/office/drawing/2014/main" id="{D3EDE749-17C3-C22E-B7E2-ECC7A8ADCC38}"/>
              </a:ext>
            </a:extLst>
          </p:cNvPr>
          <p:cNvSpPr/>
          <p:nvPr/>
        </p:nvSpPr>
        <p:spPr>
          <a:xfrm>
            <a:off x="4443046" y="6320779"/>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5"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Tree>
    <p:extLst>
      <p:ext uri="{BB962C8B-B14F-4D97-AF65-F5344CB8AC3E}">
        <p14:creationId xmlns:p14="http://schemas.microsoft.com/office/powerpoint/2010/main" val="25482655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B3AD33B-AE8C-49CD-9BEF-00EF0B80E2EC}"/>
              </a:ext>
            </a:extLst>
          </p:cNvPr>
          <p:cNvSpPr txBox="1">
            <a:spLocks noGrp="1"/>
          </p:cNvSpPr>
          <p:nvPr>
            <p:ph type="title" idx="4294967295"/>
          </p:nvPr>
        </p:nvSpPr>
        <p:spPr>
          <a:xfrm>
            <a:off x="381000" y="381000"/>
            <a:ext cx="8802758"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sng" strike="noStrike" kern="1200" cap="none" spc="0" normalizeH="0" baseline="0" noProof="0">
                <a:ln>
                  <a:noFill/>
                </a:ln>
                <a:solidFill>
                  <a:srgbClr val="0E7BBA"/>
                </a:solidFill>
                <a:effectLst/>
                <a:uLnTx/>
                <a:uFillTx/>
                <a:latin typeface="Calibri"/>
                <a:ea typeface="MS Mincho"/>
                <a:cs typeface="Calibri"/>
                <a:hlinkClick r:id="rId2" action="ppaction://hlinksldjump">
                  <a:extLst>
                    <a:ext uri="{A12FA001-AC4F-418D-AE19-62706E023703}">
                      <ahyp:hlinkClr xmlns:ahyp="http://schemas.microsoft.com/office/drawing/2018/hyperlinkcolor" val="tx"/>
                    </a:ext>
                  </a:extLst>
                </a:hlinkClick>
              </a:rPr>
              <a:t>Assistants and SCO Read Only – Requesting First-Time Access</a:t>
            </a:r>
            <a:r>
              <a:rPr lang="en-US" u="sng">
                <a:solidFill>
                  <a:srgbClr val="0E7BBA"/>
                </a:solidFill>
                <a:latin typeface="Calibri"/>
                <a:ea typeface="MS Mincho"/>
                <a:cs typeface="Calibri"/>
                <a:hlinkClick r:id="rId2" action="ppaction://hlinksldjump">
                  <a:extLst>
                    <a:ext uri="{A12FA001-AC4F-418D-AE19-62706E023703}">
                      <ahyp:hlinkClr xmlns:ahyp="http://schemas.microsoft.com/office/drawing/2018/hyperlinkcolor" val="tx"/>
                    </a:ext>
                  </a:extLst>
                </a:hlinkClick>
              </a:rPr>
              <a:t> Cont'd 1</a:t>
            </a:r>
            <a:endParaRPr kumimoji="0" lang="en-US" sz="3600" b="1" i="0" u="sng" strike="noStrike" kern="1200" cap="none" spc="0" normalizeH="0" baseline="0" noProof="0">
              <a:ln>
                <a:noFill/>
              </a:ln>
              <a:solidFill>
                <a:srgbClr val="0E7BBA"/>
              </a:solidFill>
              <a:effectLst/>
              <a:uLnTx/>
              <a:uFillTx/>
              <a:hlinkClick r:id="rId2" action="ppaction://hlinksldjump">
                <a:extLst>
                  <a:ext uri="{A12FA001-AC4F-418D-AE19-62706E023703}">
                    <ahyp:hlinkClr xmlns:ahyp="http://schemas.microsoft.com/office/drawing/2018/hyperlinkcolor" val="tx"/>
                  </a:ext>
                </a:extLst>
              </a:hlinkClick>
            </a:endParaRPr>
          </a:p>
        </p:txBody>
      </p:sp>
      <p:sp>
        <p:nvSpPr>
          <p:cNvPr id="8" name="Rectangle: Rounded Corners 7">
            <a:extLst>
              <a:ext uri="{FF2B5EF4-FFF2-40B4-BE49-F238E27FC236}">
                <a16:creationId xmlns:a16="http://schemas.microsoft.com/office/drawing/2014/main" id="{8B0B6BA8-1C62-D454-6B27-6C631534DB51}"/>
              </a:ext>
            </a:extLst>
          </p:cNvPr>
          <p:cNvSpPr/>
          <p:nvPr/>
        </p:nvSpPr>
        <p:spPr>
          <a:xfrm>
            <a:off x="9183758" y="130884"/>
            <a:ext cx="1686854" cy="636000"/>
          </a:xfrm>
          <a:prstGeom prst="roundRect">
            <a:avLst>
              <a:gd name="adj" fmla="val 25217"/>
            </a:avLst>
          </a:prstGeom>
          <a:noFill/>
          <a:ln w="38100">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Calibri" panose="020F0502020204030204" pitchFamily="34" charset="0"/>
                <a:cs typeface="Calibri" panose="020F0502020204030204" pitchFamily="34" charset="0"/>
              </a:rPr>
              <a:t>Assistants and SCO Read Only</a:t>
            </a: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91579"/>
            <a:ext cx="6299154" cy="2822711"/>
          </a:xfrm>
        </p:spPr>
        <p:txBody>
          <a:bodyPr/>
          <a:lstStyle/>
          <a:p>
            <a:pPr marL="514350" marR="0" lvl="0" indent="-514350">
              <a:spcBef>
                <a:spcPts val="600"/>
              </a:spcBef>
              <a:spcAft>
                <a:spcPts val="0"/>
              </a:spcAft>
              <a:buFont typeface="+mj-lt"/>
              <a:buAutoNum type="arabicPeriod" startAt="2"/>
            </a:pPr>
            <a:r>
              <a:rPr lang="en-US" sz="2800">
                <a:effectLst/>
                <a:ea typeface="MS Mincho" panose="02020609040205080304" pitchFamily="49" charset="-128"/>
              </a:rPr>
              <a:t>Verify that your pre-populated “</a:t>
            </a:r>
            <a:r>
              <a:rPr lang="en-US" sz="2800" b="1">
                <a:effectLst/>
                <a:ea typeface="MS Mincho" panose="02020609040205080304" pitchFamily="49" charset="-128"/>
              </a:rPr>
              <a:t>First Name</a:t>
            </a:r>
            <a:r>
              <a:rPr lang="en-US" sz="2800">
                <a:effectLst/>
                <a:ea typeface="MS Mincho" panose="02020609040205080304" pitchFamily="49" charset="-128"/>
              </a:rPr>
              <a:t>” and “</a:t>
            </a:r>
            <a:r>
              <a:rPr lang="en-US" sz="2800" b="1">
                <a:effectLst/>
                <a:ea typeface="MS Mincho" panose="02020609040205080304" pitchFamily="49" charset="-128"/>
              </a:rPr>
              <a:t>Last Name</a:t>
            </a:r>
            <a:r>
              <a:rPr lang="en-US" sz="2800">
                <a:effectLst/>
                <a:ea typeface="MS Mincho" panose="02020609040205080304" pitchFamily="49" charset="-128"/>
              </a:rPr>
              <a:t>” are accurate. </a:t>
            </a:r>
            <a:endParaRPr lang="en-US" sz="2800"/>
          </a:p>
        </p:txBody>
      </p:sp>
      <p:grpSp>
        <p:nvGrpSpPr>
          <p:cNvPr id="15" name="Group 14" descr="Screenshot of the &quot;Request access to Enrollment Manager&quot; section. There is a highlight box around the First Name and Last Name fields. ">
            <a:extLst>
              <a:ext uri="{FF2B5EF4-FFF2-40B4-BE49-F238E27FC236}">
                <a16:creationId xmlns:a16="http://schemas.microsoft.com/office/drawing/2014/main" id="{50B9DCC1-AC0D-6CEC-CDC4-4848F0E0E75D}"/>
              </a:ext>
            </a:extLst>
          </p:cNvPr>
          <p:cNvGrpSpPr/>
          <p:nvPr/>
        </p:nvGrpSpPr>
        <p:grpSpPr>
          <a:xfrm>
            <a:off x="7683364" y="1834735"/>
            <a:ext cx="3871326" cy="3351678"/>
            <a:chOff x="7600236" y="1492989"/>
            <a:chExt cx="3871326" cy="3351678"/>
          </a:xfrm>
        </p:grpSpPr>
        <p:pic>
          <p:nvPicPr>
            <p:cNvPr id="16" name="Picture 15">
              <a:extLst>
                <a:ext uri="{FF2B5EF4-FFF2-40B4-BE49-F238E27FC236}">
                  <a16:creationId xmlns:a16="http://schemas.microsoft.com/office/drawing/2014/main" id="{66283427-FDFF-A970-55B5-BEA0294D147F}"/>
                </a:ext>
              </a:extLst>
            </p:cNvPr>
            <p:cNvPicPr>
              <a:picLocks noChangeAspect="1"/>
            </p:cNvPicPr>
            <p:nvPr/>
          </p:nvPicPr>
          <p:blipFill rotWithShape="1">
            <a:blip r:embed="rId3"/>
            <a:srcRect l="5334" t="2494" r="2266" b="38125"/>
            <a:stretch/>
          </p:blipFill>
          <p:spPr bwMode="auto">
            <a:xfrm>
              <a:off x="7600237" y="1492989"/>
              <a:ext cx="3871325" cy="2992193"/>
            </a:xfrm>
            <a:prstGeom prst="rect">
              <a:avLst/>
            </a:prstGeom>
            <a:ln>
              <a:solidFill>
                <a:schemeClr val="tx1"/>
              </a:solidFill>
            </a:ln>
            <a:extLst>
              <a:ext uri="{53640926-AAD7-44D8-BBD7-CCE9431645EC}">
                <a14:shadowObscured xmlns:a14="http://schemas.microsoft.com/office/drawing/2010/main"/>
              </a:ext>
            </a:extLst>
          </p:spPr>
        </p:pic>
        <p:sp>
          <p:nvSpPr>
            <p:cNvPr id="17" name="Rectangle 16">
              <a:extLst>
                <a:ext uri="{FF2B5EF4-FFF2-40B4-BE49-F238E27FC236}">
                  <a16:creationId xmlns:a16="http://schemas.microsoft.com/office/drawing/2014/main" id="{E1406922-86D7-6377-89A0-62187E7160F1}"/>
                </a:ext>
                <a:ext uri="{C183D7F6-B498-43B3-948B-1728B52AA6E4}">
                  <adec:decorative xmlns:adec="http://schemas.microsoft.com/office/drawing/2017/decorative" val="1"/>
                </a:ext>
              </a:extLst>
            </p:cNvPr>
            <p:cNvSpPr/>
            <p:nvPr/>
          </p:nvSpPr>
          <p:spPr>
            <a:xfrm>
              <a:off x="7633802" y="2176482"/>
              <a:ext cx="3071143" cy="923637"/>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9A9A9353-2571-D371-6114-0C78700AB05C}"/>
                </a:ext>
                <a:ext uri="{C183D7F6-B498-43B3-948B-1728B52AA6E4}">
                  <adec:decorative xmlns:adec="http://schemas.microsoft.com/office/drawing/2017/decorative" val="1"/>
                </a:ext>
              </a:extLst>
            </p:cNvPr>
            <p:cNvSpPr/>
            <p:nvPr/>
          </p:nvSpPr>
          <p:spPr>
            <a:xfrm>
              <a:off x="7633802" y="4229742"/>
              <a:ext cx="2895652" cy="255440"/>
            </a:xfrm>
            <a:prstGeom prst="rect">
              <a:avLst/>
            </a:prstGeom>
            <a:solidFill>
              <a:schemeClr val="bg1"/>
            </a:solidFill>
            <a:ln w="952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descr="Screenshot of the &quot;Request access to Enrollment Manager&quot; section. There is a highlight box around the First Name and Last Name fields. ">
              <a:extLst>
                <a:ext uri="{FF2B5EF4-FFF2-40B4-BE49-F238E27FC236}">
                  <a16:creationId xmlns:a16="http://schemas.microsoft.com/office/drawing/2014/main" id="{5F68957F-2523-EB30-C4DA-627FA76D83F4}"/>
                </a:ext>
              </a:extLst>
            </p:cNvPr>
            <p:cNvPicPr>
              <a:picLocks noChangeAspect="1"/>
            </p:cNvPicPr>
            <p:nvPr/>
          </p:nvPicPr>
          <p:blipFill rotWithShape="1">
            <a:blip r:embed="rId3"/>
            <a:srcRect l="4624" t="90350" r="2976" b="2516"/>
            <a:stretch/>
          </p:blipFill>
          <p:spPr bwMode="auto">
            <a:xfrm>
              <a:off x="7600236" y="4485182"/>
              <a:ext cx="3871325" cy="359485"/>
            </a:xfrm>
            <a:prstGeom prst="rect">
              <a:avLst/>
            </a:prstGeom>
            <a:ln>
              <a:solidFill>
                <a:schemeClr val="tx1"/>
              </a:solidFill>
            </a:ln>
            <a:extLst>
              <a:ext uri="{53640926-AAD7-44D8-BBD7-CCE9431645EC}">
                <a14:shadowObscured xmlns:a14="http://schemas.microsoft.com/office/drawing/2010/main"/>
              </a:ext>
            </a:extLst>
          </p:spPr>
        </p:pic>
      </p:grpSp>
      <p:sp>
        <p:nvSpPr>
          <p:cNvPr id="10" name="TextBox 9">
            <a:extLst>
              <a:ext uri="{FF2B5EF4-FFF2-40B4-BE49-F238E27FC236}">
                <a16:creationId xmlns:a16="http://schemas.microsoft.com/office/drawing/2014/main" id="{79602E80-8FE9-AFF3-87F1-7F1CD2A4DB6F}"/>
              </a:ext>
            </a:extLst>
          </p:cNvPr>
          <p:cNvSpPr txBox="1"/>
          <p:nvPr/>
        </p:nvSpPr>
        <p:spPr>
          <a:xfrm>
            <a:off x="322089" y="5166611"/>
            <a:ext cx="6094520" cy="1000274"/>
          </a:xfrm>
          <a:prstGeom prst="rect">
            <a:avLst/>
          </a:prstGeom>
          <a:noFill/>
        </p:spPr>
        <p:txBody>
          <a:bodyPr wrap="square">
            <a:spAutoFit/>
          </a:bodyPr>
          <a:lstStyle/>
          <a:p>
            <a:pPr marL="0" marR="0">
              <a:spcBef>
                <a:spcPts val="600"/>
              </a:spcBef>
              <a:spcAft>
                <a:spcPts val="0"/>
              </a:spcAft>
            </a:pPr>
            <a:r>
              <a:rPr lang="en-US" sz="1800" i="1">
                <a:effectLst/>
                <a:latin typeface="Calibri" panose="020F0502020204030204" pitchFamily="34" charset="0"/>
                <a:ea typeface="MS Mincho" panose="02020609040205080304" pitchFamily="49" charset="-128"/>
                <a:cs typeface="Calibri" panose="020F0502020204030204" pitchFamily="34" charset="0"/>
              </a:rPr>
              <a:t>Note: </a:t>
            </a:r>
          </a:p>
          <a:p>
            <a:pPr marL="342900" marR="0" lvl="0" indent="-342900">
              <a:spcBef>
                <a:spcPts val="600"/>
              </a:spcBef>
              <a:spcAft>
                <a:spcPts val="0"/>
              </a:spcAft>
              <a:buFont typeface="Symbol" panose="05050102010706020507" pitchFamily="18" charset="2"/>
              <a:buChar char=""/>
            </a:pPr>
            <a:r>
              <a:rPr lang="en-US" sz="1800" i="1">
                <a:effectLst/>
                <a:latin typeface="Calibri" panose="020F0502020204030204" pitchFamily="34" charset="0"/>
                <a:ea typeface="MS Mincho" panose="02020609040205080304" pitchFamily="49" charset="-128"/>
                <a:cs typeface="Calibri" panose="020F0502020204030204" pitchFamily="34" charset="0"/>
              </a:rPr>
              <a:t>If th</a:t>
            </a:r>
            <a:r>
              <a:rPr lang="en-US" i="1">
                <a:latin typeface="Calibri" panose="020F0502020204030204" pitchFamily="34" charset="0"/>
                <a:ea typeface="MS Mincho" panose="02020609040205080304" pitchFamily="49" charset="-128"/>
                <a:cs typeface="Calibri" panose="020F0502020204030204" pitchFamily="34" charset="0"/>
              </a:rPr>
              <a:t>e </a:t>
            </a:r>
            <a:r>
              <a:rPr lang="en-US" sz="1800" i="1">
                <a:effectLst/>
                <a:latin typeface="Calibri" panose="020F0502020204030204" pitchFamily="34" charset="0"/>
                <a:ea typeface="MS Mincho" panose="02020609040205080304" pitchFamily="49" charset="-128"/>
                <a:cs typeface="Calibri" panose="020F0502020204030204" pitchFamily="34" charset="0"/>
              </a:rPr>
              <a:t>pre-populated name listed in EM is incorrect, please contact </a:t>
            </a:r>
            <a:r>
              <a:rPr lang="en-US" sz="1800" i="1">
                <a:effectLst/>
                <a:latin typeface="Calibri" panose="020F0502020204030204" pitchFamily="34" charset="0"/>
                <a:ea typeface="MS Mincho" panose="02020609040205080304" pitchFamily="49" charset="-128"/>
                <a:cs typeface="Calibri" panose="020F0502020204030204" pitchFamily="34" charset="0"/>
                <a:hlinkClick r:id="rId4"/>
              </a:rPr>
              <a:t>ID.me</a:t>
            </a:r>
            <a:r>
              <a:rPr lang="en-US" sz="1800" i="1">
                <a:effectLst/>
                <a:latin typeface="Calibri" panose="020F0502020204030204" pitchFamily="34" charset="0"/>
                <a:ea typeface="MS Mincho" panose="02020609040205080304" pitchFamily="49" charset="-128"/>
                <a:cs typeface="Calibri" panose="020F0502020204030204" pitchFamily="34" charset="0"/>
              </a:rPr>
              <a:t> for assistance.</a:t>
            </a:r>
          </a:p>
        </p:txBody>
      </p:sp>
      <p:sp>
        <p:nvSpPr>
          <p:cNvPr id="4" name="Rectangle: Rounded Corners 3" descr="Return to table of contents button.">
            <a:hlinkClick r:id="rId5" action="ppaction://hlinksldjump"/>
            <a:extLst>
              <a:ext uri="{FF2B5EF4-FFF2-40B4-BE49-F238E27FC236}">
                <a16:creationId xmlns:a16="http://schemas.microsoft.com/office/drawing/2014/main" id="{9BECD8CE-9042-A544-C6B8-CF946C59E971}"/>
              </a:ext>
            </a:extLst>
          </p:cNvPr>
          <p:cNvSpPr/>
          <p:nvPr/>
        </p:nvSpPr>
        <p:spPr>
          <a:xfrm>
            <a:off x="4443046" y="6320779"/>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5"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Tree>
    <p:extLst>
      <p:ext uri="{BB962C8B-B14F-4D97-AF65-F5344CB8AC3E}">
        <p14:creationId xmlns:p14="http://schemas.microsoft.com/office/powerpoint/2010/main" val="9199356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C6DD90E-113C-7F35-7F1C-2B83AA48C9A3}"/>
              </a:ext>
            </a:extLst>
          </p:cNvPr>
          <p:cNvSpPr txBox="1">
            <a:spLocks noGrp="1"/>
          </p:cNvSpPr>
          <p:nvPr>
            <p:ph type="title" idx="4294967295"/>
          </p:nvPr>
        </p:nvSpPr>
        <p:spPr>
          <a:xfrm>
            <a:off x="381000" y="381000"/>
            <a:ext cx="8802758"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sng" strike="noStrike" kern="1200" cap="none" spc="0" normalizeH="0" baseline="0" noProof="0">
                <a:ln>
                  <a:noFill/>
                </a:ln>
                <a:solidFill>
                  <a:srgbClr val="0E7BBA"/>
                </a:solidFill>
                <a:effectLst/>
                <a:uLnTx/>
                <a:uFillTx/>
                <a:latin typeface="Calibri"/>
                <a:ea typeface="MS Mincho"/>
                <a:cs typeface="Calibri"/>
                <a:hlinkClick r:id="rId2" action="ppaction://hlinksldjump">
                  <a:extLst>
                    <a:ext uri="{A12FA001-AC4F-418D-AE19-62706E023703}">
                      <ahyp:hlinkClr xmlns:ahyp="http://schemas.microsoft.com/office/drawing/2018/hyperlinkcolor" val="tx"/>
                    </a:ext>
                  </a:extLst>
                </a:hlinkClick>
              </a:rPr>
              <a:t>Assistants and SCO Read Only – Requesting First-Time Access</a:t>
            </a:r>
            <a:r>
              <a:rPr lang="en-US" u="sng">
                <a:solidFill>
                  <a:srgbClr val="0E7BBA"/>
                </a:solidFill>
                <a:latin typeface="Calibri"/>
                <a:ea typeface="MS Mincho"/>
                <a:cs typeface="Calibri"/>
                <a:hlinkClick r:id="rId2" action="ppaction://hlinksldjump">
                  <a:extLst>
                    <a:ext uri="{A12FA001-AC4F-418D-AE19-62706E023703}">
                      <ahyp:hlinkClr xmlns:ahyp="http://schemas.microsoft.com/office/drawing/2018/hyperlinkcolor" val="tx"/>
                    </a:ext>
                  </a:extLst>
                </a:hlinkClick>
              </a:rPr>
              <a:t> Cont'd 2</a:t>
            </a:r>
            <a:endParaRPr kumimoji="0" lang="en-US" sz="3600" b="1" i="0" u="sng" strike="noStrike" kern="1200" cap="none" spc="0" normalizeH="0" baseline="0" noProof="0">
              <a:ln>
                <a:noFill/>
              </a:ln>
              <a:solidFill>
                <a:srgbClr val="0E7BBA"/>
              </a:solidFill>
              <a:effectLst/>
              <a:uLnTx/>
              <a:uFillTx/>
              <a:hlinkClick r:id="rId2" action="ppaction://hlinksldjump">
                <a:extLst>
                  <a:ext uri="{A12FA001-AC4F-418D-AE19-62706E023703}">
                    <ahyp:hlinkClr xmlns:ahyp="http://schemas.microsoft.com/office/drawing/2018/hyperlinkcolor" val="tx"/>
                  </a:ext>
                </a:extLst>
              </a:hlinkClick>
            </a:endParaRPr>
          </a:p>
        </p:txBody>
      </p:sp>
      <p:sp>
        <p:nvSpPr>
          <p:cNvPr id="5" name="Rectangle: Rounded Corners 4">
            <a:extLst>
              <a:ext uri="{FF2B5EF4-FFF2-40B4-BE49-F238E27FC236}">
                <a16:creationId xmlns:a16="http://schemas.microsoft.com/office/drawing/2014/main" id="{23C45248-2692-C224-1AED-028B8F39FECB}"/>
              </a:ext>
            </a:extLst>
          </p:cNvPr>
          <p:cNvSpPr/>
          <p:nvPr/>
        </p:nvSpPr>
        <p:spPr>
          <a:xfrm>
            <a:off x="9183758" y="130884"/>
            <a:ext cx="1686854" cy="636000"/>
          </a:xfrm>
          <a:prstGeom prst="roundRect">
            <a:avLst>
              <a:gd name="adj" fmla="val 25217"/>
            </a:avLst>
          </a:prstGeom>
          <a:noFill/>
          <a:ln w="38100">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Calibri" panose="020F0502020204030204" pitchFamily="34" charset="0"/>
                <a:cs typeface="Calibri" panose="020F0502020204030204" pitchFamily="34" charset="0"/>
              </a:rPr>
              <a:t>Assistants and SCO Read Only</a:t>
            </a: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1" y="1358921"/>
            <a:ext cx="6721136" cy="3213079"/>
          </a:xfrm>
        </p:spPr>
        <p:txBody>
          <a:bodyPr/>
          <a:lstStyle/>
          <a:p>
            <a:pPr marL="514350" indent="-514350">
              <a:spcBef>
                <a:spcPts val="600"/>
              </a:spcBef>
              <a:spcAft>
                <a:spcPts val="0"/>
              </a:spcAft>
              <a:buFont typeface="+mj-lt"/>
              <a:buAutoNum type="arabicPeriod" startAt="3"/>
            </a:pPr>
            <a:r>
              <a:rPr lang="en-US" sz="2800"/>
              <a:t>Input your primary “</a:t>
            </a:r>
            <a:r>
              <a:rPr lang="en-US" sz="2800" b="1"/>
              <a:t>Phone” </a:t>
            </a:r>
            <a:r>
              <a:rPr lang="en-US" sz="2800"/>
              <a:t>and “</a:t>
            </a:r>
            <a:r>
              <a:rPr lang="en-US" sz="2800" b="1"/>
              <a:t>Email” </a:t>
            </a:r>
            <a:r>
              <a:rPr lang="en-US" sz="2800"/>
              <a:t>associated with your role. These fields are required. </a:t>
            </a:r>
          </a:p>
          <a:p>
            <a:pPr marL="514350" indent="-514350">
              <a:spcBef>
                <a:spcPts val="600"/>
              </a:spcBef>
              <a:spcAft>
                <a:spcPts val="0"/>
              </a:spcAft>
              <a:buFont typeface="+mj-lt"/>
              <a:buAutoNum type="arabicPeriod" startAt="3"/>
            </a:pPr>
            <a:endParaRPr lang="en-US" sz="2400"/>
          </a:p>
          <a:p>
            <a:pPr>
              <a:spcBef>
                <a:spcPts val="600"/>
              </a:spcBef>
              <a:spcAft>
                <a:spcPts val="0"/>
              </a:spcAft>
            </a:pPr>
            <a:endParaRPr lang="en-US" sz="2400"/>
          </a:p>
          <a:p>
            <a:pPr>
              <a:spcBef>
                <a:spcPts val="600"/>
              </a:spcBef>
              <a:spcAft>
                <a:spcPts val="0"/>
              </a:spcAft>
            </a:pPr>
            <a:r>
              <a:rPr lang="en-US" i="1"/>
              <a:t>Note: </a:t>
            </a:r>
          </a:p>
          <a:p>
            <a:pPr marL="342900" indent="-342900">
              <a:spcBef>
                <a:spcPts val="600"/>
              </a:spcBef>
              <a:spcAft>
                <a:spcPts val="0"/>
              </a:spcAft>
              <a:buFont typeface="Arial" panose="020B0604020202020204" pitchFamily="34" charset="0"/>
              <a:buChar char="•"/>
            </a:pPr>
            <a:r>
              <a:rPr lang="en-US" i="1"/>
              <a:t>It is recommended to use a work/school email address.</a:t>
            </a:r>
          </a:p>
        </p:txBody>
      </p:sp>
      <p:grpSp>
        <p:nvGrpSpPr>
          <p:cNvPr id="19" name="Group 18" descr="Screenshot of the &quot;Request access to Enrollment Manager&quot; section. There is a highlight box around the Phone and Email. ">
            <a:extLst>
              <a:ext uri="{FF2B5EF4-FFF2-40B4-BE49-F238E27FC236}">
                <a16:creationId xmlns:a16="http://schemas.microsoft.com/office/drawing/2014/main" id="{BC0AD8DF-6986-6BEB-5E57-867F76017D2E}"/>
              </a:ext>
            </a:extLst>
          </p:cNvPr>
          <p:cNvGrpSpPr/>
          <p:nvPr/>
        </p:nvGrpSpPr>
        <p:grpSpPr>
          <a:xfrm>
            <a:off x="7683364" y="1834735"/>
            <a:ext cx="3871326" cy="3351678"/>
            <a:chOff x="7600236" y="1492989"/>
            <a:chExt cx="3871326" cy="3351678"/>
          </a:xfrm>
        </p:grpSpPr>
        <p:pic>
          <p:nvPicPr>
            <p:cNvPr id="11" name="Picture 10">
              <a:extLst>
                <a:ext uri="{FF2B5EF4-FFF2-40B4-BE49-F238E27FC236}">
                  <a16:creationId xmlns:a16="http://schemas.microsoft.com/office/drawing/2014/main" id="{41B657AE-CFF8-26AC-A521-8C6E93CE51F4}"/>
                </a:ext>
              </a:extLst>
            </p:cNvPr>
            <p:cNvPicPr>
              <a:picLocks noChangeAspect="1"/>
            </p:cNvPicPr>
            <p:nvPr/>
          </p:nvPicPr>
          <p:blipFill rotWithShape="1">
            <a:blip r:embed="rId3"/>
            <a:srcRect l="5334" t="2494" r="2266" b="38125"/>
            <a:stretch/>
          </p:blipFill>
          <p:spPr bwMode="auto">
            <a:xfrm>
              <a:off x="7600237" y="1492989"/>
              <a:ext cx="3871325" cy="2992193"/>
            </a:xfrm>
            <a:prstGeom prst="rect">
              <a:avLst/>
            </a:prstGeom>
            <a:ln>
              <a:solidFill>
                <a:schemeClr val="tx1"/>
              </a:solidFill>
            </a:ln>
            <a:extLst>
              <a:ext uri="{53640926-AAD7-44D8-BBD7-CCE9431645EC}">
                <a14:shadowObscured xmlns:a14="http://schemas.microsoft.com/office/drawing/2010/main"/>
              </a:ext>
            </a:extLst>
          </p:spPr>
        </p:pic>
        <p:sp>
          <p:nvSpPr>
            <p:cNvPr id="12" name="Rectangle 11">
              <a:extLst>
                <a:ext uri="{FF2B5EF4-FFF2-40B4-BE49-F238E27FC236}">
                  <a16:creationId xmlns:a16="http://schemas.microsoft.com/office/drawing/2014/main" id="{D793EBEC-AE0E-ACE6-ED59-11616764C31F}"/>
                </a:ext>
                <a:ext uri="{C183D7F6-B498-43B3-948B-1728B52AA6E4}">
                  <adec:decorative xmlns:adec="http://schemas.microsoft.com/office/drawing/2017/decorative" val="1"/>
                </a:ext>
              </a:extLst>
            </p:cNvPr>
            <p:cNvSpPr/>
            <p:nvPr/>
          </p:nvSpPr>
          <p:spPr>
            <a:xfrm>
              <a:off x="7633802" y="3109346"/>
              <a:ext cx="3071143" cy="923637"/>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F070378D-B619-E331-7527-C377A59E87AB}"/>
                </a:ext>
                <a:ext uri="{C183D7F6-B498-43B3-948B-1728B52AA6E4}">
                  <adec:decorative xmlns:adec="http://schemas.microsoft.com/office/drawing/2017/decorative" val="1"/>
                </a:ext>
              </a:extLst>
            </p:cNvPr>
            <p:cNvSpPr/>
            <p:nvPr/>
          </p:nvSpPr>
          <p:spPr>
            <a:xfrm>
              <a:off x="7633802" y="4229742"/>
              <a:ext cx="2895652" cy="255440"/>
            </a:xfrm>
            <a:prstGeom prst="rect">
              <a:avLst/>
            </a:prstGeom>
            <a:solidFill>
              <a:schemeClr val="bg1"/>
            </a:solidFill>
            <a:ln w="952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5" name="Picture 14" descr="Screenshot of the &quot;Request access to Enrollment Manager&quot; section. There is a highlight box around the First Name and Last Name fields. ">
              <a:extLst>
                <a:ext uri="{FF2B5EF4-FFF2-40B4-BE49-F238E27FC236}">
                  <a16:creationId xmlns:a16="http://schemas.microsoft.com/office/drawing/2014/main" id="{35EF4583-57B8-A683-BCBE-7E1CB5CD9983}"/>
                </a:ext>
              </a:extLst>
            </p:cNvPr>
            <p:cNvPicPr>
              <a:picLocks noChangeAspect="1"/>
            </p:cNvPicPr>
            <p:nvPr/>
          </p:nvPicPr>
          <p:blipFill rotWithShape="1">
            <a:blip r:embed="rId3"/>
            <a:srcRect l="4624" t="90350" r="2976" b="2516"/>
            <a:stretch/>
          </p:blipFill>
          <p:spPr bwMode="auto">
            <a:xfrm>
              <a:off x="7600236" y="4485182"/>
              <a:ext cx="3871325" cy="359485"/>
            </a:xfrm>
            <a:prstGeom prst="rect">
              <a:avLst/>
            </a:prstGeom>
            <a:ln>
              <a:solidFill>
                <a:schemeClr val="tx1"/>
              </a:solidFill>
            </a:ln>
            <a:extLst>
              <a:ext uri="{53640926-AAD7-44D8-BBD7-CCE9431645EC}">
                <a14:shadowObscured xmlns:a14="http://schemas.microsoft.com/office/drawing/2010/main"/>
              </a:ext>
            </a:extLst>
          </p:spPr>
        </p:pic>
      </p:grpSp>
      <p:sp>
        <p:nvSpPr>
          <p:cNvPr id="4" name="Rectangle: Rounded Corners 3" descr="Return to table of contents button.">
            <a:hlinkClick r:id="rId4" action="ppaction://hlinksldjump"/>
            <a:extLst>
              <a:ext uri="{FF2B5EF4-FFF2-40B4-BE49-F238E27FC236}">
                <a16:creationId xmlns:a16="http://schemas.microsoft.com/office/drawing/2014/main" id="{9BECD8CE-9042-A544-C6B8-CF946C59E971}"/>
              </a:ext>
            </a:extLst>
          </p:cNvPr>
          <p:cNvSpPr/>
          <p:nvPr/>
        </p:nvSpPr>
        <p:spPr>
          <a:xfrm>
            <a:off x="4443046" y="6320779"/>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Tree>
    <p:extLst>
      <p:ext uri="{BB962C8B-B14F-4D97-AF65-F5344CB8AC3E}">
        <p14:creationId xmlns:p14="http://schemas.microsoft.com/office/powerpoint/2010/main" val="40187295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7CF0F3B-50FF-6FD0-FFEF-44A750991FBA}"/>
              </a:ext>
            </a:extLst>
          </p:cNvPr>
          <p:cNvSpPr txBox="1">
            <a:spLocks noGrp="1"/>
          </p:cNvSpPr>
          <p:nvPr>
            <p:ph type="title" idx="4294967295"/>
          </p:nvPr>
        </p:nvSpPr>
        <p:spPr>
          <a:xfrm>
            <a:off x="381000" y="381000"/>
            <a:ext cx="8802758"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sng" strike="noStrike" kern="1200" cap="none" spc="0" normalizeH="0" baseline="0" noProof="0">
                <a:ln>
                  <a:noFill/>
                </a:ln>
                <a:solidFill>
                  <a:srgbClr val="0E7BBA"/>
                </a:solidFill>
                <a:effectLst/>
                <a:uLnTx/>
                <a:uFillTx/>
                <a:latin typeface="Calibri"/>
                <a:ea typeface="MS Mincho"/>
                <a:cs typeface="Calibri"/>
                <a:hlinkClick r:id="rId2" action="ppaction://hlinksldjump">
                  <a:extLst>
                    <a:ext uri="{A12FA001-AC4F-418D-AE19-62706E023703}">
                      <ahyp:hlinkClr xmlns:ahyp="http://schemas.microsoft.com/office/drawing/2018/hyperlinkcolor" val="tx"/>
                    </a:ext>
                  </a:extLst>
                </a:hlinkClick>
              </a:rPr>
              <a:t>Assistants and SCO Read Only – Requesting First-Time Access</a:t>
            </a:r>
            <a:r>
              <a:rPr lang="en-US" u="sng">
                <a:solidFill>
                  <a:srgbClr val="0E7BBA"/>
                </a:solidFill>
                <a:latin typeface="Calibri"/>
                <a:ea typeface="MS Mincho"/>
                <a:cs typeface="Calibri"/>
                <a:hlinkClick r:id="rId2" action="ppaction://hlinksldjump">
                  <a:extLst>
                    <a:ext uri="{A12FA001-AC4F-418D-AE19-62706E023703}">
                      <ahyp:hlinkClr xmlns:ahyp="http://schemas.microsoft.com/office/drawing/2018/hyperlinkcolor" val="tx"/>
                    </a:ext>
                  </a:extLst>
                </a:hlinkClick>
              </a:rPr>
              <a:t> Cont'd 3</a:t>
            </a:r>
            <a:endParaRPr kumimoji="0" lang="en-US" sz="3600" b="1" i="0" u="sng" strike="noStrike" kern="1200" cap="none" spc="0" normalizeH="0" baseline="0" noProof="0">
              <a:ln>
                <a:noFill/>
              </a:ln>
              <a:solidFill>
                <a:srgbClr val="0E7BBA"/>
              </a:solidFill>
              <a:effectLst/>
              <a:uLnTx/>
              <a:uFillTx/>
              <a:hlinkClick r:id="rId2" action="ppaction://hlinksldjump">
                <a:extLst>
                  <a:ext uri="{A12FA001-AC4F-418D-AE19-62706E023703}">
                    <ahyp:hlinkClr xmlns:ahyp="http://schemas.microsoft.com/office/drawing/2018/hyperlinkcolor" val="tx"/>
                  </a:ext>
                </a:extLst>
              </a:hlinkClick>
            </a:endParaRPr>
          </a:p>
        </p:txBody>
      </p:sp>
      <p:sp>
        <p:nvSpPr>
          <p:cNvPr id="7" name="Rectangle: Rounded Corners 6">
            <a:extLst>
              <a:ext uri="{FF2B5EF4-FFF2-40B4-BE49-F238E27FC236}">
                <a16:creationId xmlns:a16="http://schemas.microsoft.com/office/drawing/2014/main" id="{8167A04C-C628-2D00-D23D-CECDCE1C9FE1}"/>
              </a:ext>
            </a:extLst>
          </p:cNvPr>
          <p:cNvSpPr/>
          <p:nvPr/>
        </p:nvSpPr>
        <p:spPr>
          <a:xfrm>
            <a:off x="9183758" y="130884"/>
            <a:ext cx="1686854" cy="636000"/>
          </a:xfrm>
          <a:prstGeom prst="roundRect">
            <a:avLst>
              <a:gd name="adj" fmla="val 25217"/>
            </a:avLst>
          </a:prstGeom>
          <a:noFill/>
          <a:ln w="38100">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Calibri" panose="020F0502020204030204" pitchFamily="34" charset="0"/>
                <a:cs typeface="Calibri" panose="020F0502020204030204" pitchFamily="34" charset="0"/>
              </a:rPr>
              <a:t>Assistants and SCO Read Only</a:t>
            </a: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69807"/>
            <a:ext cx="5987028" cy="2822711"/>
          </a:xfrm>
        </p:spPr>
        <p:txBody>
          <a:bodyPr/>
          <a:lstStyle/>
          <a:p>
            <a:pPr marL="514350" indent="-514350">
              <a:spcBef>
                <a:spcPts val="600"/>
              </a:spcBef>
              <a:spcAft>
                <a:spcPts val="0"/>
              </a:spcAft>
              <a:buFont typeface="+mj-lt"/>
              <a:buAutoNum type="arabicPeriod" startAt="4"/>
            </a:pPr>
            <a:r>
              <a:rPr lang="en-US" sz="2800">
                <a:effectLst/>
                <a:ea typeface="MS Mincho" panose="02020609040205080304" pitchFamily="49" charset="-128"/>
              </a:rPr>
              <a:t>For “</a:t>
            </a:r>
            <a:r>
              <a:rPr lang="en-US" sz="2800" b="1">
                <a:effectLst/>
                <a:ea typeface="MS Mincho" panose="02020609040205080304" pitchFamily="49" charset="-128"/>
              </a:rPr>
              <a:t>Role</a:t>
            </a:r>
            <a:r>
              <a:rPr lang="en-US" sz="2800">
                <a:effectLst/>
                <a:ea typeface="MS Mincho" panose="02020609040205080304" pitchFamily="49" charset="-128"/>
              </a:rPr>
              <a:t>”, select your appropriate title from the dropdown options. Once you select your role, the </a:t>
            </a:r>
            <a:r>
              <a:rPr lang="en-US" sz="2800" b="1">
                <a:effectLst/>
                <a:ea typeface="MS Mincho" panose="02020609040205080304" pitchFamily="49" charset="-128"/>
              </a:rPr>
              <a:t>“Facility Code” </a:t>
            </a:r>
            <a:r>
              <a:rPr lang="en-US" sz="2800">
                <a:effectLst/>
                <a:ea typeface="MS Mincho" panose="02020609040205080304" pitchFamily="49" charset="-128"/>
              </a:rPr>
              <a:t>field appears. </a:t>
            </a:r>
          </a:p>
          <a:p>
            <a:pPr>
              <a:spcBef>
                <a:spcPts val="600"/>
              </a:spcBef>
              <a:spcAft>
                <a:spcPts val="0"/>
              </a:spcAft>
            </a:pPr>
            <a:endParaRPr lang="en-US" sz="1800" i="1">
              <a:effectLst/>
              <a:ea typeface="MS Mincho" panose="02020609040205080304" pitchFamily="49" charset="-128"/>
            </a:endParaRPr>
          </a:p>
          <a:p>
            <a:pPr>
              <a:spcBef>
                <a:spcPts val="600"/>
              </a:spcBef>
              <a:spcAft>
                <a:spcPts val="0"/>
              </a:spcAft>
            </a:pPr>
            <a:r>
              <a:rPr lang="en-US" sz="1800" i="1">
                <a:effectLst/>
                <a:ea typeface="MS Mincho" panose="02020609040205080304" pitchFamily="49" charset="-128"/>
              </a:rPr>
              <a:t>Note: If you select the </a:t>
            </a:r>
            <a:r>
              <a:rPr lang="en-US" sz="1800" b="1" i="1">
                <a:effectLst/>
                <a:ea typeface="MS Mincho" panose="02020609040205080304" pitchFamily="49" charset="-128"/>
              </a:rPr>
              <a:t>“School Certifying Official Read Only” </a:t>
            </a:r>
            <a:r>
              <a:rPr lang="en-US" sz="1800" i="1">
                <a:effectLst/>
                <a:ea typeface="MS Mincho" panose="02020609040205080304" pitchFamily="49" charset="-128"/>
              </a:rPr>
              <a:t>dropdown option for your </a:t>
            </a:r>
            <a:r>
              <a:rPr lang="en-US" sz="1800" b="1" i="1">
                <a:effectLst/>
                <a:ea typeface="MS Mincho" panose="02020609040205080304" pitchFamily="49" charset="-128"/>
              </a:rPr>
              <a:t>“Role”</a:t>
            </a:r>
            <a:r>
              <a:rPr lang="en-US" sz="1800" i="1">
                <a:effectLst/>
                <a:ea typeface="MS Mincho" panose="02020609040205080304" pitchFamily="49" charset="-128"/>
              </a:rPr>
              <a:t>,</a:t>
            </a:r>
            <a:r>
              <a:rPr lang="en-US" sz="1800" b="1" i="1">
                <a:effectLst/>
                <a:ea typeface="MS Mincho" panose="02020609040205080304" pitchFamily="49" charset="-128"/>
              </a:rPr>
              <a:t> </a:t>
            </a:r>
            <a:r>
              <a:rPr lang="en-US" sz="1800" i="1">
                <a:effectLst/>
                <a:ea typeface="MS Mincho" panose="02020609040205080304" pitchFamily="49" charset="-128"/>
              </a:rPr>
              <a:t>two checkboxes will appear under the </a:t>
            </a:r>
            <a:r>
              <a:rPr lang="en-US" sz="1800" b="1" i="1">
                <a:effectLst/>
                <a:ea typeface="MS Mincho" panose="02020609040205080304" pitchFamily="49" charset="-128"/>
              </a:rPr>
              <a:t>“Facility Code” </a:t>
            </a:r>
            <a:r>
              <a:rPr lang="en-US" sz="1800" i="1">
                <a:effectLst/>
                <a:ea typeface="MS Mincho" panose="02020609040205080304" pitchFamily="49" charset="-128"/>
              </a:rPr>
              <a:t>field, which say the following: </a:t>
            </a:r>
          </a:p>
          <a:p>
            <a:pPr marL="742950" marR="0" lvl="1" indent="-285750">
              <a:spcBef>
                <a:spcPts val="600"/>
              </a:spcBef>
              <a:spcAft>
                <a:spcPts val="800"/>
              </a:spcAft>
              <a:buFont typeface="+mj-lt"/>
              <a:buAutoNum type="alphaLcPeriod"/>
            </a:pPr>
            <a:r>
              <a:rPr lang="en-US" sz="1800" b="1">
                <a:effectLst/>
                <a:ea typeface="MS Mincho" panose="02020609040205080304" pitchFamily="49" charset="-128"/>
              </a:rPr>
              <a:t>“By clicking here, you agree that you are already designated in VA’s Approval Management System known as WEAMS or a VA Form 22-8794 has been submitted to VA within the last 30 days".</a:t>
            </a:r>
          </a:p>
          <a:p>
            <a:pPr marL="742950" marR="0" lvl="1" indent="-285750">
              <a:spcBef>
                <a:spcPts val="600"/>
              </a:spcBef>
              <a:spcAft>
                <a:spcPts val="0"/>
              </a:spcAft>
              <a:buFont typeface="+mj-lt"/>
              <a:buAutoNum type="alphaLcPeriod"/>
            </a:pPr>
            <a:r>
              <a:rPr lang="en-US" sz="1800" b="1">
                <a:effectLst/>
                <a:ea typeface="MS Mincho" panose="02020609040205080304" pitchFamily="49" charset="-128"/>
              </a:rPr>
              <a:t>“By clicking here, you agree that you have completed the required training in the SCO Portal</a:t>
            </a:r>
            <a:r>
              <a:rPr lang="en-US" sz="1800" b="1">
                <a:ea typeface="MS Mincho" panose="02020609040205080304" pitchFamily="49" charset="-128"/>
              </a:rPr>
              <a:t>”.</a:t>
            </a:r>
            <a:endParaRPr lang="en-US" sz="1800" b="1">
              <a:effectLst/>
              <a:ea typeface="MS Mincho" panose="02020609040205080304" pitchFamily="49" charset="-128"/>
            </a:endParaRPr>
          </a:p>
          <a:p>
            <a:pPr>
              <a:spcBef>
                <a:spcPts val="600"/>
              </a:spcBef>
              <a:spcAft>
                <a:spcPts val="0"/>
              </a:spcAft>
            </a:pPr>
            <a:endParaRPr lang="en-US" i="1">
              <a:effectLst/>
              <a:ea typeface="MS Mincho" panose="02020609040205080304" pitchFamily="49" charset="-128"/>
            </a:endParaRPr>
          </a:p>
          <a:p>
            <a:pPr marR="0" lvl="0">
              <a:spcBef>
                <a:spcPts val="600"/>
              </a:spcBef>
              <a:spcAft>
                <a:spcPts val="0"/>
              </a:spcAft>
            </a:pPr>
            <a:endParaRPr lang="en-US" sz="2800"/>
          </a:p>
        </p:txBody>
      </p:sp>
      <p:grpSp>
        <p:nvGrpSpPr>
          <p:cNvPr id="19" name="Group 18" descr="Screenshot of the requesting access to EM page. If any role is selected, the Facility Code field appears. If the role selected is the SCO Read Only, then two check boxes will also appear. ">
            <a:extLst>
              <a:ext uri="{FF2B5EF4-FFF2-40B4-BE49-F238E27FC236}">
                <a16:creationId xmlns:a16="http://schemas.microsoft.com/office/drawing/2014/main" id="{BE9804CD-D149-5A33-0369-758BDDE9B777}"/>
              </a:ext>
            </a:extLst>
          </p:cNvPr>
          <p:cNvGrpSpPr/>
          <p:nvPr/>
        </p:nvGrpSpPr>
        <p:grpSpPr>
          <a:xfrm>
            <a:off x="6630979" y="1034965"/>
            <a:ext cx="5421138" cy="5301893"/>
            <a:chOff x="6630979" y="886681"/>
            <a:chExt cx="5421138" cy="5301893"/>
          </a:xfrm>
        </p:grpSpPr>
        <p:pic>
          <p:nvPicPr>
            <p:cNvPr id="13" name="Picture 12" descr="Graphical user interface, application&#10;&#10;Description automatically generated">
              <a:extLst>
                <a:ext uri="{FF2B5EF4-FFF2-40B4-BE49-F238E27FC236}">
                  <a16:creationId xmlns:a16="http://schemas.microsoft.com/office/drawing/2014/main" id="{BA52C000-E304-CBB5-D920-65CFBAF8FD77}"/>
                </a:ext>
              </a:extLst>
            </p:cNvPr>
            <p:cNvPicPr>
              <a:picLocks noChangeAspect="1"/>
            </p:cNvPicPr>
            <p:nvPr/>
          </p:nvPicPr>
          <p:blipFill rotWithShape="1">
            <a:blip r:embed="rId3">
              <a:extLst>
                <a:ext uri="{28A0092B-C50C-407E-A947-70E740481C1C}">
                  <a14:useLocalDpi xmlns:a14="http://schemas.microsoft.com/office/drawing/2010/main" val="0"/>
                </a:ext>
              </a:extLst>
            </a:blip>
            <a:srcRect l="23529" t="21236" r="31475" b="7577"/>
            <a:stretch/>
          </p:blipFill>
          <p:spPr>
            <a:xfrm>
              <a:off x="6630979" y="886681"/>
              <a:ext cx="3863365" cy="3438042"/>
            </a:xfrm>
            <a:prstGeom prst="rect">
              <a:avLst/>
            </a:prstGeom>
            <a:ln>
              <a:solidFill>
                <a:schemeClr val="tx1"/>
              </a:solidFill>
            </a:ln>
          </p:spPr>
        </p:pic>
        <p:sp>
          <p:nvSpPr>
            <p:cNvPr id="5" name="Rectangle 4">
              <a:extLst>
                <a:ext uri="{FF2B5EF4-FFF2-40B4-BE49-F238E27FC236}">
                  <a16:creationId xmlns:a16="http://schemas.microsoft.com/office/drawing/2014/main" id="{8B27EB65-9041-07E3-DD23-354A339CB39E}"/>
                </a:ext>
                <a:ext uri="{C183D7F6-B498-43B3-948B-1728B52AA6E4}">
                  <adec:decorative xmlns:adec="http://schemas.microsoft.com/office/drawing/2017/decorative" val="1"/>
                </a:ext>
              </a:extLst>
            </p:cNvPr>
            <p:cNvSpPr/>
            <p:nvPr/>
          </p:nvSpPr>
          <p:spPr>
            <a:xfrm>
              <a:off x="6707414" y="2658535"/>
              <a:ext cx="3085927" cy="99060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15" name="Picture 14" descr="Graphical user interface, text, application&#10;&#10;Description automatically generated">
              <a:extLst>
                <a:ext uri="{FF2B5EF4-FFF2-40B4-BE49-F238E27FC236}">
                  <a16:creationId xmlns:a16="http://schemas.microsoft.com/office/drawing/2014/main" id="{5620F94D-243B-F3B7-2EA5-933F3076BA65}"/>
                </a:ext>
              </a:extLst>
            </p:cNvPr>
            <p:cNvPicPr>
              <a:picLocks noChangeAspect="1"/>
            </p:cNvPicPr>
            <p:nvPr/>
          </p:nvPicPr>
          <p:blipFill rotWithShape="1">
            <a:blip r:embed="rId4">
              <a:extLst>
                <a:ext uri="{28A0092B-C50C-407E-A947-70E740481C1C}">
                  <a14:useLocalDpi xmlns:a14="http://schemas.microsoft.com/office/drawing/2010/main" val="0"/>
                </a:ext>
              </a:extLst>
            </a:blip>
            <a:srcRect l="23689" t="42961" r="31320" b="6731"/>
            <a:stretch/>
          </p:blipFill>
          <p:spPr>
            <a:xfrm>
              <a:off x="8199949" y="3765656"/>
              <a:ext cx="3852168" cy="2422918"/>
            </a:xfrm>
            <a:prstGeom prst="rect">
              <a:avLst/>
            </a:prstGeom>
            <a:ln>
              <a:solidFill>
                <a:schemeClr val="tx1"/>
              </a:solidFill>
            </a:ln>
          </p:spPr>
        </p:pic>
        <p:sp>
          <p:nvSpPr>
            <p:cNvPr id="18" name="Rectangle 17">
              <a:extLst>
                <a:ext uri="{FF2B5EF4-FFF2-40B4-BE49-F238E27FC236}">
                  <a16:creationId xmlns:a16="http://schemas.microsoft.com/office/drawing/2014/main" id="{D42F5F98-B9CA-5AEE-9D9F-E1978CAD65BF}"/>
                </a:ext>
                <a:ext uri="{C183D7F6-B498-43B3-948B-1728B52AA6E4}">
                  <adec:decorative xmlns:adec="http://schemas.microsoft.com/office/drawing/2017/decorative" val="1"/>
                </a:ext>
              </a:extLst>
            </p:cNvPr>
            <p:cNvSpPr/>
            <p:nvPr/>
          </p:nvSpPr>
          <p:spPr>
            <a:xfrm>
              <a:off x="8237020" y="3802727"/>
              <a:ext cx="3730900" cy="1753836"/>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4" name="Rectangle: Rounded Corners 3" descr="Return to table of contents button.">
            <a:hlinkClick r:id="rId5" action="ppaction://hlinksldjump"/>
            <a:extLst>
              <a:ext uri="{FF2B5EF4-FFF2-40B4-BE49-F238E27FC236}">
                <a16:creationId xmlns:a16="http://schemas.microsoft.com/office/drawing/2014/main" id="{9BECD8CE-9042-A544-C6B8-CF946C59E971}"/>
              </a:ext>
            </a:extLst>
          </p:cNvPr>
          <p:cNvSpPr/>
          <p:nvPr/>
        </p:nvSpPr>
        <p:spPr>
          <a:xfrm>
            <a:off x="4443046" y="6320779"/>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5"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Tree>
    <p:extLst>
      <p:ext uri="{BB962C8B-B14F-4D97-AF65-F5344CB8AC3E}">
        <p14:creationId xmlns:p14="http://schemas.microsoft.com/office/powerpoint/2010/main" val="13765733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25A1C-D99F-A0C9-DFCE-811E9A80BCF5}"/>
              </a:ext>
            </a:extLst>
          </p:cNvPr>
          <p:cNvSpPr txBox="1">
            <a:spLocks noGrp="1"/>
          </p:cNvSpPr>
          <p:nvPr>
            <p:ph type="title" idx="4294967295"/>
          </p:nvPr>
        </p:nvSpPr>
        <p:spPr>
          <a:xfrm>
            <a:off x="381000" y="381000"/>
            <a:ext cx="8802758"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sng" strike="noStrike" kern="1200" cap="none" spc="0" normalizeH="0" baseline="0" noProof="0">
                <a:ln>
                  <a:noFill/>
                </a:ln>
                <a:solidFill>
                  <a:srgbClr val="0E7BBA"/>
                </a:solidFill>
                <a:effectLst/>
                <a:uLnTx/>
                <a:uFillTx/>
                <a:latin typeface="Calibri"/>
                <a:ea typeface="MS Mincho"/>
                <a:cs typeface="Calibri"/>
                <a:hlinkClick r:id="rId2" action="ppaction://hlinksldjump">
                  <a:extLst>
                    <a:ext uri="{A12FA001-AC4F-418D-AE19-62706E023703}">
                      <ahyp:hlinkClr xmlns:ahyp="http://schemas.microsoft.com/office/drawing/2018/hyperlinkcolor" val="tx"/>
                    </a:ext>
                  </a:extLst>
                </a:hlinkClick>
              </a:rPr>
              <a:t>Assistants and SCO Read Only – Requesting First-Time Access</a:t>
            </a:r>
            <a:r>
              <a:rPr lang="en-US" u="sng">
                <a:solidFill>
                  <a:srgbClr val="0E7BBA"/>
                </a:solidFill>
                <a:latin typeface="Calibri"/>
                <a:ea typeface="MS Mincho"/>
                <a:cs typeface="Calibri"/>
                <a:hlinkClick r:id="rId2" action="ppaction://hlinksldjump">
                  <a:extLst>
                    <a:ext uri="{A12FA001-AC4F-418D-AE19-62706E023703}">
                      <ahyp:hlinkClr xmlns:ahyp="http://schemas.microsoft.com/office/drawing/2018/hyperlinkcolor" val="tx"/>
                    </a:ext>
                  </a:extLst>
                </a:hlinkClick>
              </a:rPr>
              <a:t> Cont'd 4</a:t>
            </a:r>
            <a:endParaRPr kumimoji="0" lang="en-US" sz="3600" b="1" i="0" u="sng" strike="noStrike" kern="1200" cap="none" spc="0" normalizeH="0" baseline="0" noProof="0">
              <a:ln>
                <a:noFill/>
              </a:ln>
              <a:solidFill>
                <a:srgbClr val="0E7BBA"/>
              </a:solidFill>
              <a:effectLst/>
              <a:uLnTx/>
              <a:uFillTx/>
              <a:hlinkClick r:id="rId2" action="ppaction://hlinksldjump">
                <a:extLst>
                  <a:ext uri="{A12FA001-AC4F-418D-AE19-62706E023703}">
                    <ahyp:hlinkClr xmlns:ahyp="http://schemas.microsoft.com/office/drawing/2018/hyperlinkcolor" val="tx"/>
                  </a:ext>
                </a:extLst>
              </a:hlinkClick>
            </a:endParaRPr>
          </a:p>
        </p:txBody>
      </p:sp>
      <p:sp>
        <p:nvSpPr>
          <p:cNvPr id="3" name="Rectangle: Rounded Corners 2">
            <a:extLst>
              <a:ext uri="{FF2B5EF4-FFF2-40B4-BE49-F238E27FC236}">
                <a16:creationId xmlns:a16="http://schemas.microsoft.com/office/drawing/2014/main" id="{C669646A-4954-6004-2445-F5D522B5FBE0}"/>
              </a:ext>
            </a:extLst>
          </p:cNvPr>
          <p:cNvSpPr/>
          <p:nvPr/>
        </p:nvSpPr>
        <p:spPr>
          <a:xfrm>
            <a:off x="9183758" y="130884"/>
            <a:ext cx="1686854" cy="636000"/>
          </a:xfrm>
          <a:prstGeom prst="roundRect">
            <a:avLst>
              <a:gd name="adj" fmla="val 25217"/>
            </a:avLst>
          </a:prstGeom>
          <a:noFill/>
          <a:ln w="38100">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Calibri" panose="020F0502020204030204" pitchFamily="34" charset="0"/>
                <a:cs typeface="Calibri" panose="020F0502020204030204" pitchFamily="34" charset="0"/>
              </a:rPr>
              <a:t>Assistants and SCO Read Only</a:t>
            </a: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99647" y="1383714"/>
            <a:ext cx="6142667" cy="1759225"/>
          </a:xfrm>
        </p:spPr>
        <p:txBody>
          <a:bodyPr/>
          <a:lstStyle/>
          <a:p>
            <a:pPr marL="514350" marR="0" lvl="0" indent="-514350">
              <a:spcBef>
                <a:spcPts val="600"/>
              </a:spcBef>
              <a:spcAft>
                <a:spcPts val="0"/>
              </a:spcAft>
              <a:buFont typeface="+mj-lt"/>
              <a:buAutoNum type="arabicPeriod" startAt="5"/>
            </a:pPr>
            <a:r>
              <a:rPr lang="en-US" sz="2800">
                <a:ea typeface="MS Mincho" panose="02020609040205080304" pitchFamily="49" charset="-128"/>
              </a:rPr>
              <a:t>I</a:t>
            </a:r>
            <a:r>
              <a:rPr lang="en-US" sz="2800">
                <a:effectLst/>
                <a:ea typeface="MS Mincho" panose="02020609040205080304" pitchFamily="49" charset="-128"/>
              </a:rPr>
              <a:t>nput your school’s 8-digit “</a:t>
            </a:r>
            <a:r>
              <a:rPr lang="en-US" sz="2800" b="1">
                <a:effectLst/>
                <a:ea typeface="MS Mincho" panose="02020609040205080304" pitchFamily="49" charset="-128"/>
              </a:rPr>
              <a:t>Facility Code”. </a:t>
            </a:r>
            <a:r>
              <a:rPr lang="en-US" sz="2800">
                <a:effectLst/>
                <a:ea typeface="MS Mincho" panose="02020609040205080304" pitchFamily="49" charset="-128"/>
              </a:rPr>
              <a:t>If you are unsure of the facility code, ask the designated SCO at your school.</a:t>
            </a:r>
          </a:p>
          <a:p>
            <a:pPr marL="514350" marR="0" lvl="0" indent="-514350">
              <a:spcBef>
                <a:spcPts val="600"/>
              </a:spcBef>
              <a:spcAft>
                <a:spcPts val="0"/>
              </a:spcAft>
              <a:buFont typeface="+mj-lt"/>
              <a:buAutoNum type="arabicPeriod" startAt="5"/>
            </a:pPr>
            <a:endParaRPr lang="en-US" sz="2800">
              <a:ea typeface="MS Mincho" panose="02020609040205080304" pitchFamily="49" charset="-128"/>
            </a:endParaRPr>
          </a:p>
          <a:p>
            <a:pPr>
              <a:spcBef>
                <a:spcPts val="600"/>
              </a:spcBef>
              <a:spcAft>
                <a:spcPts val="0"/>
              </a:spcAft>
            </a:pPr>
            <a:r>
              <a:rPr lang="en-US" i="1">
                <a:effectLst/>
                <a:ea typeface="MS Mincho" panose="02020609040205080304" pitchFamily="49" charset="-128"/>
              </a:rPr>
              <a:t>Note: If you select the </a:t>
            </a:r>
            <a:r>
              <a:rPr lang="en-US" b="1" i="1">
                <a:effectLst/>
                <a:ea typeface="MS Mincho" panose="02020609040205080304" pitchFamily="49" charset="-128"/>
              </a:rPr>
              <a:t>“School Certifying Official Read Only” </a:t>
            </a:r>
            <a:r>
              <a:rPr lang="en-US" i="1">
                <a:effectLst/>
                <a:ea typeface="MS Mincho" panose="02020609040205080304" pitchFamily="49" charset="-128"/>
              </a:rPr>
              <a:t>dropdown options, if applicable, please select </a:t>
            </a:r>
            <a:r>
              <a:rPr lang="en-US" i="1">
                <a:ea typeface="MS Mincho" panose="02020609040205080304" pitchFamily="49" charset="-128"/>
              </a:rPr>
              <a:t>the </a:t>
            </a:r>
            <a:r>
              <a:rPr lang="en-US" i="1">
                <a:effectLst/>
                <a:ea typeface="MS Mincho" panose="02020609040205080304" pitchFamily="49" charset="-128"/>
              </a:rPr>
              <a:t>checkboxes.</a:t>
            </a:r>
            <a:endParaRPr lang="en-US">
              <a:effectLst/>
              <a:ea typeface="MS Mincho" panose="02020609040205080304" pitchFamily="49" charset="-128"/>
            </a:endParaRPr>
          </a:p>
        </p:txBody>
      </p:sp>
      <p:grpSp>
        <p:nvGrpSpPr>
          <p:cNvPr id="11" name="Group 10" descr="Screenshot of the requesting access to EM page. If any role is selected, the Facility Code field appears. If the role selected is the SCO Read Only, then two check boxes will also appear. There is a highlight box around the facility code, and the two checkboxes.">
            <a:extLst>
              <a:ext uri="{FF2B5EF4-FFF2-40B4-BE49-F238E27FC236}">
                <a16:creationId xmlns:a16="http://schemas.microsoft.com/office/drawing/2014/main" id="{BCB21EE2-4A34-44F8-65E5-C89F5DD88BAE}"/>
              </a:ext>
            </a:extLst>
          </p:cNvPr>
          <p:cNvGrpSpPr/>
          <p:nvPr/>
        </p:nvGrpSpPr>
        <p:grpSpPr>
          <a:xfrm>
            <a:off x="6630979" y="1072036"/>
            <a:ext cx="5421138" cy="5301893"/>
            <a:chOff x="6630979" y="886681"/>
            <a:chExt cx="5421138" cy="5301893"/>
          </a:xfrm>
        </p:grpSpPr>
        <p:pic>
          <p:nvPicPr>
            <p:cNvPr id="12" name="Picture 11" descr="Graphical user interface, application&#10;&#10;Description automatically generated">
              <a:extLst>
                <a:ext uri="{FF2B5EF4-FFF2-40B4-BE49-F238E27FC236}">
                  <a16:creationId xmlns:a16="http://schemas.microsoft.com/office/drawing/2014/main" id="{24261C1C-AEE6-89E2-D0BE-342CE13E2D15}"/>
                </a:ext>
              </a:extLst>
            </p:cNvPr>
            <p:cNvPicPr>
              <a:picLocks noChangeAspect="1"/>
            </p:cNvPicPr>
            <p:nvPr/>
          </p:nvPicPr>
          <p:blipFill rotWithShape="1">
            <a:blip r:embed="rId3">
              <a:extLst>
                <a:ext uri="{28A0092B-C50C-407E-A947-70E740481C1C}">
                  <a14:useLocalDpi xmlns:a14="http://schemas.microsoft.com/office/drawing/2010/main" val="0"/>
                </a:ext>
              </a:extLst>
            </a:blip>
            <a:srcRect l="23529" t="21236" r="31475" b="7577"/>
            <a:stretch/>
          </p:blipFill>
          <p:spPr>
            <a:xfrm>
              <a:off x="6630979" y="886681"/>
              <a:ext cx="3863365" cy="3438042"/>
            </a:xfrm>
            <a:prstGeom prst="rect">
              <a:avLst/>
            </a:prstGeom>
            <a:ln>
              <a:solidFill>
                <a:schemeClr val="tx1"/>
              </a:solidFill>
            </a:ln>
          </p:spPr>
        </p:pic>
        <p:sp>
          <p:nvSpPr>
            <p:cNvPr id="13" name="Rectangle 12">
              <a:extLst>
                <a:ext uri="{FF2B5EF4-FFF2-40B4-BE49-F238E27FC236}">
                  <a16:creationId xmlns:a16="http://schemas.microsoft.com/office/drawing/2014/main" id="{100EA331-CB48-358C-9A9F-EC5A9785020D}"/>
                </a:ext>
                <a:ext uri="{C183D7F6-B498-43B3-948B-1728B52AA6E4}">
                  <adec:decorative xmlns:adec="http://schemas.microsoft.com/office/drawing/2017/decorative" val="1"/>
                </a:ext>
              </a:extLst>
            </p:cNvPr>
            <p:cNvSpPr/>
            <p:nvPr/>
          </p:nvSpPr>
          <p:spPr>
            <a:xfrm>
              <a:off x="6707414" y="3142939"/>
              <a:ext cx="3085927" cy="506196"/>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14" name="Picture 13" descr="Graphical user interface, text, application&#10;&#10;Description automatically generated">
              <a:extLst>
                <a:ext uri="{FF2B5EF4-FFF2-40B4-BE49-F238E27FC236}">
                  <a16:creationId xmlns:a16="http://schemas.microsoft.com/office/drawing/2014/main" id="{020996D4-4B05-749B-1CB2-31BA78BB1D6C}"/>
                </a:ext>
              </a:extLst>
            </p:cNvPr>
            <p:cNvPicPr>
              <a:picLocks noChangeAspect="1"/>
            </p:cNvPicPr>
            <p:nvPr/>
          </p:nvPicPr>
          <p:blipFill rotWithShape="1">
            <a:blip r:embed="rId4">
              <a:extLst>
                <a:ext uri="{28A0092B-C50C-407E-A947-70E740481C1C}">
                  <a14:useLocalDpi xmlns:a14="http://schemas.microsoft.com/office/drawing/2010/main" val="0"/>
                </a:ext>
              </a:extLst>
            </a:blip>
            <a:srcRect l="23689" t="42961" r="31320" b="6731"/>
            <a:stretch/>
          </p:blipFill>
          <p:spPr>
            <a:xfrm>
              <a:off x="8199949" y="3765656"/>
              <a:ext cx="3852168" cy="2422918"/>
            </a:xfrm>
            <a:prstGeom prst="rect">
              <a:avLst/>
            </a:prstGeom>
            <a:ln>
              <a:solidFill>
                <a:schemeClr val="tx1"/>
              </a:solidFill>
            </a:ln>
          </p:spPr>
        </p:pic>
        <p:sp>
          <p:nvSpPr>
            <p:cNvPr id="15" name="Rectangle 14">
              <a:extLst>
                <a:ext uri="{FF2B5EF4-FFF2-40B4-BE49-F238E27FC236}">
                  <a16:creationId xmlns:a16="http://schemas.microsoft.com/office/drawing/2014/main" id="{0F3008BB-6273-DA8D-924E-9156C60F9BB7}"/>
                </a:ext>
                <a:ext uri="{C183D7F6-B498-43B3-948B-1728B52AA6E4}">
                  <adec:decorative xmlns:adec="http://schemas.microsoft.com/office/drawing/2017/decorative" val="1"/>
                </a:ext>
              </a:extLst>
            </p:cNvPr>
            <p:cNvSpPr/>
            <p:nvPr/>
          </p:nvSpPr>
          <p:spPr>
            <a:xfrm>
              <a:off x="8237020" y="4250575"/>
              <a:ext cx="3730900" cy="1305988"/>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0" name="Rectangle: Rounded Corners 9" descr="Return to table of contents button.">
            <a:hlinkClick r:id="rId5" action="ppaction://hlinksldjump"/>
            <a:extLst>
              <a:ext uri="{FF2B5EF4-FFF2-40B4-BE49-F238E27FC236}">
                <a16:creationId xmlns:a16="http://schemas.microsoft.com/office/drawing/2014/main" id="{4E9C2BBC-1E61-213C-D506-A30AC43DE5E7}"/>
              </a:ext>
            </a:extLst>
          </p:cNvPr>
          <p:cNvSpPr/>
          <p:nvPr/>
        </p:nvSpPr>
        <p:spPr>
          <a:xfrm>
            <a:off x="4443046" y="6320779"/>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5"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Tree>
    <p:extLst>
      <p:ext uri="{BB962C8B-B14F-4D97-AF65-F5344CB8AC3E}">
        <p14:creationId xmlns:p14="http://schemas.microsoft.com/office/powerpoint/2010/main" val="4683049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D5230-BF9C-DDBF-8595-7895C848B966}"/>
              </a:ext>
            </a:extLst>
          </p:cNvPr>
          <p:cNvSpPr txBox="1">
            <a:spLocks noGrp="1"/>
          </p:cNvSpPr>
          <p:nvPr>
            <p:ph type="title" idx="4294967295"/>
          </p:nvPr>
        </p:nvSpPr>
        <p:spPr>
          <a:xfrm>
            <a:off x="381000" y="381000"/>
            <a:ext cx="8802758"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sng" strike="noStrike" kern="1200" cap="none" spc="0" normalizeH="0" baseline="0" noProof="0">
                <a:ln>
                  <a:noFill/>
                </a:ln>
                <a:solidFill>
                  <a:srgbClr val="0E7BBA"/>
                </a:solidFill>
                <a:effectLst/>
                <a:uLnTx/>
                <a:uFillTx/>
                <a:latin typeface="Calibri"/>
                <a:ea typeface="MS Mincho"/>
                <a:cs typeface="Calibri"/>
                <a:hlinkClick r:id="rId2" action="ppaction://hlinksldjump">
                  <a:extLst>
                    <a:ext uri="{A12FA001-AC4F-418D-AE19-62706E023703}">
                      <ahyp:hlinkClr xmlns:ahyp="http://schemas.microsoft.com/office/drawing/2018/hyperlinkcolor" val="tx"/>
                    </a:ext>
                  </a:extLst>
                </a:hlinkClick>
              </a:rPr>
              <a:t>Assistants and SCO Read Only – Requesting First-Time Access</a:t>
            </a:r>
            <a:r>
              <a:rPr lang="en-US" u="sng">
                <a:solidFill>
                  <a:srgbClr val="0E7BBA"/>
                </a:solidFill>
                <a:latin typeface="Calibri"/>
                <a:ea typeface="MS Mincho"/>
                <a:cs typeface="Calibri"/>
                <a:hlinkClick r:id="rId2" action="ppaction://hlinksldjump">
                  <a:extLst>
                    <a:ext uri="{A12FA001-AC4F-418D-AE19-62706E023703}">
                      <ahyp:hlinkClr xmlns:ahyp="http://schemas.microsoft.com/office/drawing/2018/hyperlinkcolor" val="tx"/>
                    </a:ext>
                  </a:extLst>
                </a:hlinkClick>
              </a:rPr>
              <a:t> Cont'd 5</a:t>
            </a:r>
            <a:endParaRPr kumimoji="0" lang="en-US" sz="3600" b="1" i="0" u="sng" strike="noStrike" kern="1200" cap="none" spc="0" normalizeH="0" baseline="0" noProof="0">
              <a:ln>
                <a:noFill/>
              </a:ln>
              <a:solidFill>
                <a:srgbClr val="0E7BBA"/>
              </a:solidFill>
              <a:effectLst/>
              <a:uLnTx/>
              <a:uFillTx/>
              <a:hlinkClick r:id="rId2" action="ppaction://hlinksldjump">
                <a:extLst>
                  <a:ext uri="{A12FA001-AC4F-418D-AE19-62706E023703}">
                    <ahyp:hlinkClr xmlns:ahyp="http://schemas.microsoft.com/office/drawing/2018/hyperlinkcolor" val="tx"/>
                  </a:ext>
                </a:extLst>
              </a:hlinkClick>
            </a:endParaRPr>
          </a:p>
        </p:txBody>
      </p:sp>
      <p:sp>
        <p:nvSpPr>
          <p:cNvPr id="4" name="Rectangle: Rounded Corners 3">
            <a:extLst>
              <a:ext uri="{FF2B5EF4-FFF2-40B4-BE49-F238E27FC236}">
                <a16:creationId xmlns:a16="http://schemas.microsoft.com/office/drawing/2014/main" id="{A86043F0-C429-15FA-296E-9E4FC7A4091E}"/>
              </a:ext>
            </a:extLst>
          </p:cNvPr>
          <p:cNvSpPr/>
          <p:nvPr/>
        </p:nvSpPr>
        <p:spPr>
          <a:xfrm>
            <a:off x="9183758" y="130884"/>
            <a:ext cx="1686854" cy="636000"/>
          </a:xfrm>
          <a:prstGeom prst="roundRect">
            <a:avLst>
              <a:gd name="adj" fmla="val 25217"/>
            </a:avLst>
          </a:prstGeom>
          <a:noFill/>
          <a:ln w="38100">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Calibri" panose="020F0502020204030204" pitchFamily="34" charset="0"/>
                <a:cs typeface="Calibri" panose="020F0502020204030204" pitchFamily="34" charset="0"/>
              </a:rPr>
              <a:t>Assistants and SCO Read Only</a:t>
            </a: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69960"/>
            <a:ext cx="5715000" cy="3750549"/>
          </a:xfrm>
        </p:spPr>
        <p:txBody>
          <a:bodyPr/>
          <a:lstStyle/>
          <a:p>
            <a:pPr marL="514350" marR="0" lvl="0" indent="-514350">
              <a:spcBef>
                <a:spcPts val="600"/>
              </a:spcBef>
              <a:spcAft>
                <a:spcPts val="0"/>
              </a:spcAft>
              <a:buFont typeface="+mj-lt"/>
              <a:buAutoNum type="arabicPeriod" startAt="6"/>
            </a:pPr>
            <a:r>
              <a:rPr lang="en-US" sz="2800">
                <a:effectLst/>
                <a:ea typeface="MS Mincho" panose="02020609040205080304" pitchFamily="49" charset="-128"/>
              </a:rPr>
              <a:t>Once all fields have been acknowledged and addressed, select the </a:t>
            </a:r>
            <a:r>
              <a:rPr lang="en-US" sz="2800" b="1">
                <a:effectLst/>
                <a:ea typeface="MS Mincho" panose="02020609040205080304" pitchFamily="49" charset="-128"/>
              </a:rPr>
              <a:t>“Submit”</a:t>
            </a:r>
            <a:r>
              <a:rPr lang="en-US" sz="2800">
                <a:effectLst/>
                <a:ea typeface="MS Mincho" panose="02020609040205080304" pitchFamily="49" charset="-128"/>
              </a:rPr>
              <a:t> button and the request is sent to an assigned SCO to review for approval or denial.</a:t>
            </a:r>
          </a:p>
          <a:p>
            <a:pPr marR="0" lvl="0">
              <a:spcBef>
                <a:spcPts val="600"/>
              </a:spcBef>
              <a:spcAft>
                <a:spcPts val="0"/>
              </a:spcAft>
            </a:pPr>
            <a:endParaRPr lang="en-US" sz="2800">
              <a:ea typeface="MS Mincho" panose="02020609040205080304" pitchFamily="49" charset="-128"/>
            </a:endParaRPr>
          </a:p>
          <a:p>
            <a:pPr marR="0" lvl="0">
              <a:spcBef>
                <a:spcPts val="600"/>
              </a:spcBef>
              <a:spcAft>
                <a:spcPts val="0"/>
              </a:spcAft>
            </a:pPr>
            <a:endParaRPr lang="en-US" sz="2800">
              <a:effectLst/>
              <a:ea typeface="MS Mincho" panose="02020609040205080304" pitchFamily="49" charset="-128"/>
            </a:endParaRPr>
          </a:p>
          <a:p>
            <a:pPr marR="0" lvl="0">
              <a:spcBef>
                <a:spcPts val="600"/>
              </a:spcBef>
              <a:spcAft>
                <a:spcPts val="0"/>
              </a:spcAft>
            </a:pPr>
            <a:endParaRPr lang="en-US" sz="2800">
              <a:ea typeface="MS Mincho" panose="02020609040205080304" pitchFamily="49" charset="-128"/>
            </a:endParaRPr>
          </a:p>
          <a:p>
            <a:pPr marR="0" lvl="0">
              <a:spcBef>
                <a:spcPts val="600"/>
              </a:spcBef>
              <a:spcAft>
                <a:spcPts val="0"/>
              </a:spcAft>
            </a:pPr>
            <a:endParaRPr lang="en-US" sz="2800">
              <a:effectLst/>
              <a:ea typeface="MS Mincho" panose="02020609040205080304" pitchFamily="49" charset="-128"/>
            </a:endParaRPr>
          </a:p>
          <a:p>
            <a:pPr marR="0" lvl="0">
              <a:spcBef>
                <a:spcPts val="600"/>
              </a:spcBef>
              <a:spcAft>
                <a:spcPts val="0"/>
              </a:spcAft>
            </a:pPr>
            <a:endParaRPr lang="en-US" sz="2800">
              <a:ea typeface="MS Mincho" panose="02020609040205080304" pitchFamily="49" charset="-128"/>
            </a:endParaRPr>
          </a:p>
          <a:p>
            <a:pPr marR="0" lvl="0">
              <a:spcBef>
                <a:spcPts val="600"/>
              </a:spcBef>
              <a:spcAft>
                <a:spcPts val="0"/>
              </a:spcAft>
            </a:pPr>
            <a:endParaRPr lang="en-US" sz="2800">
              <a:effectLst/>
              <a:ea typeface="MS Mincho" panose="02020609040205080304" pitchFamily="49" charset="-128"/>
            </a:endParaRPr>
          </a:p>
          <a:p>
            <a:pPr marR="0" lvl="0">
              <a:spcBef>
                <a:spcPts val="600"/>
              </a:spcBef>
              <a:spcAft>
                <a:spcPts val="0"/>
              </a:spcAft>
            </a:pPr>
            <a:endParaRPr lang="en-US" sz="2800">
              <a:effectLst/>
              <a:ea typeface="MS Mincho" panose="02020609040205080304" pitchFamily="49" charset="-128"/>
            </a:endParaRPr>
          </a:p>
          <a:p>
            <a:pPr>
              <a:spcBef>
                <a:spcPts val="600"/>
              </a:spcBef>
              <a:spcAft>
                <a:spcPts val="0"/>
              </a:spcAft>
            </a:pPr>
            <a:endParaRPr lang="en-US" sz="2800"/>
          </a:p>
        </p:txBody>
      </p:sp>
      <p:pic>
        <p:nvPicPr>
          <p:cNvPr id="3" name="Picture 2" descr="Screenshot of the &quot;Request access to Enrollment Manager&quot; section. There is a highlight box around the &quot;Role&quot; dropdown. The &quot;Assistant&quot; role is selected.">
            <a:extLst>
              <a:ext uri="{FF2B5EF4-FFF2-40B4-BE49-F238E27FC236}">
                <a16:creationId xmlns:a16="http://schemas.microsoft.com/office/drawing/2014/main" id="{76A936A4-50A5-46CA-94BB-DBB2EBADD4E4}"/>
              </a:ext>
            </a:extLst>
          </p:cNvPr>
          <p:cNvPicPr>
            <a:picLocks noChangeAspect="1"/>
          </p:cNvPicPr>
          <p:nvPr/>
        </p:nvPicPr>
        <p:blipFill rotWithShape="1">
          <a:blip r:embed="rId3"/>
          <a:srcRect l="2896" t="2193" r="3534" b="3199"/>
          <a:stretch/>
        </p:blipFill>
        <p:spPr bwMode="auto">
          <a:xfrm>
            <a:off x="7579098" y="1611845"/>
            <a:ext cx="3840963" cy="4101782"/>
          </a:xfrm>
          <a:prstGeom prst="rect">
            <a:avLst/>
          </a:prstGeom>
          <a:noFill/>
          <a:ln>
            <a:solidFill>
              <a:schemeClr val="tx1"/>
            </a:solid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2295C1D1-37D0-C7DC-620F-C5937510FB1E}"/>
              </a:ext>
              <a:ext uri="{C183D7F6-B498-43B3-948B-1728B52AA6E4}">
                <adec:decorative xmlns:adec="http://schemas.microsoft.com/office/drawing/2017/decorative" val="1"/>
              </a:ext>
            </a:extLst>
          </p:cNvPr>
          <p:cNvSpPr/>
          <p:nvPr/>
        </p:nvSpPr>
        <p:spPr>
          <a:xfrm>
            <a:off x="7579098" y="5325762"/>
            <a:ext cx="660441" cy="297368"/>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CDABA2C6-33AA-9206-7A79-11B68686AA81}"/>
              </a:ext>
              <a:ext uri="{C183D7F6-B498-43B3-948B-1728B52AA6E4}">
                <adec:decorative xmlns:adec="http://schemas.microsoft.com/office/drawing/2017/decorative" val="1"/>
              </a:ext>
            </a:extLst>
          </p:cNvPr>
          <p:cNvSpPr/>
          <p:nvPr/>
        </p:nvSpPr>
        <p:spPr>
          <a:xfrm>
            <a:off x="7637922" y="4430203"/>
            <a:ext cx="2902999" cy="274320"/>
          </a:xfrm>
          <a:prstGeom prst="rect">
            <a:avLst/>
          </a:prstGeom>
          <a:solidFill>
            <a:schemeClr val="bg1"/>
          </a:solidFill>
          <a:ln w="952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Rounded Corners 8" descr="Return to table of contents button.">
            <a:hlinkClick r:id="rId4" action="ppaction://hlinksldjump"/>
            <a:extLst>
              <a:ext uri="{FF2B5EF4-FFF2-40B4-BE49-F238E27FC236}">
                <a16:creationId xmlns:a16="http://schemas.microsoft.com/office/drawing/2014/main" id="{0B7B85F9-E39A-29F6-3596-739624302C35}"/>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Tree>
    <p:extLst>
      <p:ext uri="{BB962C8B-B14F-4D97-AF65-F5344CB8AC3E}">
        <p14:creationId xmlns:p14="http://schemas.microsoft.com/office/powerpoint/2010/main" val="10451004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97A90-4620-C772-D7FB-0BDA7905FC4A}"/>
              </a:ext>
            </a:extLst>
          </p:cNvPr>
          <p:cNvSpPr txBox="1">
            <a:spLocks noGrp="1"/>
          </p:cNvSpPr>
          <p:nvPr>
            <p:ph type="title" idx="4294967295"/>
          </p:nvPr>
        </p:nvSpPr>
        <p:spPr>
          <a:xfrm>
            <a:off x="381000" y="381000"/>
            <a:ext cx="8802758"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sng" strike="noStrike" kern="1200" cap="none" spc="0" normalizeH="0" baseline="0" noProof="0">
                <a:ln>
                  <a:noFill/>
                </a:ln>
                <a:solidFill>
                  <a:srgbClr val="0E7BBA"/>
                </a:solidFill>
                <a:effectLst/>
                <a:uLnTx/>
                <a:uFillTx/>
                <a:latin typeface="Calibri"/>
                <a:ea typeface="MS Mincho"/>
                <a:cs typeface="Calibri"/>
                <a:hlinkClick r:id="rId2" action="ppaction://hlinksldjump">
                  <a:extLst>
                    <a:ext uri="{A12FA001-AC4F-418D-AE19-62706E023703}">
                      <ahyp:hlinkClr xmlns:ahyp="http://schemas.microsoft.com/office/drawing/2018/hyperlinkcolor" val="tx"/>
                    </a:ext>
                  </a:extLst>
                </a:hlinkClick>
              </a:rPr>
              <a:t>Assistants and SCO Read Only – Requesting First-Time Access</a:t>
            </a:r>
            <a:r>
              <a:rPr lang="en-US" u="sng">
                <a:solidFill>
                  <a:srgbClr val="0E7BBA"/>
                </a:solidFill>
                <a:latin typeface="Calibri"/>
                <a:ea typeface="MS Mincho"/>
                <a:cs typeface="Calibri"/>
                <a:hlinkClick r:id="rId2" action="ppaction://hlinksldjump">
                  <a:extLst>
                    <a:ext uri="{A12FA001-AC4F-418D-AE19-62706E023703}">
                      <ahyp:hlinkClr xmlns:ahyp="http://schemas.microsoft.com/office/drawing/2018/hyperlinkcolor" val="tx"/>
                    </a:ext>
                  </a:extLst>
                </a:hlinkClick>
              </a:rPr>
              <a:t> Cont'd 6</a:t>
            </a:r>
            <a:endParaRPr kumimoji="0" lang="en-US" sz="3600" b="1" i="0" u="sng" strike="noStrike" kern="1200" cap="none" spc="0" normalizeH="0" baseline="0" noProof="0">
              <a:ln>
                <a:noFill/>
              </a:ln>
              <a:solidFill>
                <a:srgbClr val="0E7BBA"/>
              </a:solidFill>
              <a:effectLst/>
              <a:uLnTx/>
              <a:uFillTx/>
              <a:hlinkClick r:id="rId2" action="ppaction://hlinksldjump">
                <a:extLst>
                  <a:ext uri="{A12FA001-AC4F-418D-AE19-62706E023703}">
                    <ahyp:hlinkClr xmlns:ahyp="http://schemas.microsoft.com/office/drawing/2018/hyperlinkcolor" val="tx"/>
                  </a:ext>
                </a:extLst>
              </a:hlinkClick>
            </a:endParaRPr>
          </a:p>
        </p:txBody>
      </p:sp>
      <p:sp>
        <p:nvSpPr>
          <p:cNvPr id="3" name="Rectangle: Rounded Corners 2">
            <a:extLst>
              <a:ext uri="{FF2B5EF4-FFF2-40B4-BE49-F238E27FC236}">
                <a16:creationId xmlns:a16="http://schemas.microsoft.com/office/drawing/2014/main" id="{A125CEFE-9CB8-933D-AE8B-B5742180094F}"/>
              </a:ext>
            </a:extLst>
          </p:cNvPr>
          <p:cNvSpPr/>
          <p:nvPr/>
        </p:nvSpPr>
        <p:spPr>
          <a:xfrm>
            <a:off x="9183758" y="130884"/>
            <a:ext cx="1686854" cy="636000"/>
          </a:xfrm>
          <a:prstGeom prst="roundRect">
            <a:avLst>
              <a:gd name="adj" fmla="val 25217"/>
            </a:avLst>
          </a:prstGeom>
          <a:noFill/>
          <a:ln w="38100">
            <a:solidFill>
              <a:srgbClr val="64C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Calibri" panose="020F0502020204030204" pitchFamily="34" charset="0"/>
                <a:cs typeface="Calibri" panose="020F0502020204030204" pitchFamily="34" charset="0"/>
              </a:rPr>
              <a:t>Assistants and SCO Read Only</a:t>
            </a:r>
          </a:p>
        </p:txBody>
      </p:sp>
      <p:sp>
        <p:nvSpPr>
          <p:cNvPr id="4" name="TextBox 3">
            <a:extLst>
              <a:ext uri="{FF2B5EF4-FFF2-40B4-BE49-F238E27FC236}">
                <a16:creationId xmlns:a16="http://schemas.microsoft.com/office/drawing/2014/main" id="{EDDF5940-9FFD-336F-5BF3-42CF6BEB1448}"/>
              </a:ext>
            </a:extLst>
          </p:cNvPr>
          <p:cNvSpPr txBox="1"/>
          <p:nvPr/>
        </p:nvSpPr>
        <p:spPr>
          <a:xfrm>
            <a:off x="381000" y="1376223"/>
            <a:ext cx="10174357" cy="4382336"/>
          </a:xfrm>
          <a:prstGeom prst="rect">
            <a:avLst/>
          </a:prstGeom>
          <a:noFill/>
        </p:spPr>
        <p:txBody>
          <a:bodyPr wrap="square" lIns="0" tIns="0" rIns="0" bIns="0" rtlCol="0">
            <a:noAutofit/>
          </a:bodyPr>
          <a:lstStyle/>
          <a:p>
            <a:pPr marR="0" lvl="0">
              <a:spcBef>
                <a:spcPts val="600"/>
              </a:spcBef>
            </a:pPr>
            <a:r>
              <a:rPr lang="en-US" sz="2800">
                <a:effectLst/>
                <a:latin typeface="Calibri" panose="020F0502020204030204" pitchFamily="34" charset="0"/>
                <a:ea typeface="MS Mincho" panose="02020609040205080304" pitchFamily="49" charset="-128"/>
                <a:cs typeface="Calibri" panose="020F0502020204030204" pitchFamily="34" charset="0"/>
              </a:rPr>
              <a:t>Once your SCO receives and reviews the request, access to EM is granted or denied. </a:t>
            </a:r>
          </a:p>
          <a:p>
            <a:pPr marR="0" lvl="0">
              <a:spcBef>
                <a:spcPts val="600"/>
              </a:spcBef>
            </a:pPr>
            <a:endParaRPr lang="en-US" sz="2800">
              <a:latin typeface="Calibri" panose="020F0502020204030204" pitchFamily="34" charset="0"/>
              <a:ea typeface="MS Mincho" panose="02020609040205080304" pitchFamily="49" charset="-128"/>
              <a:cs typeface="Calibri" panose="020F0502020204030204" pitchFamily="34" charset="0"/>
            </a:endParaRPr>
          </a:p>
          <a:p>
            <a:pPr>
              <a:spcBef>
                <a:spcPts val="600"/>
              </a:spcBef>
            </a:pPr>
            <a:r>
              <a:rPr lang="en-US" sz="2800">
                <a:effectLst/>
                <a:latin typeface="Calibri" panose="020F0502020204030204" pitchFamily="34" charset="0"/>
                <a:ea typeface="MS Mincho" panose="02020609040205080304" pitchFamily="49" charset="-128"/>
                <a:cs typeface="Calibri" panose="020F0502020204030204" pitchFamily="34" charset="0"/>
                <a:hlinkClick r:id="rId3" action="ppaction://hlinksldjump"/>
              </a:rPr>
              <a:t>Select the hyperlink here</a:t>
            </a:r>
            <a:r>
              <a:rPr lang="en-US" sz="2800">
                <a:effectLst/>
                <a:latin typeface="Calibri" panose="020F0502020204030204" pitchFamily="34" charset="0"/>
                <a:ea typeface="MS Mincho" panose="02020609040205080304" pitchFamily="49" charset="-128"/>
                <a:cs typeface="Calibri" panose="020F0502020204030204" pitchFamily="34" charset="0"/>
              </a:rPr>
              <a:t> or navigate to page 86 to go to the next Assistant and SCO Read Only relevant section</a:t>
            </a:r>
            <a:r>
              <a:rPr lang="en-US" sz="2800">
                <a:latin typeface="Calibri" panose="020F0502020204030204" pitchFamily="34" charset="0"/>
                <a:ea typeface="MS Mincho" panose="02020609040205080304" pitchFamily="49" charset="-128"/>
                <a:cs typeface="Calibri" panose="020F0502020204030204" pitchFamily="34" charset="0"/>
              </a:rPr>
              <a:t>: </a:t>
            </a:r>
            <a:r>
              <a:rPr lang="en-US" sz="2800">
                <a:effectLst/>
                <a:latin typeface="Calibri" panose="020F0502020204030204" pitchFamily="34" charset="0"/>
                <a:ea typeface="MS Mincho" panose="02020609040205080304" pitchFamily="49" charset="-128"/>
                <a:cs typeface="Calibri" panose="020F0502020204030204" pitchFamily="34" charset="0"/>
              </a:rPr>
              <a:t>Navigating the EM Dashboard.</a:t>
            </a:r>
            <a:endParaRPr lang="en-US" sz="2800">
              <a:latin typeface="Calibri" panose="020F0502020204030204" pitchFamily="34" charset="0"/>
              <a:ea typeface="MS Mincho" panose="02020609040205080304" pitchFamily="49" charset="-128"/>
              <a:cs typeface="Calibri" panose="020F0502020204030204" pitchFamily="34" charset="0"/>
            </a:endParaRPr>
          </a:p>
          <a:p>
            <a:pPr marL="342900" marR="0" lvl="0" indent="-342900">
              <a:spcBef>
                <a:spcPts val="600"/>
              </a:spcBef>
              <a:buFont typeface="+mj-lt"/>
              <a:buAutoNum type="arabicPeriod" startAt="7"/>
            </a:pPr>
            <a:endParaRPr lang="en-US" sz="2800">
              <a:effectLst/>
              <a:latin typeface="Calibri" panose="020F0502020204030204" pitchFamily="34" charset="0"/>
              <a:ea typeface="MS Mincho" panose="02020609040205080304" pitchFamily="49" charset="-128"/>
              <a:cs typeface="Calibri" panose="020F0502020204030204" pitchFamily="34" charset="0"/>
            </a:endParaRPr>
          </a:p>
          <a:p>
            <a:pPr marL="0" marR="0">
              <a:spcBef>
                <a:spcPts val="600"/>
              </a:spcBef>
            </a:pPr>
            <a:r>
              <a:rPr lang="en-US" sz="2000" i="1">
                <a:effectLst/>
                <a:latin typeface="Calibri" panose="020F0502020204030204" pitchFamily="34" charset="0"/>
                <a:ea typeface="MS Mincho" panose="02020609040205080304" pitchFamily="49" charset="-128"/>
                <a:cs typeface="Calibri" panose="020F0502020204030204" pitchFamily="34" charset="0"/>
              </a:rPr>
              <a:t>Note: While Assistants may have more than one facility code they report to, only one request needs to be submitted. The SCO may grant access to any and all facilities where they have access.</a:t>
            </a:r>
          </a:p>
          <a:p>
            <a:pPr algn="l" defTabSz="228600">
              <a:spcBef>
                <a:spcPts val="600"/>
              </a:spcBef>
            </a:pPr>
            <a:endParaRPr lang="en-US" noProof="0">
              <a:latin typeface="Calibri" panose="020F0502020204030204" pitchFamily="34" charset="0"/>
              <a:cs typeface="Calibri" panose="020F0502020204030204" pitchFamily="34" charset="0"/>
            </a:endParaRPr>
          </a:p>
        </p:txBody>
      </p:sp>
      <p:sp>
        <p:nvSpPr>
          <p:cNvPr id="9" name="Rectangle: Rounded Corners 8" descr="Return to table of contents button.">
            <a:hlinkClick r:id="rId4" action="ppaction://hlinksldjump"/>
            <a:extLst>
              <a:ext uri="{FF2B5EF4-FFF2-40B4-BE49-F238E27FC236}">
                <a16:creationId xmlns:a16="http://schemas.microsoft.com/office/drawing/2014/main" id="{0B7B85F9-E39A-29F6-3596-739624302C35}"/>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Tree>
    <p:extLst>
      <p:ext uri="{BB962C8B-B14F-4D97-AF65-F5344CB8AC3E}">
        <p14:creationId xmlns:p14="http://schemas.microsoft.com/office/powerpoint/2010/main" val="29358564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9007-1E39-85B8-06E2-82BA3773D56E}"/>
              </a:ext>
            </a:extLst>
          </p:cNvPr>
          <p:cNvSpPr>
            <a:spLocks noGrp="1"/>
          </p:cNvSpPr>
          <p:nvPr>
            <p:ph type="title"/>
          </p:nvPr>
        </p:nvSpPr>
        <p:spPr/>
        <p:txBody>
          <a:bodyPr/>
          <a:lstStyle/>
          <a:p>
            <a:r>
              <a:rPr lang="en-US" sz="4000" b="1" cap="all" spc="75">
                <a:effectLst/>
                <a:latin typeface="Myriad Pro" panose="020B0703030403020204" pitchFamily="34" charset="0"/>
              </a:rPr>
              <a:t>SCO –</a:t>
            </a:r>
            <a:br>
              <a:rPr lang="en-US" sz="4000" b="1" cap="all" spc="75">
                <a:effectLst/>
                <a:latin typeface="Myriad Pro" panose="020B0703030403020204" pitchFamily="34" charset="0"/>
              </a:rPr>
            </a:br>
            <a:r>
              <a:rPr lang="en-US" sz="4000" b="1" cap="all" spc="75">
                <a:effectLst/>
                <a:latin typeface="Myriad Pro" panose="020B0703030403020204" pitchFamily="34" charset="0"/>
              </a:rPr>
              <a:t>Approving, Denying, and Revoking Enrollment Manager Access</a:t>
            </a:r>
            <a:endParaRPr lang="en-US" sz="9600">
              <a:latin typeface="Myriad Pro" panose="020B0703030403020204" pitchFamily="34" charset="0"/>
            </a:endParaRPr>
          </a:p>
        </p:txBody>
      </p:sp>
    </p:spTree>
    <p:extLst>
      <p:ext uri="{BB962C8B-B14F-4D97-AF65-F5344CB8AC3E}">
        <p14:creationId xmlns:p14="http://schemas.microsoft.com/office/powerpoint/2010/main" val="7003593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381000"/>
            <a:ext cx="8802758" cy="990600"/>
          </a:xfrm>
        </p:spPr>
        <p:txBody>
          <a:bodyPr/>
          <a:lstStyle/>
          <a:p>
            <a:r>
              <a:rPr lang="en-US" spc="75">
                <a:solidFill>
                  <a:srgbClr val="00427A"/>
                </a:solidFill>
                <a:hlinkClick r:id="rId2" action="ppaction://hlinksldjump"/>
              </a:rPr>
              <a:t>SCO – </a:t>
            </a:r>
            <a:r>
              <a:rPr lang="en-US" sz="3600" b="1" spc="75">
                <a:solidFill>
                  <a:srgbClr val="00427A"/>
                </a:solidFill>
                <a:effectLst/>
                <a:hlinkClick r:id="rId2" action="ppaction://hlinksldjump"/>
              </a:rPr>
              <a:t>Approving, Denying, and Revoking Enrollment Manager Access</a:t>
            </a:r>
            <a:endParaRPr lang="en-US"/>
          </a:p>
        </p:txBody>
      </p:sp>
      <p:sp>
        <p:nvSpPr>
          <p:cNvPr id="3" name="Content Placeholder 2">
            <a:extLst>
              <a:ext uri="{FF2B5EF4-FFF2-40B4-BE49-F238E27FC236}">
                <a16:creationId xmlns:a16="http://schemas.microsoft.com/office/drawing/2014/main" id="{2FE295F2-9E5A-74A5-9BD4-FF2BB3720B20}"/>
              </a:ext>
            </a:extLst>
          </p:cNvPr>
          <p:cNvSpPr>
            <a:spLocks noGrp="1"/>
          </p:cNvSpPr>
          <p:nvPr>
            <p:ph sz="quarter" idx="10"/>
          </p:nvPr>
        </p:nvSpPr>
        <p:spPr>
          <a:xfrm>
            <a:off x="381000" y="1386842"/>
            <a:ext cx="11303000" cy="4847085"/>
          </a:xfrm>
        </p:spPr>
        <p:txBody>
          <a:bodyPr/>
          <a:lstStyle/>
          <a:p>
            <a:pPr marL="0" marR="0">
              <a:spcBef>
                <a:spcPts val="600"/>
              </a:spcBef>
              <a:spcAft>
                <a:spcPts val="1000"/>
              </a:spcAft>
            </a:pPr>
            <a:r>
              <a:rPr lang="en-US" sz="2800">
                <a:ea typeface="MS Mincho" panose="02020609040205080304" pitchFamily="49" charset="-128"/>
              </a:rPr>
              <a:t>Select the hyperlinked text or navigate to the corresponding page number:</a:t>
            </a:r>
            <a:r>
              <a:rPr lang="en-US" sz="2800">
                <a:effectLst/>
                <a:ea typeface="MS Mincho" panose="02020609040205080304" pitchFamily="49" charset="-128"/>
              </a:rPr>
              <a:t>  </a:t>
            </a:r>
          </a:p>
          <a:p>
            <a:pPr marL="457200" marR="0" lvl="0" indent="-457200">
              <a:spcBef>
                <a:spcPts val="600"/>
              </a:spcBef>
              <a:spcAft>
                <a:spcPts val="800"/>
              </a:spcAft>
              <a:buFont typeface="Arial" panose="020B0604020202020204" pitchFamily="34" charset="0"/>
              <a:buChar char="•"/>
            </a:pPr>
            <a:r>
              <a:rPr lang="en-US" sz="2800">
                <a:ea typeface="MS Mincho" panose="02020609040205080304" pitchFamily="49" charset="-128"/>
                <a:hlinkClick r:id="rId3" action="ppaction://hlinksldjump"/>
              </a:rPr>
              <a:t>Approving Access </a:t>
            </a:r>
            <a:r>
              <a:rPr lang="en-US" sz="2800">
                <a:ea typeface="MS Mincho" panose="02020609040205080304" pitchFamily="49" charset="-128"/>
              </a:rPr>
              <a:t>– Navigate to page 68</a:t>
            </a:r>
          </a:p>
          <a:p>
            <a:pPr marL="457200" marR="0" lvl="0" indent="-457200">
              <a:spcBef>
                <a:spcPts val="600"/>
              </a:spcBef>
              <a:spcAft>
                <a:spcPts val="800"/>
              </a:spcAft>
              <a:buFont typeface="Arial" panose="020B0604020202020204" pitchFamily="34" charset="0"/>
              <a:buChar char="•"/>
            </a:pPr>
            <a:r>
              <a:rPr lang="en-US" sz="2800">
                <a:ea typeface="MS Mincho" panose="02020609040205080304" pitchFamily="49" charset="-128"/>
                <a:hlinkClick r:id="rId4" action="ppaction://hlinksldjump"/>
              </a:rPr>
              <a:t>Revoking Access</a:t>
            </a:r>
            <a:r>
              <a:rPr lang="en-US" sz="2800">
                <a:ea typeface="MS Mincho" panose="02020609040205080304" pitchFamily="49" charset="-128"/>
              </a:rPr>
              <a:t> – Navigate to page 75</a:t>
            </a:r>
            <a:endParaRPr lang="en-US" sz="2800">
              <a:effectLst/>
              <a:ea typeface="MS Mincho" panose="02020609040205080304" pitchFamily="49" charset="-128"/>
            </a:endParaRPr>
          </a:p>
          <a:p>
            <a:pPr marL="457200" marR="0" lvl="0" indent="-457200">
              <a:spcBef>
                <a:spcPts val="600"/>
              </a:spcBef>
              <a:spcAft>
                <a:spcPts val="800"/>
              </a:spcAft>
              <a:buFont typeface="Arial" panose="020B0604020202020204" pitchFamily="34" charset="0"/>
              <a:buChar char="•"/>
            </a:pPr>
            <a:r>
              <a:rPr lang="en-US" sz="2800">
                <a:ea typeface="MS Mincho" panose="02020609040205080304" pitchFamily="49" charset="-128"/>
                <a:hlinkClick r:id="rId5" action="ppaction://hlinksldjump"/>
              </a:rPr>
              <a:t>Assigning/Unassigning Facility Access</a:t>
            </a:r>
            <a:r>
              <a:rPr lang="en-US" sz="2800">
                <a:ea typeface="MS Mincho" panose="02020609040205080304" pitchFamily="49" charset="-128"/>
              </a:rPr>
              <a:t> – Navigate to page 80 </a:t>
            </a:r>
            <a:endParaRPr lang="en-US" sz="2800">
              <a:effectLst/>
              <a:ea typeface="MS Mincho" panose="02020609040205080304" pitchFamily="49" charset="-128"/>
            </a:endParaRPr>
          </a:p>
        </p:txBody>
      </p:sp>
      <p:sp>
        <p:nvSpPr>
          <p:cNvPr id="4" name="Rectangle: Rounded Corners 3" descr="Return to table of contents button.">
            <a:hlinkClick r:id="rId6" action="ppaction://hlinksldjump"/>
            <a:extLst>
              <a:ext uri="{FF2B5EF4-FFF2-40B4-BE49-F238E27FC236}">
                <a16:creationId xmlns:a16="http://schemas.microsoft.com/office/drawing/2014/main" id="{CC46474B-1FC9-3F82-0677-DB8DAC36E214}"/>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6"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
        <p:nvSpPr>
          <p:cNvPr id="5" name="Rectangle: Rounded Corners 4">
            <a:extLst>
              <a:ext uri="{FF2B5EF4-FFF2-40B4-BE49-F238E27FC236}">
                <a16:creationId xmlns:a16="http://schemas.microsoft.com/office/drawing/2014/main" id="{39A2CBEB-FF10-54DC-BC06-4539EDB76AB6}"/>
              </a:ext>
            </a:extLst>
          </p:cNvPr>
          <p:cNvSpPr/>
          <p:nvPr/>
        </p:nvSpPr>
        <p:spPr>
          <a:xfrm>
            <a:off x="9183758" y="130884"/>
            <a:ext cx="1686854" cy="636000"/>
          </a:xfrm>
          <a:prstGeom prst="roundRect">
            <a:avLst>
              <a:gd name="adj" fmla="val 2521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Calibri" panose="020F0502020204030204" pitchFamily="34" charset="0"/>
                <a:cs typeface="Calibri" panose="020F0502020204030204" pitchFamily="34" charset="0"/>
              </a:rPr>
              <a:t>School Certifying Official</a:t>
            </a:r>
          </a:p>
        </p:txBody>
      </p:sp>
    </p:spTree>
    <p:extLst>
      <p:ext uri="{BB962C8B-B14F-4D97-AF65-F5344CB8AC3E}">
        <p14:creationId xmlns:p14="http://schemas.microsoft.com/office/powerpoint/2010/main" val="9258992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9007-1E39-85B8-06E2-82BA3773D56E}"/>
              </a:ext>
            </a:extLst>
          </p:cNvPr>
          <p:cNvSpPr>
            <a:spLocks noGrp="1"/>
          </p:cNvSpPr>
          <p:nvPr>
            <p:ph type="title"/>
          </p:nvPr>
        </p:nvSpPr>
        <p:spPr/>
        <p:txBody>
          <a:bodyPr/>
          <a:lstStyle/>
          <a:p>
            <a:r>
              <a:rPr lang="en-US" sz="4000" b="1" cap="all" spc="75">
                <a:effectLst/>
                <a:latin typeface="Myriad Pro" panose="020B0703030403020204" pitchFamily="34" charset="0"/>
              </a:rPr>
              <a:t>Approving and Denying Access</a:t>
            </a:r>
            <a:endParaRPr lang="en-US" sz="9600">
              <a:latin typeface="Myriad Pro" panose="020B0703030403020204" pitchFamily="34" charset="0"/>
            </a:endParaRPr>
          </a:p>
        </p:txBody>
      </p:sp>
    </p:spTree>
    <p:extLst>
      <p:ext uri="{BB962C8B-B14F-4D97-AF65-F5344CB8AC3E}">
        <p14:creationId xmlns:p14="http://schemas.microsoft.com/office/powerpoint/2010/main" val="40782969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3650E27-470D-6758-1AF4-E2365778CD6D}"/>
              </a:ext>
            </a:extLst>
          </p:cNvPr>
          <p:cNvSpPr txBox="1">
            <a:spLocks noGrp="1"/>
          </p:cNvSpPr>
          <p:nvPr>
            <p:ph type="title" idx="4294967295"/>
          </p:nvPr>
        </p:nvSpPr>
        <p:spPr>
          <a:xfrm>
            <a:off x="381001" y="381000"/>
            <a:ext cx="8882270"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z="3600" b="1" spc="75">
                <a:solidFill>
                  <a:srgbClr val="00427A"/>
                </a:solidFill>
                <a:effectLst/>
                <a:hlinkClick r:id="rId3" action="ppaction://hlinksldjump"/>
              </a:rPr>
              <a:t>Approving and Denying Access – Approving</a:t>
            </a:r>
            <a:endParaRPr kumimoji="0" lang="en-US" sz="3600" b="0" i="0" u="none" strike="noStrike" kern="1200" cap="none" spc="0" normalizeH="0" baseline="0" noProof="0">
              <a:ln>
                <a:noFill/>
              </a:ln>
              <a:solidFill>
                <a:schemeClr val="accent1">
                  <a:lumMod val="50000"/>
                </a:schemeClr>
              </a:solidFill>
              <a:effectLst/>
              <a:uLnTx/>
              <a:uFillTx/>
              <a:latin typeface="Calibri" panose="020F0502020204030204" pitchFamily="34" charset="0"/>
              <a:ea typeface="+mj-ea"/>
              <a:cs typeface="Calibri" panose="020F0502020204030204" pitchFamily="34" charset="0"/>
              <a:hlinkClick r:id="rId3"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8" y="1352669"/>
            <a:ext cx="6038829" cy="4970118"/>
          </a:xfrm>
        </p:spPr>
        <p:txBody>
          <a:bodyPr/>
          <a:lstStyle/>
          <a:p>
            <a:pPr marL="0" marR="0">
              <a:spcBef>
                <a:spcPts val="600"/>
              </a:spcBef>
              <a:spcAft>
                <a:spcPts val="800"/>
              </a:spcAft>
            </a:pPr>
            <a:r>
              <a:rPr lang="en-US" sz="2800">
                <a:ea typeface="MS Mincho" panose="02020609040205080304" pitchFamily="49" charset="-128"/>
              </a:rPr>
              <a:t>F</a:t>
            </a:r>
            <a:r>
              <a:rPr lang="en-US" sz="2800">
                <a:effectLst/>
                <a:ea typeface="MS Mincho" panose="02020609040205080304" pitchFamily="49" charset="-128"/>
              </a:rPr>
              <a:t>ollow the steps below to approve an access request for an Assistant or SCO Read Only user. </a:t>
            </a:r>
          </a:p>
          <a:p>
            <a:pPr marL="514350" indent="-514350">
              <a:spcBef>
                <a:spcPts val="600"/>
              </a:spcBef>
              <a:buFont typeface="+mj-lt"/>
              <a:buAutoNum type="arabicPeriod"/>
            </a:pPr>
            <a:r>
              <a:rPr lang="en-US" sz="2800">
                <a:effectLst/>
                <a:ea typeface="MS Mincho" panose="02020609040205080304" pitchFamily="49" charset="-128"/>
              </a:rPr>
              <a:t>Once logged into the VA Education Platform Portal, select the </a:t>
            </a:r>
            <a:r>
              <a:rPr lang="en-US" sz="2800" b="1">
                <a:effectLst/>
                <a:ea typeface="MS Mincho" panose="02020609040205080304" pitchFamily="49" charset="-128"/>
              </a:rPr>
              <a:t>“SCO Access Manager” </a:t>
            </a:r>
            <a:r>
              <a:rPr lang="en-US" sz="2800">
                <a:effectLst/>
                <a:ea typeface="MS Mincho" panose="02020609040205080304" pitchFamily="49" charset="-128"/>
              </a:rPr>
              <a:t>button</a:t>
            </a:r>
            <a:r>
              <a:rPr lang="en-US" sz="2800" b="1">
                <a:effectLst/>
                <a:ea typeface="MS Mincho" panose="02020609040205080304" pitchFamily="49" charset="-128"/>
              </a:rPr>
              <a:t>. </a:t>
            </a:r>
            <a:endParaRPr lang="en-US" i="1">
              <a:effectLst/>
              <a:ea typeface="MS Mincho" panose="02020609040205080304" pitchFamily="49" charset="-128"/>
            </a:endParaRPr>
          </a:p>
          <a:p>
            <a:pPr>
              <a:spcBef>
                <a:spcPts val="600"/>
              </a:spcBef>
            </a:pPr>
            <a:r>
              <a:rPr lang="en-US" i="1">
                <a:effectLst/>
                <a:ea typeface="MS Mincho" panose="02020609040205080304" pitchFamily="49" charset="-128"/>
              </a:rPr>
              <a:t>Note: If you are reviewing an access request from an SCO Read Only user, please confirm that the email address and name listed in WEAMS or the VA Form 22-8794 match the name and email provided on the access request. </a:t>
            </a:r>
            <a:r>
              <a:rPr lang="en-US" i="1">
                <a:ea typeface="MS Mincho" panose="02020609040205080304" pitchFamily="49" charset="-128"/>
              </a:rPr>
              <a:t>SCOs </a:t>
            </a:r>
            <a:r>
              <a:rPr lang="en-US" i="1">
                <a:effectLst/>
                <a:ea typeface="MS Mincho" panose="02020609040205080304" pitchFamily="49" charset="-128"/>
              </a:rPr>
              <a:t>who are approving Assistants or SCO Read Only users do not receive an email when access to EM is being requested.</a:t>
            </a:r>
          </a:p>
          <a:p>
            <a:pPr>
              <a:spcBef>
                <a:spcPts val="600"/>
              </a:spcBef>
            </a:pPr>
            <a:endParaRPr lang="en-US" i="1">
              <a:effectLst/>
              <a:ea typeface="MS Mincho" panose="02020609040205080304" pitchFamily="49" charset="-128"/>
            </a:endParaRPr>
          </a:p>
          <a:p>
            <a:pPr marL="514350" indent="-514350">
              <a:spcBef>
                <a:spcPts val="600"/>
              </a:spcBef>
              <a:buFont typeface="+mj-lt"/>
              <a:buAutoNum type="arabicPeriod"/>
            </a:pPr>
            <a:endParaRPr lang="en-US" i="1">
              <a:effectLst/>
              <a:ea typeface="MS Mincho" panose="02020609040205080304" pitchFamily="49" charset="-128"/>
            </a:endParaRPr>
          </a:p>
          <a:p>
            <a:pPr marL="0" marR="0">
              <a:spcBef>
                <a:spcPts val="600"/>
              </a:spcBef>
              <a:spcAft>
                <a:spcPts val="800"/>
              </a:spcAft>
            </a:pPr>
            <a:endParaRPr lang="en-US" i="1">
              <a:effectLst/>
              <a:ea typeface="MS Mincho" panose="02020609040205080304" pitchFamily="49" charset="-128"/>
            </a:endParaRPr>
          </a:p>
          <a:p>
            <a:pPr>
              <a:spcBef>
                <a:spcPts val="600"/>
              </a:spcBef>
            </a:pPr>
            <a:endParaRPr lang="en-US" sz="2800"/>
          </a:p>
        </p:txBody>
      </p:sp>
      <p:pic>
        <p:nvPicPr>
          <p:cNvPr id="4" name="Picture 3" descr="VA Education Platform Portal home page. Highlight box around the &quot;Open Enrollment Manager&quot; button.">
            <a:extLst>
              <a:ext uri="{FF2B5EF4-FFF2-40B4-BE49-F238E27FC236}">
                <a16:creationId xmlns:a16="http://schemas.microsoft.com/office/drawing/2014/main" id="{F120AE30-7D16-E710-E1BB-2E853506D869}"/>
              </a:ext>
            </a:extLst>
          </p:cNvPr>
          <p:cNvPicPr>
            <a:picLocks noChangeAspect="1"/>
          </p:cNvPicPr>
          <p:nvPr/>
        </p:nvPicPr>
        <p:blipFill>
          <a:blip r:embed="rId4"/>
          <a:stretch>
            <a:fillRect/>
          </a:stretch>
        </p:blipFill>
        <p:spPr>
          <a:xfrm>
            <a:off x="6419827" y="2178377"/>
            <a:ext cx="5766399" cy="3185888"/>
          </a:xfrm>
          <a:prstGeom prst="rect">
            <a:avLst/>
          </a:prstGeom>
          <a:ln>
            <a:solidFill>
              <a:schemeClr val="tx1"/>
            </a:solidFill>
          </a:ln>
        </p:spPr>
      </p:pic>
      <p:sp>
        <p:nvSpPr>
          <p:cNvPr id="9" name="Rectangle 8">
            <a:extLst>
              <a:ext uri="{FF2B5EF4-FFF2-40B4-BE49-F238E27FC236}">
                <a16:creationId xmlns:a16="http://schemas.microsoft.com/office/drawing/2014/main" id="{6F32DD67-8404-D606-9E6A-749EC7FDCCD0}"/>
              </a:ext>
              <a:ext uri="{C183D7F6-B498-43B3-948B-1728B52AA6E4}">
                <adec:decorative xmlns:adec="http://schemas.microsoft.com/office/drawing/2017/decorative" val="1"/>
              </a:ext>
            </a:extLst>
          </p:cNvPr>
          <p:cNvSpPr/>
          <p:nvPr/>
        </p:nvSpPr>
        <p:spPr>
          <a:xfrm>
            <a:off x="6491125" y="2613471"/>
            <a:ext cx="703021" cy="17561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 name="Rectangle: Rounded Corners 9" descr="Return to table of contents button.">
            <a:hlinkClick r:id="rId5" action="ppaction://hlinksldjump"/>
            <a:extLst>
              <a:ext uri="{FF2B5EF4-FFF2-40B4-BE49-F238E27FC236}">
                <a16:creationId xmlns:a16="http://schemas.microsoft.com/office/drawing/2014/main" id="{18A8E258-ADA3-7EC1-4F2E-C35AA740C8E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5"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
        <p:nvSpPr>
          <p:cNvPr id="2" name="Rectangle: Rounded Corners 1">
            <a:extLst>
              <a:ext uri="{FF2B5EF4-FFF2-40B4-BE49-F238E27FC236}">
                <a16:creationId xmlns:a16="http://schemas.microsoft.com/office/drawing/2014/main" id="{76CCBC2F-8142-83AA-FF4B-46A58A6CA952}"/>
              </a:ext>
            </a:extLst>
          </p:cNvPr>
          <p:cNvSpPr/>
          <p:nvPr/>
        </p:nvSpPr>
        <p:spPr>
          <a:xfrm>
            <a:off x="9183758" y="130884"/>
            <a:ext cx="1686854" cy="636000"/>
          </a:xfrm>
          <a:prstGeom prst="roundRect">
            <a:avLst>
              <a:gd name="adj" fmla="val 2521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Calibri" panose="020F0502020204030204" pitchFamily="34" charset="0"/>
                <a:cs typeface="Calibri" panose="020F0502020204030204" pitchFamily="34" charset="0"/>
              </a:rPr>
              <a:t>School Certifying Official</a:t>
            </a:r>
          </a:p>
        </p:txBody>
      </p:sp>
    </p:spTree>
    <p:extLst>
      <p:ext uri="{BB962C8B-B14F-4D97-AF65-F5344CB8AC3E}">
        <p14:creationId xmlns:p14="http://schemas.microsoft.com/office/powerpoint/2010/main" val="1163614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9DA01-EEF7-E532-5FD7-C19E412D049D}"/>
              </a:ext>
            </a:extLst>
          </p:cNvPr>
          <p:cNvSpPr>
            <a:spLocks noGrp="1"/>
          </p:cNvSpPr>
          <p:nvPr>
            <p:ph type="title" idx="4294967295"/>
          </p:nvPr>
        </p:nvSpPr>
        <p:spPr>
          <a:xfrm>
            <a:off x="381000" y="381000"/>
            <a:ext cx="11430000" cy="990600"/>
          </a:xfrm>
        </p:spPr>
        <p:txBody>
          <a:bodyPr/>
          <a:lstStyle/>
          <a:p>
            <a:r>
              <a:rPr lang="en-US">
                <a:hlinkClick r:id="rId2" action="ppaction://hlinksldjump"/>
              </a:rPr>
              <a:t>VA Education Platform Portal</a:t>
            </a:r>
            <a:endParaRPr lang="en-US"/>
          </a:p>
        </p:txBody>
      </p:sp>
      <p:sp>
        <p:nvSpPr>
          <p:cNvPr id="3" name="Content Placeholder 2">
            <a:extLst>
              <a:ext uri="{FF2B5EF4-FFF2-40B4-BE49-F238E27FC236}">
                <a16:creationId xmlns:a16="http://schemas.microsoft.com/office/drawing/2014/main" id="{E3F15EA5-A2FD-D521-F37F-E7C367106FD6}"/>
              </a:ext>
            </a:extLst>
          </p:cNvPr>
          <p:cNvSpPr>
            <a:spLocks noGrp="1"/>
          </p:cNvSpPr>
          <p:nvPr>
            <p:ph sz="quarter" idx="10"/>
          </p:nvPr>
        </p:nvSpPr>
        <p:spPr>
          <a:xfrm>
            <a:off x="391886" y="1336026"/>
            <a:ext cx="11430000" cy="5441950"/>
          </a:xfrm>
        </p:spPr>
        <p:txBody>
          <a:bodyPr/>
          <a:lstStyle/>
          <a:p>
            <a:pPr>
              <a:spcBef>
                <a:spcPts val="600"/>
              </a:spcBef>
              <a:spcAft>
                <a:spcPts val="0"/>
              </a:spcAft>
            </a:pPr>
            <a:r>
              <a:rPr lang="en-US" sz="2800">
                <a:effectLst/>
                <a:ea typeface="MS Mincho" panose="02020609040205080304" pitchFamily="49" charset="-128"/>
              </a:rPr>
              <a:t>Once properly authenticated, the user will be directed to the VA Education Platform Portal page. This page is where all Digital GI Bill applications are housed. This is also where SCOs can manage EM access requests for assistant accounts.</a:t>
            </a:r>
          </a:p>
          <a:p>
            <a:pPr marL="0" marR="0">
              <a:spcBef>
                <a:spcPts val="600"/>
              </a:spcBef>
              <a:spcAft>
                <a:spcPts val="0"/>
              </a:spcAft>
            </a:pPr>
            <a:r>
              <a:rPr lang="en-US" sz="2800">
                <a:effectLst/>
                <a:ea typeface="MS Mincho" panose="02020609040205080304" pitchFamily="49" charset="-128"/>
              </a:rPr>
              <a:t>First-time users select the "</a:t>
            </a:r>
            <a:r>
              <a:rPr lang="en-US" sz="2800" b="1">
                <a:effectLst/>
                <a:ea typeface="MS Mincho" panose="02020609040205080304" pitchFamily="49" charset="-128"/>
              </a:rPr>
              <a:t>Request Access link</a:t>
            </a:r>
            <a:r>
              <a:rPr lang="en-US" sz="2800">
                <a:effectLst/>
                <a:ea typeface="MS Mincho" panose="02020609040205080304" pitchFamily="49" charset="-128"/>
              </a:rPr>
              <a:t>". If the user is an SCO, the request goes to VA for approval. If the request is for an assistant account, the SCO grants access.</a:t>
            </a:r>
          </a:p>
        </p:txBody>
      </p:sp>
      <p:sp>
        <p:nvSpPr>
          <p:cNvPr id="4" name="Rectangle: Rounded Corners 3" descr="Return to table of contents button.">
            <a:hlinkClick r:id="rId3" action="ppaction://hlinksldjump"/>
            <a:extLst>
              <a:ext uri="{FF2B5EF4-FFF2-40B4-BE49-F238E27FC236}">
                <a16:creationId xmlns:a16="http://schemas.microsoft.com/office/drawing/2014/main" id="{289723FB-BE91-B1FE-D9DA-92E7CB680761}"/>
              </a:ext>
            </a:extLst>
          </p:cNvPr>
          <p:cNvSpPr/>
          <p:nvPr/>
        </p:nvSpPr>
        <p:spPr>
          <a:xfrm>
            <a:off x="4443046" y="6320779"/>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3"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Tree>
    <p:extLst>
      <p:ext uri="{BB962C8B-B14F-4D97-AF65-F5344CB8AC3E}">
        <p14:creationId xmlns:p14="http://schemas.microsoft.com/office/powerpoint/2010/main" val="19382554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29EB4B8-6841-BB03-2D0D-242CE63B6F18}"/>
              </a:ext>
            </a:extLst>
          </p:cNvPr>
          <p:cNvSpPr txBox="1">
            <a:spLocks noGrp="1"/>
          </p:cNvSpPr>
          <p:nvPr>
            <p:ph type="title" idx="4294967295"/>
          </p:nvPr>
        </p:nvSpPr>
        <p:spPr>
          <a:xfrm>
            <a:off x="381001" y="381000"/>
            <a:ext cx="8882270"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75" normalizeH="0" baseline="0" noProof="0">
                <a:ln>
                  <a:noFill/>
                </a:ln>
                <a:solidFill>
                  <a:srgbClr val="0E7BBA"/>
                </a:solidFill>
                <a:effectLst/>
                <a:uLnTx/>
                <a:uFillTx/>
                <a:latin typeface="Calibri"/>
                <a:cs typeface="Calibri"/>
                <a:hlinkClick r:id="rId2" action="ppaction://hlinksldjump">
                  <a:extLst>
                    <a:ext uri="{A12FA001-AC4F-418D-AE19-62706E023703}">
                      <ahyp:hlinkClr xmlns:ahyp="http://schemas.microsoft.com/office/drawing/2018/hyperlinkcolor" val="tx"/>
                    </a:ext>
                  </a:extLst>
                </a:hlinkClick>
              </a:rPr>
              <a:t>Approving and Denying Access – Approving</a:t>
            </a: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 Cont'd</a:t>
            </a:r>
            <a:endParaRPr kumimoji="0" lang="en-US" sz="3600" b="0" i="0" u="none" strike="noStrike" kern="1200" cap="none" spc="0" normalizeH="0" baseline="0" noProof="0">
              <a:ln>
                <a:noFill/>
              </a:ln>
              <a:solidFill>
                <a:srgbClr val="0E7BBA"/>
              </a:solidFill>
              <a:effectLst/>
              <a:uLnTx/>
              <a:uFillTx/>
              <a:latin typeface="Calibri" panose="020F0502020204030204" pitchFamily="34" charset="0"/>
              <a:ea typeface="+mj-ea"/>
              <a:cs typeface="Calibri" panose="020F0502020204030204" pitchFamily="34" charset="0"/>
              <a:hlinkClick r:id="rId2" action="ppaction://hlinksldjump">
                <a:extLst>
                  <a:ext uri="{A12FA001-AC4F-418D-AE19-62706E023703}">
                    <ahyp:hlinkClr xmlns:ahyp="http://schemas.microsoft.com/office/drawing/2018/hyperlinkcolor" val="tx"/>
                  </a:ext>
                </a:extLst>
              </a:hlinkClick>
            </a:endParaRPr>
          </a:p>
        </p:txBody>
      </p:sp>
      <p:sp>
        <p:nvSpPr>
          <p:cNvPr id="3" name="Rectangle: Rounded Corners 2">
            <a:extLst>
              <a:ext uri="{FF2B5EF4-FFF2-40B4-BE49-F238E27FC236}">
                <a16:creationId xmlns:a16="http://schemas.microsoft.com/office/drawing/2014/main" id="{BF093839-A140-CC7A-B4A8-4F55561F3C59}"/>
              </a:ext>
            </a:extLst>
          </p:cNvPr>
          <p:cNvSpPr/>
          <p:nvPr/>
        </p:nvSpPr>
        <p:spPr>
          <a:xfrm>
            <a:off x="9183758" y="130884"/>
            <a:ext cx="1686854" cy="636000"/>
          </a:xfrm>
          <a:prstGeom prst="roundRect">
            <a:avLst>
              <a:gd name="adj" fmla="val 2521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Calibri" panose="020F0502020204030204" pitchFamily="34" charset="0"/>
                <a:cs typeface="Calibri" panose="020F0502020204030204" pitchFamily="34" charset="0"/>
              </a:rPr>
              <a:t>School Certifying Official</a:t>
            </a:r>
          </a:p>
        </p:txBody>
      </p:sp>
      <p:sp>
        <p:nvSpPr>
          <p:cNvPr id="12" name="TextBox 11">
            <a:extLst>
              <a:ext uri="{FF2B5EF4-FFF2-40B4-BE49-F238E27FC236}">
                <a16:creationId xmlns:a16="http://schemas.microsoft.com/office/drawing/2014/main" id="{DE071701-9644-61A8-F276-8906C7AB8193}"/>
              </a:ext>
            </a:extLst>
          </p:cNvPr>
          <p:cNvSpPr txBox="1"/>
          <p:nvPr/>
        </p:nvSpPr>
        <p:spPr>
          <a:xfrm>
            <a:off x="381001" y="1381692"/>
            <a:ext cx="6662056" cy="1800493"/>
          </a:xfrm>
          <a:prstGeom prst="rect">
            <a:avLst/>
          </a:prstGeom>
          <a:noFill/>
        </p:spPr>
        <p:txBody>
          <a:bodyPr wrap="square" lIns="0" tIns="0" rIns="0" bIns="0" rtlCol="0">
            <a:spAutoFit/>
          </a:bodyPr>
          <a:lstStyle/>
          <a:p>
            <a:pPr marL="514350" indent="-514350" defTabSz="228600">
              <a:spcBef>
                <a:spcPts val="600"/>
              </a:spcBef>
              <a:buFont typeface="+mj-lt"/>
              <a:buAutoNum type="arabicPeriod" startAt="2"/>
            </a:pPr>
            <a:r>
              <a:rPr lang="en-US" sz="2800">
                <a:latin typeface="Calibri" panose="020F0502020204030204" pitchFamily="34" charset="0"/>
                <a:ea typeface="MS Mincho" panose="02020609040205080304" pitchFamily="49" charset="-128"/>
                <a:cs typeface="Calibri" panose="020F0502020204030204" pitchFamily="34" charset="0"/>
              </a:rPr>
              <a:t>Select the "</a:t>
            </a:r>
            <a:r>
              <a:rPr lang="en-US" sz="2800" b="1">
                <a:latin typeface="Calibri" panose="020F0502020204030204" pitchFamily="34" charset="0"/>
                <a:ea typeface="MS Mincho" panose="02020609040205080304" pitchFamily="49" charset="-128"/>
                <a:cs typeface="Calibri" panose="020F0502020204030204" pitchFamily="34" charset="0"/>
              </a:rPr>
              <a:t>Approve</a:t>
            </a:r>
            <a:r>
              <a:rPr lang="en-US" sz="2800" b="1">
                <a:effectLst/>
                <a:latin typeface="Calibri" panose="020F0502020204030204" pitchFamily="34" charset="0"/>
                <a:ea typeface="MS Mincho" panose="02020609040205080304" pitchFamily="49" charset="-128"/>
                <a:cs typeface="Calibri" panose="020F0502020204030204" pitchFamily="34" charset="0"/>
              </a:rPr>
              <a:t>”</a:t>
            </a:r>
            <a:r>
              <a:rPr lang="en-US" sz="2800">
                <a:effectLst/>
                <a:latin typeface="Calibri" panose="020F0502020204030204" pitchFamily="34" charset="0"/>
                <a:ea typeface="MS Mincho" panose="02020609040205080304" pitchFamily="49" charset="-128"/>
                <a:cs typeface="Calibri" panose="020F0502020204030204" pitchFamily="34" charset="0"/>
              </a:rPr>
              <a:t> button if the Assistant or SCO Read Only user has met all requirements to access EM.</a:t>
            </a:r>
          </a:p>
          <a:p>
            <a:pPr marL="514350" indent="-514350" algn="l" defTabSz="228600">
              <a:spcBef>
                <a:spcPts val="600"/>
              </a:spcBef>
              <a:buFont typeface="+mj-lt"/>
              <a:buAutoNum type="arabicPeriod" startAt="2"/>
            </a:pPr>
            <a:endParaRPr lang="en-US" sz="2800" noProof="0"/>
          </a:p>
        </p:txBody>
      </p:sp>
      <p:pic>
        <p:nvPicPr>
          <p:cNvPr id="7" name="Picture 6" descr="SCO Manager screenshot with access to Approve or Deny access to Enrollment Manager. There is a highlight box around the &quot;Approve&quot; button under the &quot;Action&quot; section. ">
            <a:extLst>
              <a:ext uri="{FF2B5EF4-FFF2-40B4-BE49-F238E27FC236}">
                <a16:creationId xmlns:a16="http://schemas.microsoft.com/office/drawing/2014/main" id="{02A8A63D-D019-C26C-1FBB-BD4D86556B05}"/>
              </a:ext>
            </a:extLst>
          </p:cNvPr>
          <p:cNvPicPr>
            <a:picLocks noChangeAspect="1"/>
          </p:cNvPicPr>
          <p:nvPr/>
        </p:nvPicPr>
        <p:blipFill>
          <a:blip r:embed="rId3"/>
          <a:stretch>
            <a:fillRect/>
          </a:stretch>
        </p:blipFill>
        <p:spPr>
          <a:xfrm>
            <a:off x="3072734" y="3227194"/>
            <a:ext cx="8738265" cy="2308324"/>
          </a:xfrm>
          <a:prstGeom prst="rect">
            <a:avLst/>
          </a:prstGeom>
          <a:ln>
            <a:solidFill>
              <a:schemeClr val="tx1"/>
            </a:solidFill>
          </a:ln>
        </p:spPr>
      </p:pic>
      <p:sp>
        <p:nvSpPr>
          <p:cNvPr id="9" name="Rectangle 8">
            <a:extLst>
              <a:ext uri="{FF2B5EF4-FFF2-40B4-BE49-F238E27FC236}">
                <a16:creationId xmlns:a16="http://schemas.microsoft.com/office/drawing/2014/main" id="{F2A541DA-890A-3316-F61F-31A021A527B6}"/>
              </a:ext>
              <a:ext uri="{C183D7F6-B498-43B3-948B-1728B52AA6E4}">
                <adec:decorative xmlns:adec="http://schemas.microsoft.com/office/drawing/2017/decorative" val="1"/>
              </a:ext>
            </a:extLst>
          </p:cNvPr>
          <p:cNvSpPr/>
          <p:nvPr/>
        </p:nvSpPr>
        <p:spPr>
          <a:xfrm>
            <a:off x="10558913" y="5202998"/>
            <a:ext cx="577515" cy="274769"/>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Rounded Corners 9" descr="Return to table of contents button.">
            <a:hlinkClick r:id="rId4" action="ppaction://hlinksldjump"/>
            <a:extLst>
              <a:ext uri="{FF2B5EF4-FFF2-40B4-BE49-F238E27FC236}">
                <a16:creationId xmlns:a16="http://schemas.microsoft.com/office/drawing/2014/main" id="{6445D6ED-B942-DFF5-B3B6-D4B1A5EC7F0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Tree>
    <p:extLst>
      <p:ext uri="{BB962C8B-B14F-4D97-AF65-F5344CB8AC3E}">
        <p14:creationId xmlns:p14="http://schemas.microsoft.com/office/powerpoint/2010/main" val="8004760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B76BBD0-30A3-F404-758C-A9595C6A79A1}"/>
              </a:ext>
            </a:extLst>
          </p:cNvPr>
          <p:cNvSpPr txBox="1">
            <a:spLocks noGrp="1"/>
          </p:cNvSpPr>
          <p:nvPr>
            <p:ph type="title" idx="4294967295"/>
          </p:nvPr>
        </p:nvSpPr>
        <p:spPr>
          <a:xfrm>
            <a:off x="381001" y="381000"/>
            <a:ext cx="8882270"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75" normalizeH="0" baseline="0" noProof="0">
                <a:ln>
                  <a:noFill/>
                </a:ln>
                <a:solidFill>
                  <a:srgbClr val="0E7BBA"/>
                </a:solidFill>
                <a:effectLst/>
                <a:uLnTx/>
                <a:uFillTx/>
                <a:latin typeface="Calibri"/>
                <a:cs typeface="Calibri"/>
                <a:hlinkClick r:id="rId2" action="ppaction://hlinksldjump">
                  <a:extLst>
                    <a:ext uri="{A12FA001-AC4F-418D-AE19-62706E023703}">
                      <ahyp:hlinkClr xmlns:ahyp="http://schemas.microsoft.com/office/drawing/2018/hyperlinkcolor" val="tx"/>
                    </a:ext>
                  </a:extLst>
                </a:hlinkClick>
              </a:rPr>
              <a:t>Approving and Denying Access – Approving Cont'd 1</a:t>
            </a:r>
            <a:endParaRPr kumimoji="0" lang="en-US" sz="3600" b="0" i="0" u="none" strike="noStrike" kern="1200" cap="none" spc="0" normalizeH="0" baseline="0" noProof="0">
              <a:ln>
                <a:noFill/>
              </a:ln>
              <a:solidFill>
                <a:srgbClr val="0E7BBA"/>
              </a:solidFill>
              <a:effectLst/>
              <a:uLnTx/>
              <a:uFillTx/>
              <a:hlinkClick r:id="rId2" action="ppaction://hlinksldjump">
                <a:extLst>
                  <a:ext uri="{A12FA001-AC4F-418D-AE19-62706E023703}">
                    <ahyp:hlinkClr xmlns:ahyp="http://schemas.microsoft.com/office/drawing/2018/hyperlinkcolor" val="tx"/>
                  </a:ext>
                </a:extLst>
              </a:hlinkClick>
            </a:endParaRPr>
          </a:p>
        </p:txBody>
      </p:sp>
      <p:sp>
        <p:nvSpPr>
          <p:cNvPr id="2" name="Rectangle: Rounded Corners 1">
            <a:extLst>
              <a:ext uri="{FF2B5EF4-FFF2-40B4-BE49-F238E27FC236}">
                <a16:creationId xmlns:a16="http://schemas.microsoft.com/office/drawing/2014/main" id="{2BCC7D9E-868F-AB32-1380-6C305ECEFBC7}"/>
              </a:ext>
            </a:extLst>
          </p:cNvPr>
          <p:cNvSpPr/>
          <p:nvPr/>
        </p:nvSpPr>
        <p:spPr>
          <a:xfrm>
            <a:off x="9183758" y="130884"/>
            <a:ext cx="1686854" cy="636000"/>
          </a:xfrm>
          <a:prstGeom prst="roundRect">
            <a:avLst>
              <a:gd name="adj" fmla="val 2521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Calibri" panose="020F0502020204030204" pitchFamily="34" charset="0"/>
                <a:cs typeface="Calibri" panose="020F0502020204030204" pitchFamily="34" charset="0"/>
              </a:rPr>
              <a:t>School Certifying Official</a:t>
            </a: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382487"/>
            <a:ext cx="5715001" cy="4940300"/>
          </a:xfrm>
        </p:spPr>
        <p:txBody>
          <a:bodyPr/>
          <a:lstStyle/>
          <a:p>
            <a:pPr marL="514350" marR="0" lvl="0" indent="-514350">
              <a:spcBef>
                <a:spcPts val="600"/>
              </a:spcBef>
              <a:spcAft>
                <a:spcPts val="0"/>
              </a:spcAft>
              <a:buFont typeface="+mj-lt"/>
              <a:buAutoNum type="arabicPeriod" startAt="3"/>
            </a:pPr>
            <a:r>
              <a:rPr lang="en-US" sz="2800">
                <a:effectLst/>
                <a:ea typeface="MS Mincho" panose="02020609040205080304" pitchFamily="49" charset="-128"/>
              </a:rPr>
              <a:t>Select the “</a:t>
            </a:r>
            <a:r>
              <a:rPr lang="en-US" sz="2800" b="1">
                <a:effectLst/>
                <a:ea typeface="MS Mincho" panose="02020609040205080304" pitchFamily="49" charset="-128"/>
              </a:rPr>
              <a:t>Yes</a:t>
            </a:r>
            <a:r>
              <a:rPr lang="en-US" sz="2800">
                <a:effectLst/>
                <a:ea typeface="MS Mincho" panose="02020609040205080304" pitchFamily="49" charset="-128"/>
              </a:rPr>
              <a:t>” button on the “</a:t>
            </a:r>
            <a:r>
              <a:rPr lang="en-US" sz="2800" b="1">
                <a:effectLst/>
                <a:ea typeface="MS Mincho" panose="02020609040205080304" pitchFamily="49" charset="-128"/>
              </a:rPr>
              <a:t>Approval Confirmation</a:t>
            </a:r>
            <a:r>
              <a:rPr lang="en-US" sz="2800">
                <a:effectLst/>
                <a:ea typeface="MS Mincho" panose="02020609040205080304" pitchFamily="49" charset="-128"/>
              </a:rPr>
              <a:t>” screen to grant the user access.</a:t>
            </a:r>
          </a:p>
          <a:p>
            <a:pPr marR="0" lvl="0">
              <a:spcBef>
                <a:spcPts val="600"/>
              </a:spcBef>
              <a:spcAft>
                <a:spcPts val="0"/>
              </a:spcAft>
            </a:pPr>
            <a:endParaRPr lang="en-US" sz="2400">
              <a:effectLst/>
              <a:ea typeface="MS Mincho" panose="02020609040205080304" pitchFamily="49" charset="-128"/>
            </a:endParaRPr>
          </a:p>
        </p:txBody>
      </p:sp>
      <p:pic>
        <p:nvPicPr>
          <p:cNvPr id="3" name="Picture 2" descr="Approval Confirmation screenshot. The popup asks the user to confirm granting access. There is a highlight box around the &quot;Yes&quot; button. ">
            <a:extLst>
              <a:ext uri="{FF2B5EF4-FFF2-40B4-BE49-F238E27FC236}">
                <a16:creationId xmlns:a16="http://schemas.microsoft.com/office/drawing/2014/main" id="{98BCD6DB-9B02-263D-3D55-C6D1BCD4F27C}"/>
              </a:ext>
            </a:extLst>
          </p:cNvPr>
          <p:cNvPicPr>
            <a:picLocks noChangeAspect="1"/>
          </p:cNvPicPr>
          <p:nvPr/>
        </p:nvPicPr>
        <p:blipFill>
          <a:blip r:embed="rId3"/>
          <a:stretch>
            <a:fillRect/>
          </a:stretch>
        </p:blipFill>
        <p:spPr>
          <a:xfrm>
            <a:off x="6475013" y="2378268"/>
            <a:ext cx="5335988" cy="2101463"/>
          </a:xfrm>
          <a:prstGeom prst="rect">
            <a:avLst/>
          </a:prstGeom>
          <a:ln>
            <a:solidFill>
              <a:schemeClr val="tx1"/>
            </a:solidFill>
          </a:ln>
        </p:spPr>
      </p:pic>
      <p:sp>
        <p:nvSpPr>
          <p:cNvPr id="8" name="Rectangle 7">
            <a:extLst>
              <a:ext uri="{FF2B5EF4-FFF2-40B4-BE49-F238E27FC236}">
                <a16:creationId xmlns:a16="http://schemas.microsoft.com/office/drawing/2014/main" id="{E94D59CF-24B4-A37E-679E-57E6049E51C7}"/>
              </a:ext>
              <a:ext uri="{C183D7F6-B498-43B3-948B-1728B52AA6E4}">
                <adec:decorative xmlns:adec="http://schemas.microsoft.com/office/drawing/2017/decorative" val="1"/>
              </a:ext>
            </a:extLst>
          </p:cNvPr>
          <p:cNvSpPr/>
          <p:nvPr/>
        </p:nvSpPr>
        <p:spPr>
          <a:xfrm>
            <a:off x="7052020" y="3497430"/>
            <a:ext cx="859755" cy="407893"/>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 name="Rectangle: Rounded Corners 9" descr="Return to table of contents button.">
            <a:hlinkClick r:id="rId4" action="ppaction://hlinksldjump"/>
            <a:extLst>
              <a:ext uri="{FF2B5EF4-FFF2-40B4-BE49-F238E27FC236}">
                <a16:creationId xmlns:a16="http://schemas.microsoft.com/office/drawing/2014/main" id="{A7A98B1C-EC18-9EF1-C34F-B2D09FF421C1}"/>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Tree>
    <p:extLst>
      <p:ext uri="{BB962C8B-B14F-4D97-AF65-F5344CB8AC3E}">
        <p14:creationId xmlns:p14="http://schemas.microsoft.com/office/powerpoint/2010/main" val="36091257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2D1B3D5-D21C-CC0C-67FA-3CD9E3D3EC6F}"/>
              </a:ext>
            </a:extLst>
          </p:cNvPr>
          <p:cNvSpPr txBox="1">
            <a:spLocks noGrp="1"/>
          </p:cNvSpPr>
          <p:nvPr>
            <p:ph type="title" idx="4294967295"/>
          </p:nvPr>
        </p:nvSpPr>
        <p:spPr>
          <a:xfrm>
            <a:off x="381001" y="381000"/>
            <a:ext cx="8882270"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rPr>
              <a:t>Approving and Denying Access – Denying</a:t>
            </a:r>
            <a:endParaRPr kumimoji="0" lang="en-US" sz="3600" b="0" i="0" u="none" strike="noStrike" kern="1200" cap="none" spc="0" normalizeH="0" baseline="0" noProof="0">
              <a:ln>
                <a:noFill/>
              </a:ln>
              <a:solidFill>
                <a:schemeClr val="accent1">
                  <a:lumMod val="50000"/>
                </a:schemeClr>
              </a:solidFill>
              <a:effectLst/>
              <a:uLnTx/>
              <a:uFillTx/>
              <a:latin typeface="Calibri" panose="020F0502020204030204" pitchFamily="34" charset="0"/>
              <a:ea typeface="+mj-ea"/>
              <a:cs typeface="Calibri" panose="020F0502020204030204" pitchFamily="34" charset="0"/>
              <a:hlinkClick r:id="rId2" action="ppaction://hlinksldjump"/>
            </a:endParaRPr>
          </a:p>
        </p:txBody>
      </p:sp>
      <p:sp>
        <p:nvSpPr>
          <p:cNvPr id="2" name="Rectangle: Rounded Corners 1">
            <a:extLst>
              <a:ext uri="{FF2B5EF4-FFF2-40B4-BE49-F238E27FC236}">
                <a16:creationId xmlns:a16="http://schemas.microsoft.com/office/drawing/2014/main" id="{08BEA053-E3F5-2DED-20A3-3F919B35E43E}"/>
              </a:ext>
            </a:extLst>
          </p:cNvPr>
          <p:cNvSpPr/>
          <p:nvPr/>
        </p:nvSpPr>
        <p:spPr>
          <a:xfrm>
            <a:off x="9183758" y="130884"/>
            <a:ext cx="1686854" cy="636000"/>
          </a:xfrm>
          <a:prstGeom prst="roundRect">
            <a:avLst>
              <a:gd name="adj" fmla="val 2521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Calibri" panose="020F0502020204030204" pitchFamily="34" charset="0"/>
                <a:cs typeface="Calibri" panose="020F0502020204030204" pitchFamily="34" charset="0"/>
              </a:rPr>
              <a:t>School Certifying Official</a:t>
            </a: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54096" y="1365450"/>
            <a:ext cx="4851097" cy="4940300"/>
          </a:xfrm>
        </p:spPr>
        <p:txBody>
          <a:bodyPr/>
          <a:lstStyle/>
          <a:p>
            <a:pPr marL="514350" marR="0" lvl="0" indent="-514350">
              <a:spcBef>
                <a:spcPts val="600"/>
              </a:spcBef>
              <a:spcAft>
                <a:spcPts val="0"/>
              </a:spcAft>
              <a:buFont typeface="+mj-lt"/>
              <a:buAutoNum type="arabicPeriod" startAt="4"/>
            </a:pPr>
            <a:r>
              <a:rPr lang="en-US" sz="2800">
                <a:effectLst/>
                <a:ea typeface="MS Mincho" panose="02020609040205080304" pitchFamily="49" charset="-128"/>
              </a:rPr>
              <a:t>If you are unfamiliar with the user requesting access or they do not need access, you should deny their access request. To do so, select the </a:t>
            </a:r>
            <a:r>
              <a:rPr lang="en-US" sz="2800" b="1">
                <a:effectLst/>
                <a:ea typeface="MS Mincho" panose="02020609040205080304" pitchFamily="49" charset="-128"/>
              </a:rPr>
              <a:t>“Deny”</a:t>
            </a:r>
            <a:r>
              <a:rPr lang="en-US" sz="2800">
                <a:effectLst/>
                <a:ea typeface="MS Mincho" panose="02020609040205080304" pitchFamily="49" charset="-128"/>
              </a:rPr>
              <a:t> button. </a:t>
            </a:r>
          </a:p>
        </p:txBody>
      </p:sp>
      <p:pic>
        <p:nvPicPr>
          <p:cNvPr id="4" name="Picture 3" descr="SCO Manager screenshot with access to Approve or Deny access to Enrollment Manager. There is a highlight box around the &quot;Deny&quot; button under the &quot;Action&quot; section. ">
            <a:extLst>
              <a:ext uri="{FF2B5EF4-FFF2-40B4-BE49-F238E27FC236}">
                <a16:creationId xmlns:a16="http://schemas.microsoft.com/office/drawing/2014/main" id="{32BCD77E-1707-C103-B3CA-BD52186D2988}"/>
              </a:ext>
            </a:extLst>
          </p:cNvPr>
          <p:cNvPicPr>
            <a:picLocks noChangeAspect="1"/>
          </p:cNvPicPr>
          <p:nvPr/>
        </p:nvPicPr>
        <p:blipFill>
          <a:blip r:embed="rId3"/>
          <a:stretch>
            <a:fillRect/>
          </a:stretch>
        </p:blipFill>
        <p:spPr>
          <a:xfrm>
            <a:off x="5343941" y="2715172"/>
            <a:ext cx="6848059" cy="1991205"/>
          </a:xfrm>
          <a:prstGeom prst="rect">
            <a:avLst/>
          </a:prstGeom>
          <a:ln>
            <a:solidFill>
              <a:schemeClr val="tx1"/>
            </a:solidFill>
          </a:ln>
        </p:spPr>
      </p:pic>
      <p:sp>
        <p:nvSpPr>
          <p:cNvPr id="7" name="Rectangle 6">
            <a:extLst>
              <a:ext uri="{FF2B5EF4-FFF2-40B4-BE49-F238E27FC236}">
                <a16:creationId xmlns:a16="http://schemas.microsoft.com/office/drawing/2014/main" id="{40B51670-AAEA-15C3-10E9-EBA568A21470}"/>
              </a:ext>
              <a:ext uri="{C183D7F6-B498-43B3-948B-1728B52AA6E4}">
                <adec:decorative xmlns:adec="http://schemas.microsoft.com/office/drawing/2017/decorative" val="1"/>
              </a:ext>
            </a:extLst>
          </p:cNvPr>
          <p:cNvSpPr/>
          <p:nvPr/>
        </p:nvSpPr>
        <p:spPr>
          <a:xfrm>
            <a:off x="11687344" y="4432223"/>
            <a:ext cx="375533" cy="218661"/>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 name="Rectangle: Rounded Corners 8" descr="Return to table of contents button.">
            <a:hlinkClick r:id="rId4" action="ppaction://hlinksldjump"/>
            <a:extLst>
              <a:ext uri="{FF2B5EF4-FFF2-40B4-BE49-F238E27FC236}">
                <a16:creationId xmlns:a16="http://schemas.microsoft.com/office/drawing/2014/main" id="{152B4D3D-2C15-07A7-0E78-9D1CEA3BB748}"/>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Tree>
    <p:extLst>
      <p:ext uri="{BB962C8B-B14F-4D97-AF65-F5344CB8AC3E}">
        <p14:creationId xmlns:p14="http://schemas.microsoft.com/office/powerpoint/2010/main" val="30888699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0892A66-AD7D-C6A6-1C62-30C07F03AC34}"/>
              </a:ext>
            </a:extLst>
          </p:cNvPr>
          <p:cNvSpPr txBox="1">
            <a:spLocks noGrp="1"/>
          </p:cNvSpPr>
          <p:nvPr>
            <p:ph type="title" idx="4294967295"/>
          </p:nvPr>
        </p:nvSpPr>
        <p:spPr>
          <a:xfrm>
            <a:off x="381001" y="381000"/>
            <a:ext cx="8882270"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75" normalizeH="0" baseline="0" noProof="0">
                <a:ln>
                  <a:noFill/>
                </a:ln>
                <a:solidFill>
                  <a:srgbClr val="0E7BBA"/>
                </a:solidFill>
                <a:effectLst/>
                <a:uLnTx/>
                <a:uFillTx/>
                <a:latin typeface="Calibri"/>
                <a:cs typeface="Calibri"/>
                <a:hlinkClick r:id="rId2" action="ppaction://hlinksldjump">
                  <a:extLst>
                    <a:ext uri="{A12FA001-AC4F-418D-AE19-62706E023703}">
                      <ahyp:hlinkClr xmlns:ahyp="http://schemas.microsoft.com/office/drawing/2018/hyperlinkcolor" val="tx"/>
                    </a:ext>
                  </a:extLst>
                </a:hlinkClick>
              </a:rPr>
              <a:t>Approving and Denying Access – Denying</a:t>
            </a: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 Cont'd </a:t>
            </a:r>
            <a:endParaRPr kumimoji="0" lang="en-US" sz="3600" b="0" i="0" u="none" strike="noStrike" kern="1200" cap="none" spc="0" normalizeH="0" baseline="0" noProof="0">
              <a:ln>
                <a:noFill/>
              </a:ln>
              <a:solidFill>
                <a:srgbClr val="0E7BBA"/>
              </a:solidFill>
              <a:effectLst/>
              <a:uLnTx/>
              <a:uFillTx/>
              <a:latin typeface="Calibri" panose="020F0502020204030204" pitchFamily="34" charset="0"/>
              <a:ea typeface="+mj-ea"/>
              <a:cs typeface="Calibri" panose="020F0502020204030204" pitchFamily="34" charset="0"/>
              <a:hlinkClick r:id="rId2" action="ppaction://hlinksldjump">
                <a:extLst>
                  <a:ext uri="{A12FA001-AC4F-418D-AE19-62706E023703}">
                    <ahyp:hlinkClr xmlns:ahyp="http://schemas.microsoft.com/office/drawing/2018/hyperlinkcolor" val="tx"/>
                  </a:ext>
                </a:extLst>
              </a:hlinkClick>
            </a:endParaRPr>
          </a:p>
        </p:txBody>
      </p:sp>
      <p:sp>
        <p:nvSpPr>
          <p:cNvPr id="2" name="Rectangle: Rounded Corners 1">
            <a:extLst>
              <a:ext uri="{FF2B5EF4-FFF2-40B4-BE49-F238E27FC236}">
                <a16:creationId xmlns:a16="http://schemas.microsoft.com/office/drawing/2014/main" id="{9DC98409-F2D6-E6BB-C2C5-569E71E3D1D0}"/>
              </a:ext>
            </a:extLst>
          </p:cNvPr>
          <p:cNvSpPr/>
          <p:nvPr/>
        </p:nvSpPr>
        <p:spPr>
          <a:xfrm>
            <a:off x="9183758" y="130884"/>
            <a:ext cx="1686854" cy="636000"/>
          </a:xfrm>
          <a:prstGeom prst="roundRect">
            <a:avLst>
              <a:gd name="adj" fmla="val 2521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Calibri" panose="020F0502020204030204" pitchFamily="34" charset="0"/>
                <a:cs typeface="Calibri" panose="020F0502020204030204" pitchFamily="34" charset="0"/>
              </a:rPr>
              <a:t>School Certifying Official</a:t>
            </a: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361659"/>
            <a:ext cx="6816281" cy="4940300"/>
          </a:xfrm>
        </p:spPr>
        <p:txBody>
          <a:bodyPr/>
          <a:lstStyle/>
          <a:p>
            <a:pPr marL="457200" marR="0" lvl="0" indent="-457200">
              <a:spcBef>
                <a:spcPts val="600"/>
              </a:spcBef>
              <a:spcAft>
                <a:spcPts val="0"/>
              </a:spcAft>
              <a:buFont typeface="+mj-lt"/>
              <a:buAutoNum type="arabicPeriod" startAt="5"/>
            </a:pPr>
            <a:r>
              <a:rPr lang="en-US" sz="2600">
                <a:effectLst/>
                <a:ea typeface="MS Mincho" panose="02020609040205080304" pitchFamily="49" charset="-128"/>
              </a:rPr>
              <a:t>When selecting a denial reason for Read-Only SCOs, SCOs may choose between three options:</a:t>
            </a:r>
          </a:p>
          <a:p>
            <a:pPr marL="342900" marR="0" lvl="0" indent="-342900">
              <a:spcBef>
                <a:spcPts val="600"/>
              </a:spcBef>
              <a:spcAft>
                <a:spcPts val="0"/>
              </a:spcAft>
              <a:buFont typeface="Arial" panose="020B0604020202020204" pitchFamily="34" charset="0"/>
              <a:buChar char="•"/>
            </a:pPr>
            <a:r>
              <a:rPr lang="en-US">
                <a:ea typeface="MS Mincho" panose="02020609040205080304" pitchFamily="49" charset="-128"/>
              </a:rPr>
              <a:t>Option 1 – </a:t>
            </a:r>
            <a:r>
              <a:rPr lang="en-US">
                <a:effectLst/>
                <a:ea typeface="MS Mincho" panose="02020609040205080304" pitchFamily="49" charset="-128"/>
              </a:rPr>
              <a:t>“</a:t>
            </a:r>
            <a:r>
              <a:rPr lang="en-US" b="1">
                <a:effectLst/>
                <a:ea typeface="MS Mincho" panose="02020609040205080304" pitchFamily="49" charset="-128"/>
              </a:rPr>
              <a:t>Your institution has not submitted a VA Form 22-8794 that designates you as an SCO</a:t>
            </a:r>
            <a:r>
              <a:rPr lang="en-US">
                <a:effectLst/>
                <a:ea typeface="MS Mincho" panose="02020609040205080304" pitchFamily="49" charset="-128"/>
              </a:rPr>
              <a:t>”</a:t>
            </a:r>
          </a:p>
          <a:p>
            <a:pPr marL="342900" marR="0" lvl="0" indent="-342900">
              <a:spcBef>
                <a:spcPts val="600"/>
              </a:spcBef>
              <a:spcAft>
                <a:spcPts val="0"/>
              </a:spcAft>
              <a:buFont typeface="Arial" panose="020B0604020202020204" pitchFamily="34" charset="0"/>
              <a:buChar char="•"/>
            </a:pPr>
            <a:r>
              <a:rPr lang="en-US">
                <a:ea typeface="MS Mincho" panose="02020609040205080304" pitchFamily="49" charset="-128"/>
              </a:rPr>
              <a:t>Option 2 – </a:t>
            </a:r>
            <a:r>
              <a:rPr lang="en-US">
                <a:effectLst/>
                <a:ea typeface="MS Mincho" panose="02020609040205080304" pitchFamily="49" charset="-128"/>
              </a:rPr>
              <a:t>“</a:t>
            </a:r>
            <a:r>
              <a:rPr lang="en-US" b="1">
                <a:effectLst/>
                <a:ea typeface="MS Mincho" panose="02020609040205080304" pitchFamily="49" charset="-128"/>
              </a:rPr>
              <a:t>Our records indicated that you have not completed the training required to begin work as an SCO</a:t>
            </a:r>
            <a:r>
              <a:rPr lang="en-US">
                <a:effectLst/>
                <a:ea typeface="MS Mincho" panose="02020609040205080304" pitchFamily="49" charset="-128"/>
              </a:rPr>
              <a:t>”</a:t>
            </a:r>
          </a:p>
          <a:p>
            <a:pPr marL="342900" marR="0" lvl="0" indent="-342900">
              <a:spcBef>
                <a:spcPts val="600"/>
              </a:spcBef>
              <a:spcAft>
                <a:spcPts val="1000"/>
              </a:spcAft>
              <a:buFont typeface="Arial" panose="020B0604020202020204" pitchFamily="34" charset="0"/>
              <a:buChar char="•"/>
            </a:pPr>
            <a:r>
              <a:rPr lang="en-US">
                <a:effectLst/>
                <a:ea typeface="MS Mincho" panose="02020609040205080304" pitchFamily="49" charset="-128"/>
              </a:rPr>
              <a:t>Option 3</a:t>
            </a:r>
            <a:r>
              <a:rPr lang="en-US">
                <a:ea typeface="MS Mincho" panose="02020609040205080304" pitchFamily="49" charset="-128"/>
              </a:rPr>
              <a:t> – </a:t>
            </a:r>
            <a:r>
              <a:rPr lang="en-US">
                <a:effectLst/>
                <a:ea typeface="MS Mincho" panose="02020609040205080304" pitchFamily="49" charset="-128"/>
              </a:rPr>
              <a:t>“</a:t>
            </a:r>
            <a:r>
              <a:rPr lang="en-US" b="1">
                <a:effectLst/>
                <a:ea typeface="MS Mincho" panose="02020609040205080304" pitchFamily="49" charset="-128"/>
              </a:rPr>
              <a:t>Enter other reasons</a:t>
            </a:r>
            <a:r>
              <a:rPr lang="en-US">
                <a:effectLst/>
                <a:ea typeface="MS Mincho" panose="02020609040205080304" pitchFamily="49" charset="-128"/>
              </a:rPr>
              <a:t>” – If selected, SCOs must fill in the denial reason within the text box provided.</a:t>
            </a:r>
          </a:p>
          <a:p>
            <a:pPr marR="0" lvl="0">
              <a:spcBef>
                <a:spcPts val="600"/>
              </a:spcBef>
              <a:spcAft>
                <a:spcPts val="1000"/>
              </a:spcAft>
            </a:pPr>
            <a:r>
              <a:rPr lang="en-US" sz="2200" i="1">
                <a:effectLst/>
                <a:ea typeface="MS Mincho" panose="02020609040205080304" pitchFamily="49" charset="-128"/>
              </a:rPr>
              <a:t>Note: While EM gives SCOs the option to select from all three options, Option 2 </a:t>
            </a:r>
            <a:r>
              <a:rPr lang="en-US" sz="2200" i="1">
                <a:ea typeface="MS Mincho" panose="02020609040205080304" pitchFamily="49" charset="-128"/>
              </a:rPr>
              <a:t>is not a valid denial reason for </a:t>
            </a:r>
            <a:r>
              <a:rPr lang="en-US" sz="2200" i="1">
                <a:effectLst/>
                <a:ea typeface="MS Mincho" panose="02020609040205080304" pitchFamily="49" charset="-128"/>
              </a:rPr>
              <a:t> SCO Read Only users, as these users do not have training requirements. </a:t>
            </a:r>
            <a:endParaRPr lang="en-US" sz="2200">
              <a:effectLst/>
              <a:ea typeface="MS Mincho" panose="02020609040205080304" pitchFamily="49" charset="-128"/>
            </a:endParaRPr>
          </a:p>
        </p:txBody>
      </p:sp>
      <p:pic>
        <p:nvPicPr>
          <p:cNvPr id="3" name="Picture 2" descr="Screenshot of the Access Request Denial Reason page. There is a callout box to the three options for denial reason.">
            <a:extLst>
              <a:ext uri="{FF2B5EF4-FFF2-40B4-BE49-F238E27FC236}">
                <a16:creationId xmlns:a16="http://schemas.microsoft.com/office/drawing/2014/main" id="{E0857EB4-AF7F-21E1-C68E-25727E0EE8BC}"/>
              </a:ext>
            </a:extLst>
          </p:cNvPr>
          <p:cNvPicPr>
            <a:picLocks noChangeAspect="1"/>
          </p:cNvPicPr>
          <p:nvPr/>
        </p:nvPicPr>
        <p:blipFill rotWithShape="1">
          <a:blip r:embed="rId3"/>
          <a:srcRect t="687"/>
          <a:stretch/>
        </p:blipFill>
        <p:spPr bwMode="auto">
          <a:xfrm>
            <a:off x="7197280" y="2020082"/>
            <a:ext cx="4830419" cy="3121761"/>
          </a:xfrm>
          <a:prstGeom prst="rect">
            <a:avLst/>
          </a:prstGeom>
          <a:ln>
            <a:solidFill>
              <a:schemeClr val="tx1"/>
            </a:solid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036BEE5C-91E5-3B13-B0D9-4CD2E9367C75}"/>
              </a:ext>
              <a:ext uri="{C183D7F6-B498-43B3-948B-1728B52AA6E4}">
                <adec:decorative xmlns:adec="http://schemas.microsoft.com/office/drawing/2017/decorative" val="1"/>
              </a:ext>
            </a:extLst>
          </p:cNvPr>
          <p:cNvSpPr/>
          <p:nvPr/>
        </p:nvSpPr>
        <p:spPr>
          <a:xfrm>
            <a:off x="7413978" y="2569119"/>
            <a:ext cx="4136237" cy="819867"/>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 name="Rectangle: Rounded Corners 6" descr="Return to table of contents button.">
            <a:hlinkClick r:id="rId4" action="ppaction://hlinksldjump"/>
            <a:extLst>
              <a:ext uri="{FF2B5EF4-FFF2-40B4-BE49-F238E27FC236}">
                <a16:creationId xmlns:a16="http://schemas.microsoft.com/office/drawing/2014/main" id="{00BC4DA6-D64B-A237-5844-E3327EBD7CFA}"/>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Tree>
    <p:extLst>
      <p:ext uri="{BB962C8B-B14F-4D97-AF65-F5344CB8AC3E}">
        <p14:creationId xmlns:p14="http://schemas.microsoft.com/office/powerpoint/2010/main" val="853633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5DCCC1D-1AAC-E007-C6A2-B7D7BD151EF8}"/>
              </a:ext>
            </a:extLst>
          </p:cNvPr>
          <p:cNvSpPr txBox="1">
            <a:spLocks noGrp="1"/>
          </p:cNvSpPr>
          <p:nvPr>
            <p:ph type="title" idx="4294967295"/>
          </p:nvPr>
        </p:nvSpPr>
        <p:spPr>
          <a:xfrm>
            <a:off x="381001" y="381000"/>
            <a:ext cx="8882270"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75" normalizeH="0" baseline="0" noProof="0">
                <a:ln>
                  <a:noFill/>
                </a:ln>
                <a:solidFill>
                  <a:srgbClr val="0E7BBA"/>
                </a:solidFill>
                <a:effectLst/>
                <a:uLnTx/>
                <a:uFillTx/>
                <a:latin typeface="Calibri"/>
                <a:cs typeface="Calibri"/>
                <a:hlinkClick r:id="rId2" action="ppaction://hlinksldjump">
                  <a:extLst>
                    <a:ext uri="{A12FA001-AC4F-418D-AE19-62706E023703}">
                      <ahyp:hlinkClr xmlns:ahyp="http://schemas.microsoft.com/office/drawing/2018/hyperlinkcolor" val="tx"/>
                    </a:ext>
                  </a:extLst>
                </a:hlinkClick>
              </a:rPr>
              <a:t>Approving and Denying Access – Denying</a:t>
            </a: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 Cont'd 1</a:t>
            </a:r>
            <a:endParaRPr kumimoji="0" lang="en-US" sz="3600" b="0" i="0" u="none" strike="noStrike" kern="1200" cap="none" spc="0" normalizeH="0" baseline="0" noProof="0">
              <a:ln>
                <a:noFill/>
              </a:ln>
              <a:solidFill>
                <a:srgbClr val="0E7BBA"/>
              </a:solidFill>
              <a:effectLst/>
              <a:uLnTx/>
              <a:uFillTx/>
              <a:latin typeface="Calibri" panose="020F0502020204030204" pitchFamily="34" charset="0"/>
              <a:ea typeface="+mj-ea"/>
              <a:cs typeface="Calibri" panose="020F0502020204030204" pitchFamily="34" charset="0"/>
              <a:hlinkClick r:id="rId2" action="ppaction://hlinksldjump">
                <a:extLst>
                  <a:ext uri="{A12FA001-AC4F-418D-AE19-62706E023703}">
                    <ahyp:hlinkClr xmlns:ahyp="http://schemas.microsoft.com/office/drawing/2018/hyperlinkcolor" val="tx"/>
                  </a:ext>
                </a:extLst>
              </a:hlinkClick>
            </a:endParaRPr>
          </a:p>
        </p:txBody>
      </p:sp>
      <p:sp>
        <p:nvSpPr>
          <p:cNvPr id="2" name="Rectangle: Rounded Corners 1">
            <a:extLst>
              <a:ext uri="{FF2B5EF4-FFF2-40B4-BE49-F238E27FC236}">
                <a16:creationId xmlns:a16="http://schemas.microsoft.com/office/drawing/2014/main" id="{1418B2DD-91EF-9337-70B7-DD238683513A}"/>
              </a:ext>
            </a:extLst>
          </p:cNvPr>
          <p:cNvSpPr/>
          <p:nvPr/>
        </p:nvSpPr>
        <p:spPr>
          <a:xfrm>
            <a:off x="9183758" y="130884"/>
            <a:ext cx="1686854" cy="636000"/>
          </a:xfrm>
          <a:prstGeom prst="roundRect">
            <a:avLst>
              <a:gd name="adj" fmla="val 2521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Calibri" panose="020F0502020204030204" pitchFamily="34" charset="0"/>
                <a:cs typeface="Calibri" panose="020F0502020204030204" pitchFamily="34" charset="0"/>
              </a:rPr>
              <a:t>School Certifying Official</a:t>
            </a: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90452"/>
            <a:ext cx="5715000" cy="4940300"/>
          </a:xfrm>
        </p:spPr>
        <p:txBody>
          <a:bodyPr/>
          <a:lstStyle/>
          <a:p>
            <a:pPr marL="514350" marR="0" lvl="0" indent="-514350">
              <a:spcBef>
                <a:spcPts val="600"/>
              </a:spcBef>
              <a:spcAft>
                <a:spcPts val="0"/>
              </a:spcAft>
              <a:buFont typeface="+mj-lt"/>
              <a:buAutoNum type="arabicPeriod" startAt="6"/>
            </a:pPr>
            <a:r>
              <a:rPr lang="en-US" sz="2800">
                <a:effectLst/>
                <a:ea typeface="MS Mincho" panose="02020609040205080304" pitchFamily="49" charset="-128"/>
              </a:rPr>
              <a:t>Select the “</a:t>
            </a:r>
            <a:r>
              <a:rPr lang="en-US" sz="2800" b="1">
                <a:effectLst/>
                <a:ea typeface="MS Mincho" panose="02020609040205080304" pitchFamily="49" charset="-128"/>
              </a:rPr>
              <a:t>Submit</a:t>
            </a:r>
            <a:r>
              <a:rPr lang="en-US" sz="2800">
                <a:effectLst/>
                <a:ea typeface="MS Mincho" panose="02020609040205080304" pitchFamily="49" charset="-128"/>
              </a:rPr>
              <a:t>” button.</a:t>
            </a:r>
          </a:p>
          <a:p>
            <a:pPr marR="0" lvl="0">
              <a:spcBef>
                <a:spcPts val="600"/>
              </a:spcBef>
              <a:spcAft>
                <a:spcPts val="0"/>
              </a:spcAft>
            </a:pPr>
            <a:endParaRPr lang="en-US">
              <a:effectLst/>
              <a:ea typeface="MS Mincho" panose="02020609040205080304" pitchFamily="49" charset="-128"/>
            </a:endParaRPr>
          </a:p>
          <a:p>
            <a:pPr marR="0" lvl="0">
              <a:spcBef>
                <a:spcPts val="600"/>
              </a:spcBef>
              <a:spcAft>
                <a:spcPts val="0"/>
              </a:spcAft>
            </a:pPr>
            <a:endParaRPr lang="en-US">
              <a:ea typeface="MS Mincho" panose="02020609040205080304" pitchFamily="49" charset="-128"/>
            </a:endParaRPr>
          </a:p>
          <a:p>
            <a:pPr marR="0" lvl="0">
              <a:spcBef>
                <a:spcPts val="600"/>
              </a:spcBef>
              <a:spcAft>
                <a:spcPts val="0"/>
              </a:spcAft>
            </a:pPr>
            <a:endParaRPr lang="en-US">
              <a:effectLst/>
              <a:ea typeface="MS Mincho" panose="02020609040205080304" pitchFamily="49" charset="-128"/>
            </a:endParaRPr>
          </a:p>
          <a:p>
            <a:pPr marR="0" lvl="0">
              <a:spcBef>
                <a:spcPts val="600"/>
              </a:spcBef>
              <a:spcAft>
                <a:spcPts val="0"/>
              </a:spcAft>
            </a:pPr>
            <a:r>
              <a:rPr lang="en-US" i="1">
                <a:effectLst/>
                <a:ea typeface="MS Mincho" panose="02020609040205080304" pitchFamily="49" charset="-128"/>
              </a:rPr>
              <a:t>Note: Once the Submit button is selected, an email with the denial reason is sent to the requestor informing them of the denial so they can submit a new request once the requirements are met.</a:t>
            </a:r>
          </a:p>
          <a:p>
            <a:pPr marR="0" lvl="0">
              <a:lnSpc>
                <a:spcPct val="115000"/>
              </a:lnSpc>
              <a:spcBef>
                <a:spcPts val="500"/>
              </a:spcBef>
              <a:spcAft>
                <a:spcPts val="1000"/>
              </a:spcAft>
            </a:pPr>
            <a:endParaRPr lang="en-US">
              <a:effectLst/>
              <a:ea typeface="MS Mincho" panose="02020609040205080304" pitchFamily="49" charset="-128"/>
            </a:endParaRPr>
          </a:p>
        </p:txBody>
      </p:sp>
      <p:pic>
        <p:nvPicPr>
          <p:cNvPr id="3" name="Picture 2" descr="Screenshot of the Access Request Denial Reason page. There is a callout box on the &quot;Submit&quot; button.">
            <a:extLst>
              <a:ext uri="{FF2B5EF4-FFF2-40B4-BE49-F238E27FC236}">
                <a16:creationId xmlns:a16="http://schemas.microsoft.com/office/drawing/2014/main" id="{7EBF69B0-3C20-2658-A903-6A57847565B2}"/>
              </a:ext>
            </a:extLst>
          </p:cNvPr>
          <p:cNvPicPr>
            <a:picLocks noChangeAspect="1"/>
          </p:cNvPicPr>
          <p:nvPr/>
        </p:nvPicPr>
        <p:blipFill rotWithShape="1">
          <a:blip r:embed="rId3"/>
          <a:srcRect t="687"/>
          <a:stretch/>
        </p:blipFill>
        <p:spPr bwMode="auto">
          <a:xfrm>
            <a:off x="6166989" y="1977886"/>
            <a:ext cx="5715000" cy="3448617"/>
          </a:xfrm>
          <a:prstGeom prst="rect">
            <a:avLst/>
          </a:prstGeom>
          <a:ln>
            <a:solidFill>
              <a:schemeClr val="tx1"/>
            </a:solid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52286E47-EEE0-1C12-C584-D5B943E945CE}"/>
              </a:ext>
              <a:ext uri="{C183D7F6-B498-43B3-948B-1728B52AA6E4}">
                <adec:decorative xmlns:adec="http://schemas.microsoft.com/office/drawing/2017/decorative" val="1"/>
              </a:ext>
            </a:extLst>
          </p:cNvPr>
          <p:cNvSpPr/>
          <p:nvPr/>
        </p:nvSpPr>
        <p:spPr>
          <a:xfrm>
            <a:off x="6557689" y="4810051"/>
            <a:ext cx="604425" cy="367724"/>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 name="Rectangle: Rounded Corners 6" descr="Return to table of contents button.">
            <a:hlinkClick r:id="rId4" action="ppaction://hlinksldjump"/>
            <a:extLst>
              <a:ext uri="{FF2B5EF4-FFF2-40B4-BE49-F238E27FC236}">
                <a16:creationId xmlns:a16="http://schemas.microsoft.com/office/drawing/2014/main" id="{FE6AC21B-3FF1-F601-F68F-27BF710C3BB7}"/>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Tree>
    <p:extLst>
      <p:ext uri="{BB962C8B-B14F-4D97-AF65-F5344CB8AC3E}">
        <p14:creationId xmlns:p14="http://schemas.microsoft.com/office/powerpoint/2010/main" val="25861693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9007-1E39-85B8-06E2-82BA3773D56E}"/>
              </a:ext>
            </a:extLst>
          </p:cNvPr>
          <p:cNvSpPr>
            <a:spLocks noGrp="1"/>
          </p:cNvSpPr>
          <p:nvPr>
            <p:ph type="title"/>
          </p:nvPr>
        </p:nvSpPr>
        <p:spPr/>
        <p:txBody>
          <a:bodyPr/>
          <a:lstStyle/>
          <a:p>
            <a:r>
              <a:rPr lang="en-US" sz="4000" b="1" cap="all" spc="75">
                <a:effectLst/>
                <a:latin typeface="Myriad Pro" panose="020B0703030403020204" pitchFamily="34" charset="0"/>
              </a:rPr>
              <a:t>Revoking Access</a:t>
            </a:r>
            <a:endParaRPr lang="en-US" sz="9600">
              <a:latin typeface="Myriad Pro" panose="020B0703030403020204" pitchFamily="34" charset="0"/>
            </a:endParaRPr>
          </a:p>
        </p:txBody>
      </p:sp>
    </p:spTree>
    <p:extLst>
      <p:ext uri="{BB962C8B-B14F-4D97-AF65-F5344CB8AC3E}">
        <p14:creationId xmlns:p14="http://schemas.microsoft.com/office/powerpoint/2010/main" val="2404993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DEEF787-9F90-5233-2377-42FC90A478DB}"/>
              </a:ext>
            </a:extLst>
          </p:cNvPr>
          <p:cNvSpPr txBox="1">
            <a:spLocks noGrp="1"/>
          </p:cNvSpPr>
          <p:nvPr>
            <p:ph type="title" idx="4294967295"/>
          </p:nvPr>
        </p:nvSpPr>
        <p:spPr>
          <a:xfrm>
            <a:off x="381000" y="408993"/>
            <a:ext cx="9041296"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75" normalizeH="0" baseline="0" noProof="0">
                <a:ln>
                  <a:noFill/>
                </a:ln>
                <a:solidFill>
                  <a:srgbClr val="0E7BBA"/>
                </a:solidFill>
                <a:effectLst/>
                <a:uLnTx/>
                <a:uFillTx/>
                <a:latin typeface="Calibri"/>
                <a:cs typeface="Calibri"/>
                <a:hlinkClick r:id="rId2" action="ppaction://hlinksldjump">
                  <a:extLst>
                    <a:ext uri="{A12FA001-AC4F-418D-AE19-62706E023703}">
                      <ahyp:hlinkClr xmlns:ahyp="http://schemas.microsoft.com/office/drawing/2018/hyperlinkcolor" val="tx"/>
                    </a:ext>
                  </a:extLst>
                </a:hlinkClick>
              </a:rPr>
              <a:t>Revoking Access</a:t>
            </a: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 Cont'd</a:t>
            </a:r>
            <a:endParaRPr kumimoji="0" lang="en-US" sz="3600" b="1" i="0" u="none" strike="noStrike" kern="1200" cap="none" spc="0" normalizeH="0" baseline="0" noProof="0">
              <a:ln>
                <a:noFill/>
              </a:ln>
              <a:solidFill>
                <a:srgbClr val="0E7BB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82654"/>
            <a:ext cx="5715000" cy="4940300"/>
          </a:xfrm>
        </p:spPr>
        <p:txBody>
          <a:bodyPr/>
          <a:lstStyle/>
          <a:p>
            <a:pPr marL="0" marR="0">
              <a:spcBef>
                <a:spcPts val="600"/>
              </a:spcBef>
              <a:spcAft>
                <a:spcPts val="1000"/>
              </a:spcAft>
            </a:pPr>
            <a:r>
              <a:rPr lang="en-US" sz="2800">
                <a:effectLst/>
                <a:ea typeface="MS Mincho" panose="02020609040205080304" pitchFamily="49" charset="-128"/>
              </a:rPr>
              <a:t>If an Assistant or SCO Read Only user leaves an institution, use the following steps below to revoke their access from EM: </a:t>
            </a:r>
          </a:p>
          <a:p>
            <a:pPr marL="514350" indent="-514350">
              <a:spcBef>
                <a:spcPts val="600"/>
              </a:spcBef>
              <a:buFont typeface="+mj-lt"/>
              <a:buAutoNum type="arabicPeriod"/>
            </a:pPr>
            <a:r>
              <a:rPr lang="en-US" sz="2800">
                <a:effectLst/>
                <a:ea typeface="MS Mincho" panose="02020609040205080304" pitchFamily="49" charset="-128"/>
              </a:rPr>
              <a:t>Once logged into the VA Education Platform Portal, select the </a:t>
            </a:r>
            <a:r>
              <a:rPr lang="en-US" sz="2800" b="1">
                <a:effectLst/>
                <a:ea typeface="MS Mincho" panose="02020609040205080304" pitchFamily="49" charset="-128"/>
              </a:rPr>
              <a:t>“SCO Access Manager” </a:t>
            </a:r>
            <a:r>
              <a:rPr lang="en-US" sz="2800">
                <a:effectLst/>
                <a:ea typeface="MS Mincho" panose="02020609040205080304" pitchFamily="49" charset="-128"/>
              </a:rPr>
              <a:t>button</a:t>
            </a:r>
            <a:r>
              <a:rPr lang="en-US" sz="2800" b="1">
                <a:effectLst/>
                <a:ea typeface="MS Mincho" panose="02020609040205080304" pitchFamily="49" charset="-128"/>
              </a:rPr>
              <a:t>.</a:t>
            </a:r>
            <a:endParaRPr lang="en-US" sz="2800">
              <a:effectLst/>
              <a:ea typeface="MS Mincho" panose="02020609040205080304" pitchFamily="49" charset="-128"/>
            </a:endParaRPr>
          </a:p>
        </p:txBody>
      </p:sp>
      <p:pic>
        <p:nvPicPr>
          <p:cNvPr id="4" name="Picture 3" descr="Screenshot of the VA Education Platform home screen page. There is a highlight box on the &quot;SCO Access Manager&quot; tab. ">
            <a:extLst>
              <a:ext uri="{FF2B5EF4-FFF2-40B4-BE49-F238E27FC236}">
                <a16:creationId xmlns:a16="http://schemas.microsoft.com/office/drawing/2014/main" id="{004B13B4-0E84-4B45-27E9-9D9230E184E9}"/>
              </a:ext>
            </a:extLst>
          </p:cNvPr>
          <p:cNvPicPr>
            <a:picLocks noChangeAspect="1"/>
          </p:cNvPicPr>
          <p:nvPr/>
        </p:nvPicPr>
        <p:blipFill>
          <a:blip r:embed="rId3"/>
          <a:stretch>
            <a:fillRect/>
          </a:stretch>
        </p:blipFill>
        <p:spPr>
          <a:xfrm>
            <a:off x="6323793" y="2126973"/>
            <a:ext cx="5652326" cy="3083953"/>
          </a:xfrm>
          <a:prstGeom prst="rect">
            <a:avLst/>
          </a:prstGeom>
          <a:ln>
            <a:solidFill>
              <a:schemeClr val="tx1"/>
            </a:solidFill>
          </a:ln>
        </p:spPr>
      </p:pic>
      <p:sp>
        <p:nvSpPr>
          <p:cNvPr id="7" name="Rectangle: Rounded Corners 6" descr="Return to table of contents button.">
            <a:hlinkClick r:id="rId4" action="ppaction://hlinksldjump"/>
            <a:extLst>
              <a:ext uri="{FF2B5EF4-FFF2-40B4-BE49-F238E27FC236}">
                <a16:creationId xmlns:a16="http://schemas.microsoft.com/office/drawing/2014/main" id="{2CC40613-36D7-937C-5C10-ABBD74191E45}"/>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
        <p:nvSpPr>
          <p:cNvPr id="2" name="Rectangle 1">
            <a:extLst>
              <a:ext uri="{FF2B5EF4-FFF2-40B4-BE49-F238E27FC236}">
                <a16:creationId xmlns:a16="http://schemas.microsoft.com/office/drawing/2014/main" id="{64A3E523-F921-5A9A-546B-FD0261FBE6A7}"/>
              </a:ext>
              <a:ext uri="{C183D7F6-B498-43B3-948B-1728B52AA6E4}">
                <adec:decorative xmlns:adec="http://schemas.microsoft.com/office/drawing/2017/decorative" val="1"/>
              </a:ext>
            </a:extLst>
          </p:cNvPr>
          <p:cNvSpPr/>
          <p:nvPr/>
        </p:nvSpPr>
        <p:spPr>
          <a:xfrm>
            <a:off x="6333124" y="2574356"/>
            <a:ext cx="733152" cy="17599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F57384AA-B81E-6C26-76C2-162F0EDEFB87}"/>
              </a:ext>
            </a:extLst>
          </p:cNvPr>
          <p:cNvSpPr/>
          <p:nvPr/>
        </p:nvSpPr>
        <p:spPr>
          <a:xfrm>
            <a:off x="9183758" y="130884"/>
            <a:ext cx="1686854" cy="636000"/>
          </a:xfrm>
          <a:prstGeom prst="roundRect">
            <a:avLst>
              <a:gd name="adj" fmla="val 2521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Calibri" panose="020F0502020204030204" pitchFamily="34" charset="0"/>
                <a:cs typeface="Calibri" panose="020F0502020204030204" pitchFamily="34" charset="0"/>
              </a:rPr>
              <a:t>School Certifying Official</a:t>
            </a:r>
          </a:p>
        </p:txBody>
      </p:sp>
    </p:spTree>
    <p:extLst>
      <p:ext uri="{BB962C8B-B14F-4D97-AF65-F5344CB8AC3E}">
        <p14:creationId xmlns:p14="http://schemas.microsoft.com/office/powerpoint/2010/main" val="40592370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71BF02-A4D3-4803-B86E-E1906E8E0A3A}"/>
              </a:ext>
            </a:extLst>
          </p:cNvPr>
          <p:cNvSpPr txBox="1">
            <a:spLocks noGrp="1"/>
          </p:cNvSpPr>
          <p:nvPr>
            <p:ph type="title" idx="4294967295"/>
          </p:nvPr>
        </p:nvSpPr>
        <p:spPr>
          <a:xfrm>
            <a:off x="381000" y="381000"/>
            <a:ext cx="8872330"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75" normalizeH="0" baseline="0" noProof="0">
                <a:ln>
                  <a:noFill/>
                </a:ln>
                <a:solidFill>
                  <a:srgbClr val="0E7BBA"/>
                </a:solidFill>
                <a:effectLst/>
                <a:uLnTx/>
                <a:uFillTx/>
                <a:latin typeface="Calibri"/>
                <a:cs typeface="Calibri"/>
                <a:hlinkClick r:id="rId2" action="ppaction://hlinksldjump">
                  <a:extLst>
                    <a:ext uri="{A12FA001-AC4F-418D-AE19-62706E023703}">
                      <ahyp:hlinkClr xmlns:ahyp="http://schemas.microsoft.com/office/drawing/2018/hyperlinkcolor" val="tx"/>
                    </a:ext>
                  </a:extLst>
                </a:hlinkClick>
              </a:rPr>
              <a:t>Revoking Access</a:t>
            </a: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 Cont'd 1</a:t>
            </a:r>
            <a:endParaRPr kumimoji="0" lang="en-US" sz="3600" b="1" i="0" u="none" strike="noStrike" kern="1200" cap="none" spc="0" normalizeH="0" baseline="0" noProof="0">
              <a:ln>
                <a:noFill/>
              </a:ln>
              <a:solidFill>
                <a:srgbClr val="0E7BB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73196" y="1382486"/>
            <a:ext cx="5263516" cy="4972981"/>
          </a:xfrm>
        </p:spPr>
        <p:txBody>
          <a:bodyPr/>
          <a:lstStyle/>
          <a:p>
            <a:pPr marL="514350" marR="0" lvl="0" indent="-514350">
              <a:spcBef>
                <a:spcPts val="600"/>
              </a:spcBef>
              <a:spcAft>
                <a:spcPts val="0"/>
              </a:spcAft>
              <a:buFont typeface="+mj-lt"/>
              <a:buAutoNum type="arabicPeriod" startAt="2"/>
            </a:pPr>
            <a:r>
              <a:rPr lang="en-US" sz="2800">
                <a:effectLst/>
                <a:ea typeface="MS Mincho" panose="02020609040205080304" pitchFamily="49" charset="-128"/>
              </a:rPr>
              <a:t>Search for the user that needs their access revoked by utilizing the following search fields: </a:t>
            </a:r>
          </a:p>
          <a:p>
            <a:pPr marL="971550" lvl="2" indent="-514350">
              <a:spcBef>
                <a:spcPts val="600"/>
              </a:spcBef>
              <a:spcAft>
                <a:spcPts val="0"/>
              </a:spcAft>
              <a:buFont typeface="Arial" panose="020B0604020202020204" pitchFamily="34" charset="0"/>
              <a:buChar char="•"/>
            </a:pPr>
            <a:r>
              <a:rPr lang="en-US" sz="2800">
                <a:effectLst/>
                <a:ea typeface="MS Mincho" panose="02020609040205080304" pitchFamily="49" charset="-128"/>
              </a:rPr>
              <a:t>“</a:t>
            </a:r>
            <a:r>
              <a:rPr lang="en-US" sz="2800" b="1">
                <a:effectLst/>
                <a:ea typeface="MS Mincho" panose="02020609040205080304" pitchFamily="49" charset="-128"/>
              </a:rPr>
              <a:t>First name</a:t>
            </a:r>
            <a:r>
              <a:rPr lang="en-US" sz="2800">
                <a:effectLst/>
                <a:ea typeface="MS Mincho" panose="02020609040205080304" pitchFamily="49" charset="-128"/>
              </a:rPr>
              <a:t>”</a:t>
            </a:r>
          </a:p>
          <a:p>
            <a:pPr marL="971550" lvl="2" indent="-514350">
              <a:spcBef>
                <a:spcPts val="600"/>
              </a:spcBef>
              <a:spcAft>
                <a:spcPts val="0"/>
              </a:spcAft>
              <a:buFont typeface="Arial" panose="020B0604020202020204" pitchFamily="34" charset="0"/>
              <a:buChar char="•"/>
            </a:pPr>
            <a:r>
              <a:rPr lang="en-US" sz="2800">
                <a:effectLst/>
                <a:ea typeface="MS Mincho" panose="02020609040205080304" pitchFamily="49" charset="-128"/>
              </a:rPr>
              <a:t>“</a:t>
            </a:r>
            <a:r>
              <a:rPr lang="en-US" sz="2800" b="1">
                <a:effectLst/>
                <a:ea typeface="MS Mincho" panose="02020609040205080304" pitchFamily="49" charset="-128"/>
              </a:rPr>
              <a:t>Last name</a:t>
            </a:r>
            <a:r>
              <a:rPr lang="en-US" sz="2800">
                <a:effectLst/>
                <a:ea typeface="MS Mincho" panose="02020609040205080304" pitchFamily="49" charset="-128"/>
              </a:rPr>
              <a:t>”</a:t>
            </a:r>
          </a:p>
          <a:p>
            <a:pPr marL="971550" lvl="2" indent="-514350">
              <a:spcBef>
                <a:spcPts val="600"/>
              </a:spcBef>
              <a:spcAft>
                <a:spcPts val="0"/>
              </a:spcAft>
              <a:buFont typeface="Arial" panose="020B0604020202020204" pitchFamily="34" charset="0"/>
              <a:buChar char="•"/>
            </a:pPr>
            <a:r>
              <a:rPr lang="en-US" sz="2800">
                <a:effectLst/>
                <a:ea typeface="MS Mincho" panose="02020609040205080304" pitchFamily="49" charset="-128"/>
              </a:rPr>
              <a:t>“</a:t>
            </a:r>
            <a:r>
              <a:rPr lang="en-US" sz="2800" b="1">
                <a:effectLst/>
                <a:ea typeface="MS Mincho" panose="02020609040205080304" pitchFamily="49" charset="-128"/>
              </a:rPr>
              <a:t>Email</a:t>
            </a:r>
            <a:r>
              <a:rPr lang="en-US" sz="2800">
                <a:effectLst/>
                <a:ea typeface="MS Mincho" panose="02020609040205080304" pitchFamily="49" charset="-128"/>
              </a:rPr>
              <a:t>” </a:t>
            </a:r>
          </a:p>
          <a:p>
            <a:pPr marL="971550" lvl="2" indent="-514350">
              <a:spcBef>
                <a:spcPts val="600"/>
              </a:spcBef>
              <a:spcAft>
                <a:spcPts val="0"/>
              </a:spcAft>
              <a:buFont typeface="Arial" panose="020B0604020202020204" pitchFamily="34" charset="0"/>
              <a:buChar char="•"/>
            </a:pPr>
            <a:r>
              <a:rPr lang="en-US" sz="2800">
                <a:effectLst/>
                <a:ea typeface="MS Mincho" panose="02020609040205080304" pitchFamily="49" charset="-128"/>
              </a:rPr>
              <a:t>“</a:t>
            </a:r>
            <a:r>
              <a:rPr lang="en-US" sz="2800" b="1">
                <a:effectLst/>
                <a:ea typeface="MS Mincho" panose="02020609040205080304" pitchFamily="49" charset="-128"/>
              </a:rPr>
              <a:t>Status</a:t>
            </a:r>
            <a:r>
              <a:rPr lang="en-US" sz="2800">
                <a:effectLst/>
                <a:ea typeface="MS Mincho" panose="02020609040205080304" pitchFamily="49" charset="-128"/>
              </a:rPr>
              <a:t>”</a:t>
            </a:r>
          </a:p>
          <a:p>
            <a:pPr marL="971550" lvl="2" indent="-514350">
              <a:spcBef>
                <a:spcPts val="600"/>
              </a:spcBef>
              <a:spcAft>
                <a:spcPts val="0"/>
              </a:spcAft>
              <a:buFont typeface="Arial" panose="020B0604020202020204" pitchFamily="34" charset="0"/>
              <a:buChar char="•"/>
            </a:pPr>
            <a:endParaRPr lang="en-US" sz="2800">
              <a:effectLst/>
              <a:ea typeface="MS Mincho" panose="02020609040205080304" pitchFamily="49" charset="-128"/>
            </a:endParaRPr>
          </a:p>
          <a:p>
            <a:pPr marL="457200" lvl="3" indent="0">
              <a:spcBef>
                <a:spcPts val="600"/>
              </a:spcBef>
              <a:spcAft>
                <a:spcPts val="0"/>
              </a:spcAft>
              <a:buNone/>
            </a:pPr>
            <a:r>
              <a:rPr lang="en-US" sz="2800">
                <a:ea typeface="MS Mincho" panose="02020609040205080304" pitchFamily="49" charset="-128"/>
              </a:rPr>
              <a:t>After selecting, then s</a:t>
            </a:r>
            <a:r>
              <a:rPr lang="en-US" sz="2800">
                <a:effectLst/>
                <a:ea typeface="MS Mincho" panose="02020609040205080304" pitchFamily="49" charset="-128"/>
              </a:rPr>
              <a:t>elect the </a:t>
            </a:r>
            <a:r>
              <a:rPr lang="en-US" sz="2800" b="1">
                <a:effectLst/>
                <a:ea typeface="MS Mincho" panose="02020609040205080304" pitchFamily="49" charset="-128"/>
              </a:rPr>
              <a:t>“Revoke”</a:t>
            </a:r>
            <a:r>
              <a:rPr lang="en-US" sz="2800">
                <a:effectLst/>
                <a:ea typeface="MS Mincho" panose="02020609040205080304" pitchFamily="49" charset="-128"/>
              </a:rPr>
              <a:t> button on their profile.</a:t>
            </a:r>
          </a:p>
        </p:txBody>
      </p:sp>
      <p:pic>
        <p:nvPicPr>
          <p:cNvPr id="3" name="Picture 2" descr="Screenshot of the SCO Access Manager Page. There is a callout box surround the &quot;Revoke&quot; button under the action section for a Certifying Official. ">
            <a:extLst>
              <a:ext uri="{FF2B5EF4-FFF2-40B4-BE49-F238E27FC236}">
                <a16:creationId xmlns:a16="http://schemas.microsoft.com/office/drawing/2014/main" id="{76E882AB-DAF3-CB21-49E2-62CC10AEAB08}"/>
              </a:ext>
            </a:extLst>
          </p:cNvPr>
          <p:cNvPicPr>
            <a:picLocks noChangeAspect="1"/>
          </p:cNvPicPr>
          <p:nvPr/>
        </p:nvPicPr>
        <p:blipFill>
          <a:blip r:embed="rId3"/>
          <a:stretch>
            <a:fillRect/>
          </a:stretch>
        </p:blipFill>
        <p:spPr>
          <a:xfrm>
            <a:off x="4688208" y="2713963"/>
            <a:ext cx="7280683" cy="2255574"/>
          </a:xfrm>
          <a:prstGeom prst="rect">
            <a:avLst/>
          </a:prstGeom>
          <a:ln>
            <a:solidFill>
              <a:schemeClr val="tx1"/>
            </a:solidFill>
          </a:ln>
        </p:spPr>
      </p:pic>
      <p:sp>
        <p:nvSpPr>
          <p:cNvPr id="7" name="Rectangle 6">
            <a:extLst>
              <a:ext uri="{FF2B5EF4-FFF2-40B4-BE49-F238E27FC236}">
                <a16:creationId xmlns:a16="http://schemas.microsoft.com/office/drawing/2014/main" id="{ED35E2B4-F208-99CD-7F40-86FADFB534DA}"/>
              </a:ext>
              <a:ext uri="{C183D7F6-B498-43B3-948B-1728B52AA6E4}">
                <adec:decorative xmlns:adec="http://schemas.microsoft.com/office/drawing/2017/decorative" val="1"/>
              </a:ext>
            </a:extLst>
          </p:cNvPr>
          <p:cNvSpPr/>
          <p:nvPr/>
        </p:nvSpPr>
        <p:spPr>
          <a:xfrm>
            <a:off x="10954528" y="4532471"/>
            <a:ext cx="453007" cy="257889"/>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 name="Rectangle: Rounded Corners 7" descr="Return to table of contents button.">
            <a:hlinkClick r:id="rId4" action="ppaction://hlinksldjump"/>
            <a:extLst>
              <a:ext uri="{FF2B5EF4-FFF2-40B4-BE49-F238E27FC236}">
                <a16:creationId xmlns:a16="http://schemas.microsoft.com/office/drawing/2014/main" id="{2BF3D5E1-1856-FFA4-F183-CCC2C3867A0D}"/>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
        <p:nvSpPr>
          <p:cNvPr id="2" name="Rectangle: Rounded Corners 1">
            <a:extLst>
              <a:ext uri="{FF2B5EF4-FFF2-40B4-BE49-F238E27FC236}">
                <a16:creationId xmlns:a16="http://schemas.microsoft.com/office/drawing/2014/main" id="{CB3E306C-A299-4B13-6FB8-9CA607F40462}"/>
              </a:ext>
            </a:extLst>
          </p:cNvPr>
          <p:cNvSpPr/>
          <p:nvPr/>
        </p:nvSpPr>
        <p:spPr>
          <a:xfrm>
            <a:off x="9183758" y="130884"/>
            <a:ext cx="1686854" cy="636000"/>
          </a:xfrm>
          <a:prstGeom prst="roundRect">
            <a:avLst>
              <a:gd name="adj" fmla="val 2521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Calibri" panose="020F0502020204030204" pitchFamily="34" charset="0"/>
                <a:cs typeface="Calibri" panose="020F0502020204030204" pitchFamily="34" charset="0"/>
              </a:rPr>
              <a:t>School Certifying Official</a:t>
            </a:r>
          </a:p>
        </p:txBody>
      </p:sp>
      <p:sp>
        <p:nvSpPr>
          <p:cNvPr id="5" name="Rectangle 4">
            <a:extLst>
              <a:ext uri="{FF2B5EF4-FFF2-40B4-BE49-F238E27FC236}">
                <a16:creationId xmlns:a16="http://schemas.microsoft.com/office/drawing/2014/main" id="{E1CD628D-F1A6-6864-909C-DC5C655C92DE}"/>
              </a:ext>
              <a:ext uri="{C183D7F6-B498-43B3-948B-1728B52AA6E4}">
                <adec:decorative xmlns:adec="http://schemas.microsoft.com/office/drawing/2017/decorative" val="1"/>
              </a:ext>
            </a:extLst>
          </p:cNvPr>
          <p:cNvSpPr/>
          <p:nvPr/>
        </p:nvSpPr>
        <p:spPr>
          <a:xfrm>
            <a:off x="4713260" y="3939269"/>
            <a:ext cx="3023167" cy="37598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34904394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3283F0B-A025-0C70-F4E7-99398D3A7B9F}"/>
              </a:ext>
            </a:extLst>
          </p:cNvPr>
          <p:cNvSpPr txBox="1">
            <a:spLocks noGrp="1"/>
          </p:cNvSpPr>
          <p:nvPr>
            <p:ph type="title" idx="4294967295"/>
          </p:nvPr>
        </p:nvSpPr>
        <p:spPr>
          <a:xfrm>
            <a:off x="381000" y="381000"/>
            <a:ext cx="8425070"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75" normalizeH="0" baseline="0" noProof="0">
                <a:ln>
                  <a:noFill/>
                </a:ln>
                <a:solidFill>
                  <a:srgbClr val="0E7BBA"/>
                </a:solidFill>
                <a:effectLst/>
                <a:uLnTx/>
                <a:uFillTx/>
                <a:latin typeface="Calibri"/>
                <a:cs typeface="Calibri"/>
                <a:hlinkClick r:id="rId2" action="ppaction://hlinksldjump">
                  <a:extLst>
                    <a:ext uri="{A12FA001-AC4F-418D-AE19-62706E023703}">
                      <ahyp:hlinkClr xmlns:ahyp="http://schemas.microsoft.com/office/drawing/2018/hyperlinkcolor" val="tx"/>
                    </a:ext>
                  </a:extLst>
                </a:hlinkClick>
              </a:rPr>
              <a:t>Revoking Access</a:t>
            </a: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 Cont'd 2</a:t>
            </a:r>
            <a:endParaRPr kumimoji="0" lang="en-US" sz="3600" b="1" i="0" u="none" strike="noStrike" kern="1200" cap="none" spc="0" normalizeH="0" baseline="0" noProof="0">
              <a:ln>
                <a:noFill/>
              </a:ln>
              <a:solidFill>
                <a:srgbClr val="0E7BB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61581"/>
            <a:ext cx="4939194" cy="4599078"/>
          </a:xfrm>
        </p:spPr>
        <p:txBody>
          <a:bodyPr/>
          <a:lstStyle/>
          <a:p>
            <a:pPr marL="514350" marR="0" lvl="0" indent="-514350">
              <a:spcBef>
                <a:spcPts val="600"/>
              </a:spcBef>
              <a:spcAft>
                <a:spcPts val="0"/>
              </a:spcAft>
              <a:buFont typeface="+mj-lt"/>
              <a:buAutoNum type="arabicPeriod" startAt="3"/>
            </a:pPr>
            <a:r>
              <a:rPr lang="en-US" sz="2800">
                <a:effectLst/>
                <a:ea typeface="MS Mincho" panose="02020609040205080304" pitchFamily="49" charset="-128"/>
              </a:rPr>
              <a:t>Select the </a:t>
            </a:r>
            <a:r>
              <a:rPr lang="en-US" sz="2800" b="1">
                <a:effectLst/>
                <a:ea typeface="MS Mincho" panose="02020609040205080304" pitchFamily="49" charset="-128"/>
              </a:rPr>
              <a:t>“Yes”</a:t>
            </a:r>
            <a:r>
              <a:rPr lang="en-US" sz="2800">
                <a:effectLst/>
                <a:ea typeface="MS Mincho" panose="02020609040205080304" pitchFamily="49" charset="-128"/>
              </a:rPr>
              <a:t> button in the </a:t>
            </a:r>
            <a:r>
              <a:rPr lang="en-US" sz="2800" b="1">
                <a:effectLst/>
                <a:ea typeface="MS Mincho" panose="02020609040205080304" pitchFamily="49" charset="-128"/>
              </a:rPr>
              <a:t>“Revocation Confirmation” </a:t>
            </a:r>
            <a:r>
              <a:rPr lang="en-US" sz="2800">
                <a:effectLst/>
                <a:ea typeface="MS Mincho" panose="02020609040205080304" pitchFamily="49" charset="-128"/>
              </a:rPr>
              <a:t>screen to confirm the user’s access is revoked.</a:t>
            </a:r>
          </a:p>
        </p:txBody>
      </p:sp>
      <p:pic>
        <p:nvPicPr>
          <p:cNvPr id="3" name="Picture 2" descr="Screenshot of the Revocation Confirmation Warning Message, asking for a user to confirm that they want to revoke this user's access. There is a highlight box around the &quot;Yes&quot; button. ">
            <a:extLst>
              <a:ext uri="{FF2B5EF4-FFF2-40B4-BE49-F238E27FC236}">
                <a16:creationId xmlns:a16="http://schemas.microsoft.com/office/drawing/2014/main" id="{C3E42D5F-ABF5-8CE6-BBA0-72B838814F30}"/>
              </a:ext>
            </a:extLst>
          </p:cNvPr>
          <p:cNvPicPr>
            <a:picLocks noChangeAspect="1"/>
          </p:cNvPicPr>
          <p:nvPr/>
        </p:nvPicPr>
        <p:blipFill>
          <a:blip r:embed="rId3"/>
          <a:stretch>
            <a:fillRect/>
          </a:stretch>
        </p:blipFill>
        <p:spPr>
          <a:xfrm>
            <a:off x="5222449" y="2529480"/>
            <a:ext cx="6670945" cy="2193350"/>
          </a:xfrm>
          <a:prstGeom prst="rect">
            <a:avLst/>
          </a:prstGeom>
          <a:ln>
            <a:solidFill>
              <a:schemeClr val="tx1"/>
            </a:solidFill>
          </a:ln>
        </p:spPr>
      </p:pic>
      <p:sp>
        <p:nvSpPr>
          <p:cNvPr id="4" name="Rectangle 3">
            <a:extLst>
              <a:ext uri="{FF2B5EF4-FFF2-40B4-BE49-F238E27FC236}">
                <a16:creationId xmlns:a16="http://schemas.microsoft.com/office/drawing/2014/main" id="{5570DA70-7244-743A-3A98-C13AB253F918}"/>
              </a:ext>
              <a:ext uri="{C183D7F6-B498-43B3-948B-1728B52AA6E4}">
                <adec:decorative xmlns:adec="http://schemas.microsoft.com/office/drawing/2017/decorative" val="1"/>
              </a:ext>
            </a:extLst>
          </p:cNvPr>
          <p:cNvSpPr/>
          <p:nvPr/>
        </p:nvSpPr>
        <p:spPr>
          <a:xfrm>
            <a:off x="7821696" y="4066435"/>
            <a:ext cx="528676" cy="29351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Rounded Corners 4" descr="Return to table of contents button.">
            <a:hlinkClick r:id="rId4" action="ppaction://hlinksldjump"/>
            <a:extLst>
              <a:ext uri="{FF2B5EF4-FFF2-40B4-BE49-F238E27FC236}">
                <a16:creationId xmlns:a16="http://schemas.microsoft.com/office/drawing/2014/main" id="{28E2E8CA-3B0D-BC00-CAAD-4F395D85E277}"/>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
        <p:nvSpPr>
          <p:cNvPr id="2" name="Rectangle: Rounded Corners 1">
            <a:extLst>
              <a:ext uri="{FF2B5EF4-FFF2-40B4-BE49-F238E27FC236}">
                <a16:creationId xmlns:a16="http://schemas.microsoft.com/office/drawing/2014/main" id="{6FA6B57E-A77C-F108-970E-1DFBE536E1A8}"/>
              </a:ext>
            </a:extLst>
          </p:cNvPr>
          <p:cNvSpPr/>
          <p:nvPr/>
        </p:nvSpPr>
        <p:spPr>
          <a:xfrm>
            <a:off x="9183758" y="130884"/>
            <a:ext cx="1686854" cy="636000"/>
          </a:xfrm>
          <a:prstGeom prst="roundRect">
            <a:avLst>
              <a:gd name="adj" fmla="val 2521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Calibri" panose="020F0502020204030204" pitchFamily="34" charset="0"/>
                <a:cs typeface="Calibri" panose="020F0502020204030204" pitchFamily="34" charset="0"/>
              </a:rPr>
              <a:t>School Certifying Official</a:t>
            </a:r>
          </a:p>
        </p:txBody>
      </p:sp>
    </p:spTree>
    <p:extLst>
      <p:ext uri="{BB962C8B-B14F-4D97-AF65-F5344CB8AC3E}">
        <p14:creationId xmlns:p14="http://schemas.microsoft.com/office/powerpoint/2010/main" val="41901150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C5DE854-5843-2803-3BBB-A1D7FA0CE97D}"/>
              </a:ext>
            </a:extLst>
          </p:cNvPr>
          <p:cNvSpPr txBox="1">
            <a:spLocks noGrp="1"/>
          </p:cNvSpPr>
          <p:nvPr>
            <p:ph type="title" idx="4294967295"/>
          </p:nvPr>
        </p:nvSpPr>
        <p:spPr>
          <a:xfrm>
            <a:off x="381000" y="381000"/>
            <a:ext cx="8643730"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defRPr/>
            </a:pPr>
            <a:r>
              <a:rPr kumimoji="0" lang="en-US" sz="3600" b="1" i="0" u="none" strike="noStrike" kern="1200" cap="none" spc="75" normalizeH="0" baseline="0" noProof="0">
                <a:ln>
                  <a:noFill/>
                </a:ln>
                <a:solidFill>
                  <a:srgbClr val="0E7BBA"/>
                </a:solidFill>
                <a:effectLst/>
                <a:uLnTx/>
                <a:uFillTx/>
                <a:latin typeface="Calibri"/>
                <a:cs typeface="Calibri"/>
                <a:hlinkClick r:id="rId2" action="ppaction://hlinksldjump">
                  <a:extLst>
                    <a:ext uri="{A12FA001-AC4F-418D-AE19-62706E023703}">
                      <ahyp:hlinkClr xmlns:ahyp="http://schemas.microsoft.com/office/drawing/2018/hyperlinkcolor" val="tx"/>
                    </a:ext>
                  </a:extLst>
                </a:hlinkClick>
              </a:rPr>
              <a:t>Revoking Access</a:t>
            </a: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 Cont'd 3 </a:t>
            </a:r>
            <a:endParaRPr kumimoji="0" lang="en-US" sz="3600" b="1" i="0" u="none" strike="noStrike" kern="1200" cap="none" spc="0" normalizeH="0" baseline="0" noProof="0">
              <a:ln>
                <a:noFill/>
              </a:ln>
              <a:solidFill>
                <a:srgbClr val="0E7BBA"/>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51436" y="1387992"/>
            <a:ext cx="4786172" cy="4940300"/>
          </a:xfrm>
        </p:spPr>
        <p:txBody>
          <a:bodyPr/>
          <a:lstStyle/>
          <a:p>
            <a:pPr marL="514350" marR="0" lvl="0" indent="-514350">
              <a:spcBef>
                <a:spcPts val="600"/>
              </a:spcBef>
              <a:spcAft>
                <a:spcPts val="0"/>
              </a:spcAft>
              <a:buFont typeface="+mj-lt"/>
              <a:buAutoNum type="arabicPeriod" startAt="4"/>
            </a:pPr>
            <a:r>
              <a:rPr lang="en-US" sz="2800">
                <a:effectLst/>
                <a:ea typeface="MS Mincho" panose="02020609040205080304" pitchFamily="49" charset="-128"/>
              </a:rPr>
              <a:t>Select the “</a:t>
            </a:r>
            <a:r>
              <a:rPr lang="en-US" sz="2800" b="1">
                <a:effectLst/>
                <a:ea typeface="MS Mincho" panose="02020609040205080304" pitchFamily="49" charset="-128"/>
              </a:rPr>
              <a:t>Close</a:t>
            </a:r>
            <a:r>
              <a:rPr lang="en-US" sz="2800">
                <a:effectLst/>
                <a:ea typeface="MS Mincho" panose="02020609040205080304" pitchFamily="49" charset="-128"/>
              </a:rPr>
              <a:t>” button </a:t>
            </a:r>
            <a:r>
              <a:rPr lang="en-US" sz="2800">
                <a:ea typeface="MS Mincho" panose="02020609040205080304" pitchFamily="49" charset="-128"/>
              </a:rPr>
              <a:t>in the </a:t>
            </a:r>
            <a:r>
              <a:rPr lang="en-US" sz="2800" b="1">
                <a:ea typeface="MS Mincho" panose="02020609040205080304" pitchFamily="49" charset="-128"/>
              </a:rPr>
              <a:t>“Revocation Confirmation” </a:t>
            </a:r>
            <a:r>
              <a:rPr lang="en-US" sz="2800">
                <a:ea typeface="MS Mincho" panose="02020609040205080304" pitchFamily="49" charset="-128"/>
              </a:rPr>
              <a:t>screen </a:t>
            </a:r>
            <a:r>
              <a:rPr lang="en-US" sz="2800">
                <a:effectLst/>
                <a:ea typeface="MS Mincho" panose="02020609040205080304" pitchFamily="49" charset="-128"/>
              </a:rPr>
              <a:t>to exit the screen.</a:t>
            </a:r>
          </a:p>
        </p:txBody>
      </p:sp>
      <p:pic>
        <p:nvPicPr>
          <p:cNvPr id="3" name="Picture 2" descr="Screenshot of the Revocation Confirmation notification. There is a highlight box on the &quot;Close&quot; button. ">
            <a:extLst>
              <a:ext uri="{FF2B5EF4-FFF2-40B4-BE49-F238E27FC236}">
                <a16:creationId xmlns:a16="http://schemas.microsoft.com/office/drawing/2014/main" id="{F2DF8E21-EB8E-F9EB-DF86-107473B76B2F}"/>
              </a:ext>
            </a:extLst>
          </p:cNvPr>
          <p:cNvPicPr>
            <a:picLocks noChangeAspect="1"/>
          </p:cNvPicPr>
          <p:nvPr/>
        </p:nvPicPr>
        <p:blipFill>
          <a:blip r:embed="rId3"/>
          <a:stretch>
            <a:fillRect/>
          </a:stretch>
        </p:blipFill>
        <p:spPr>
          <a:xfrm>
            <a:off x="5241303" y="2201823"/>
            <a:ext cx="6800008" cy="2454353"/>
          </a:xfrm>
          <a:prstGeom prst="rect">
            <a:avLst/>
          </a:prstGeom>
          <a:ln>
            <a:solidFill>
              <a:schemeClr val="tx1"/>
            </a:solidFill>
          </a:ln>
        </p:spPr>
      </p:pic>
      <p:sp>
        <p:nvSpPr>
          <p:cNvPr id="7" name="Rectangle 6">
            <a:extLst>
              <a:ext uri="{FF2B5EF4-FFF2-40B4-BE49-F238E27FC236}">
                <a16:creationId xmlns:a16="http://schemas.microsoft.com/office/drawing/2014/main" id="{5A7715D4-F38D-39FD-C4B7-561B358BDF66}"/>
              </a:ext>
              <a:ext uri="{C183D7F6-B498-43B3-948B-1728B52AA6E4}">
                <adec:decorative xmlns:adec="http://schemas.microsoft.com/office/drawing/2017/decorative" val="1"/>
              </a:ext>
            </a:extLst>
          </p:cNvPr>
          <p:cNvSpPr/>
          <p:nvPr/>
        </p:nvSpPr>
        <p:spPr>
          <a:xfrm>
            <a:off x="8210927" y="3959615"/>
            <a:ext cx="518294" cy="29021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 name="Rectangle: Rounded Corners 7" descr="Return to table of contents button.">
            <a:hlinkClick r:id="rId4" action="ppaction://hlinksldjump"/>
            <a:extLst>
              <a:ext uri="{FF2B5EF4-FFF2-40B4-BE49-F238E27FC236}">
                <a16:creationId xmlns:a16="http://schemas.microsoft.com/office/drawing/2014/main" id="{FB59AD6A-666E-E7E8-C79E-BD47388AEB47}"/>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
        <p:nvSpPr>
          <p:cNvPr id="2" name="Rectangle: Rounded Corners 1">
            <a:extLst>
              <a:ext uri="{FF2B5EF4-FFF2-40B4-BE49-F238E27FC236}">
                <a16:creationId xmlns:a16="http://schemas.microsoft.com/office/drawing/2014/main" id="{CE7EAFEF-3458-1A5B-BA10-EEED2EEE39C8}"/>
              </a:ext>
            </a:extLst>
          </p:cNvPr>
          <p:cNvSpPr/>
          <p:nvPr/>
        </p:nvSpPr>
        <p:spPr>
          <a:xfrm>
            <a:off x="9183758" y="130884"/>
            <a:ext cx="1686854" cy="636000"/>
          </a:xfrm>
          <a:prstGeom prst="roundRect">
            <a:avLst>
              <a:gd name="adj" fmla="val 2521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Calibri" panose="020F0502020204030204" pitchFamily="34" charset="0"/>
                <a:cs typeface="Calibri" panose="020F0502020204030204" pitchFamily="34" charset="0"/>
              </a:rPr>
              <a:t>School Certifying Official</a:t>
            </a:r>
          </a:p>
        </p:txBody>
      </p:sp>
    </p:spTree>
    <p:extLst>
      <p:ext uri="{BB962C8B-B14F-4D97-AF65-F5344CB8AC3E}">
        <p14:creationId xmlns:p14="http://schemas.microsoft.com/office/powerpoint/2010/main" val="1231582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B061-9738-57BD-EBCC-FE68494BFE57}"/>
              </a:ext>
            </a:extLst>
          </p:cNvPr>
          <p:cNvSpPr>
            <a:spLocks noGrp="1"/>
          </p:cNvSpPr>
          <p:nvPr>
            <p:ph type="title" idx="4294967295"/>
          </p:nvPr>
        </p:nvSpPr>
        <p:spPr>
          <a:xfrm>
            <a:off x="381000" y="381000"/>
            <a:ext cx="11430000" cy="990600"/>
          </a:xfrm>
        </p:spPr>
        <p:txBody>
          <a:bodyPr/>
          <a:lstStyle/>
          <a:p>
            <a:r>
              <a:rPr lang="en-US">
                <a:hlinkClick r:id="rId3" action="ppaction://hlinksldjump"/>
              </a:rPr>
              <a:t>Definitions</a:t>
            </a:r>
            <a:endParaRPr lang="en-US"/>
          </a:p>
        </p:txBody>
      </p:sp>
      <p:graphicFrame>
        <p:nvGraphicFramePr>
          <p:cNvPr id="5" name="Table 4">
            <a:extLst>
              <a:ext uri="{FF2B5EF4-FFF2-40B4-BE49-F238E27FC236}">
                <a16:creationId xmlns:a16="http://schemas.microsoft.com/office/drawing/2014/main" id="{59291A21-8679-E610-5E7F-48F6630B0B8C}"/>
              </a:ext>
            </a:extLst>
          </p:cNvPr>
          <p:cNvGraphicFramePr>
            <a:graphicFrameLocks noGrp="1"/>
          </p:cNvGraphicFramePr>
          <p:nvPr>
            <p:extLst>
              <p:ext uri="{D42A27DB-BD31-4B8C-83A1-F6EECF244321}">
                <p14:modId xmlns:p14="http://schemas.microsoft.com/office/powerpoint/2010/main" val="3296674456"/>
              </p:ext>
            </p:extLst>
          </p:nvPr>
        </p:nvGraphicFramePr>
        <p:xfrm>
          <a:off x="212271" y="830000"/>
          <a:ext cx="11767457" cy="5581885"/>
        </p:xfrm>
        <a:graphic>
          <a:graphicData uri="http://schemas.openxmlformats.org/drawingml/2006/table">
            <a:tbl>
              <a:tblPr firstRow="1" firstCol="1" bandRow="1"/>
              <a:tblGrid>
                <a:gridCol w="3897085">
                  <a:extLst>
                    <a:ext uri="{9D8B030D-6E8A-4147-A177-3AD203B41FA5}">
                      <a16:colId xmlns:a16="http://schemas.microsoft.com/office/drawing/2014/main" val="3393326131"/>
                    </a:ext>
                  </a:extLst>
                </a:gridCol>
                <a:gridCol w="7870372">
                  <a:extLst>
                    <a:ext uri="{9D8B030D-6E8A-4147-A177-3AD203B41FA5}">
                      <a16:colId xmlns:a16="http://schemas.microsoft.com/office/drawing/2014/main" val="409050702"/>
                    </a:ext>
                  </a:extLst>
                </a:gridCol>
              </a:tblGrid>
              <a:tr h="249154">
                <a:tc>
                  <a:txBody>
                    <a:bodyPr/>
                    <a:lstStyle/>
                    <a:p>
                      <a:pPr marL="0" marR="0">
                        <a:lnSpc>
                          <a:spcPct val="115000"/>
                        </a:lnSpc>
                        <a:spcBef>
                          <a:spcPts val="500"/>
                        </a:spcBef>
                        <a:spcAft>
                          <a:spcPts val="0"/>
                        </a:spcAft>
                      </a:pPr>
                      <a:r>
                        <a:rPr lang="en-US" sz="1400" b="1">
                          <a:solidFill>
                            <a:srgbClr val="FFFFFF"/>
                          </a:solidFill>
                          <a:effectLst/>
                          <a:latin typeface="Calibri"/>
                          <a:ea typeface="Arial" panose="020B0604020202020204" pitchFamily="34" charset="0"/>
                          <a:cs typeface="Calibri"/>
                        </a:rPr>
                        <a:t>Terminology</a:t>
                      </a:r>
                      <a:endParaRPr lang="en-US" sz="1400">
                        <a:effectLst/>
                        <a:latin typeface="Calibri"/>
                        <a:ea typeface="MS Mincho" panose="02020609040205080304" pitchFamily="49" charset="-128"/>
                        <a:cs typeface="Calibri"/>
                      </a:endParaRPr>
                    </a:p>
                  </a:txBody>
                  <a:tcPr marL="66839" marR="66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27A"/>
                    </a:solidFill>
                  </a:tcPr>
                </a:tc>
                <a:tc>
                  <a:txBody>
                    <a:bodyPr/>
                    <a:lstStyle/>
                    <a:p>
                      <a:pPr marL="0" marR="0">
                        <a:lnSpc>
                          <a:spcPct val="115000"/>
                        </a:lnSpc>
                        <a:spcBef>
                          <a:spcPts val="500"/>
                        </a:spcBef>
                        <a:spcAft>
                          <a:spcPts val="0"/>
                        </a:spcAft>
                      </a:pPr>
                      <a:r>
                        <a:rPr lang="en-US" sz="1400" b="1">
                          <a:solidFill>
                            <a:srgbClr val="FFFFFF"/>
                          </a:solidFill>
                          <a:effectLst/>
                          <a:latin typeface="Calibri"/>
                          <a:ea typeface="Arial" panose="020B0604020202020204" pitchFamily="34" charset="0"/>
                          <a:cs typeface="Calibri"/>
                        </a:rPr>
                        <a:t>Definition</a:t>
                      </a:r>
                      <a:endParaRPr lang="en-US" sz="1400">
                        <a:effectLst/>
                        <a:latin typeface="Calibri"/>
                        <a:ea typeface="MS Mincho" panose="02020609040205080304" pitchFamily="49" charset="-128"/>
                        <a:cs typeface="Calibri"/>
                      </a:endParaRPr>
                    </a:p>
                  </a:txBody>
                  <a:tcPr marL="66839" marR="668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27A"/>
                    </a:solidFill>
                  </a:tcPr>
                </a:tc>
                <a:extLst>
                  <a:ext uri="{0D108BD9-81ED-4DB2-BD59-A6C34878D82A}">
                    <a16:rowId xmlns:a16="http://schemas.microsoft.com/office/drawing/2014/main" val="1041884999"/>
                  </a:ext>
                </a:extLst>
              </a:tr>
              <a:tr h="249154">
                <a:tc>
                  <a:txBody>
                    <a:bodyPr/>
                    <a:lstStyle/>
                    <a:p>
                      <a:pPr marL="0" marR="0">
                        <a:lnSpc>
                          <a:spcPct val="115000"/>
                        </a:lnSpc>
                        <a:spcBef>
                          <a:spcPts val="500"/>
                        </a:spcBef>
                        <a:spcAft>
                          <a:spcPts val="0"/>
                        </a:spcAft>
                      </a:pPr>
                      <a:r>
                        <a:rPr lang="en-US" sz="1400" b="1">
                          <a:effectLst/>
                          <a:latin typeface="Calibri"/>
                          <a:ea typeface="Arial" panose="020B0604020202020204" pitchFamily="34" charset="0"/>
                          <a:cs typeface="Calibri"/>
                        </a:rPr>
                        <a:t>Amendment</a:t>
                      </a:r>
                      <a:endParaRPr lang="en-US" sz="1400">
                        <a:effectLst/>
                        <a:latin typeface="Calibri"/>
                        <a:ea typeface="MS Mincho" panose="02020609040205080304" pitchFamily="49" charset="-128"/>
                        <a:cs typeface="Calibri"/>
                      </a:endParaRPr>
                    </a:p>
                  </a:txBody>
                  <a:tcPr marL="66839" marR="66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500"/>
                        </a:spcBef>
                        <a:spcAft>
                          <a:spcPts val="0"/>
                        </a:spcAft>
                      </a:pPr>
                      <a:r>
                        <a:rPr lang="en-US" sz="1400">
                          <a:effectLst/>
                          <a:latin typeface="Calibri"/>
                          <a:ea typeface="Arial" panose="020B0604020202020204" pitchFamily="34" charset="0"/>
                          <a:cs typeface="Calibri"/>
                        </a:rPr>
                        <a:t>Any change made to an enrollment after it is submitted</a:t>
                      </a:r>
                      <a:endParaRPr lang="en-US" sz="1400">
                        <a:effectLst/>
                        <a:latin typeface="Calibri"/>
                        <a:ea typeface="MS Mincho" panose="02020609040205080304" pitchFamily="49" charset="-128"/>
                        <a:cs typeface="Calibri"/>
                      </a:endParaRPr>
                    </a:p>
                  </a:txBody>
                  <a:tcPr marL="66839" marR="66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8730521"/>
                  </a:ext>
                </a:extLst>
              </a:tr>
              <a:tr h="868128">
                <a:tc>
                  <a:txBody>
                    <a:bodyPr/>
                    <a:lstStyle/>
                    <a:p>
                      <a:pPr marL="0" marR="0">
                        <a:lnSpc>
                          <a:spcPct val="115000"/>
                        </a:lnSpc>
                        <a:spcBef>
                          <a:spcPts val="500"/>
                        </a:spcBef>
                        <a:spcAft>
                          <a:spcPts val="0"/>
                        </a:spcAft>
                      </a:pPr>
                      <a:r>
                        <a:rPr lang="en-US" sz="1400" b="1">
                          <a:effectLst/>
                          <a:latin typeface="Calibri"/>
                          <a:ea typeface="Arial" panose="020B0604020202020204" pitchFamily="34" charset="0"/>
                          <a:cs typeface="Calibri"/>
                        </a:rPr>
                        <a:t>Assistant </a:t>
                      </a:r>
                      <a:r>
                        <a:rPr lang="en-US" sz="1400" b="0">
                          <a:effectLst/>
                          <a:latin typeface="Calibri"/>
                          <a:ea typeface="Arial" panose="020B0604020202020204" pitchFamily="34" charset="0"/>
                          <a:cs typeface="Calibri"/>
                        </a:rPr>
                        <a:t>(</a:t>
                      </a:r>
                      <a:r>
                        <a:rPr lang="en-US" sz="1400">
                          <a:effectLst/>
                          <a:latin typeface="Calibri"/>
                          <a:ea typeface="Arial" panose="020B0604020202020204" pitchFamily="34" charset="0"/>
                          <a:cs typeface="Calibri"/>
                        </a:rPr>
                        <a:t>SCO Assistant, Certifying Official Assistant, School Certifying Official Assistant</a:t>
                      </a:r>
                      <a:r>
                        <a:rPr lang="en-US" sz="1400" b="1">
                          <a:effectLst/>
                          <a:latin typeface="Calibri"/>
                          <a:ea typeface="Arial" panose="020B0604020202020204" pitchFamily="34" charset="0"/>
                          <a:cs typeface="Calibri"/>
                        </a:rPr>
                        <a:t>)</a:t>
                      </a:r>
                      <a:endParaRPr lang="en-US" sz="1400">
                        <a:effectLst/>
                        <a:latin typeface="Calibri"/>
                        <a:ea typeface="MS Mincho" panose="02020609040205080304" pitchFamily="49" charset="-128"/>
                        <a:cs typeface="Calibri"/>
                      </a:endParaRPr>
                    </a:p>
                  </a:txBody>
                  <a:tcPr marL="66839" marR="66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500"/>
                        </a:spcBef>
                        <a:spcAft>
                          <a:spcPts val="0"/>
                        </a:spcAft>
                      </a:pPr>
                      <a:r>
                        <a:rPr lang="en-US" sz="1400">
                          <a:effectLst/>
                          <a:latin typeface="Calibri"/>
                          <a:ea typeface="Arial" panose="020B0604020202020204" pitchFamily="34" charset="0"/>
                          <a:cs typeface="Calibri"/>
                        </a:rPr>
                        <a:t>Assistants have full access such as View Bio, Certs, VA Data, Log, History tabs; Edit Bio, Certs, and Log tabs; and delete unsubmitted certs. They can enter data in EM but cannot submit trainee enrollment information to VA.  Assistants are not listed on the VA Form 22-8794 and do not complete any required SCO training. New Assistants are granted access to EM by their designated facility SCO.</a:t>
                      </a:r>
                      <a:endParaRPr lang="en-US" sz="1400">
                        <a:effectLst/>
                        <a:latin typeface="Calibri"/>
                        <a:ea typeface="MS Mincho" panose="02020609040205080304" pitchFamily="49" charset="-128"/>
                        <a:cs typeface="Calibri"/>
                      </a:endParaRPr>
                    </a:p>
                  </a:txBody>
                  <a:tcPr marL="66839" marR="66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5939726"/>
                  </a:ext>
                </a:extLst>
              </a:tr>
              <a:tr h="498308">
                <a:tc>
                  <a:txBody>
                    <a:bodyPr/>
                    <a:lstStyle/>
                    <a:p>
                      <a:pPr marL="0" marR="0">
                        <a:lnSpc>
                          <a:spcPct val="115000"/>
                        </a:lnSpc>
                        <a:spcBef>
                          <a:spcPts val="500"/>
                        </a:spcBef>
                        <a:spcAft>
                          <a:spcPts val="0"/>
                        </a:spcAft>
                      </a:pPr>
                      <a:r>
                        <a:rPr lang="en-US" sz="1400" b="1">
                          <a:effectLst/>
                          <a:latin typeface="Calibri"/>
                          <a:ea typeface="Arial" panose="020B0604020202020204" pitchFamily="34" charset="0"/>
                          <a:cs typeface="Calibri"/>
                        </a:rPr>
                        <a:t>SCO Read Only </a:t>
                      </a:r>
                      <a:r>
                        <a:rPr lang="en-US" sz="1400" b="0">
                          <a:effectLst/>
                          <a:latin typeface="Calibri"/>
                          <a:ea typeface="Arial" panose="020B0604020202020204" pitchFamily="34" charset="0"/>
                          <a:cs typeface="Calibri"/>
                        </a:rPr>
                        <a:t>(</a:t>
                      </a:r>
                      <a:r>
                        <a:rPr lang="en-US" sz="1400">
                          <a:effectLst/>
                          <a:latin typeface="Calibri"/>
                          <a:ea typeface="Arial" panose="020B0604020202020204" pitchFamily="34" charset="0"/>
                          <a:cs typeface="Calibri"/>
                        </a:rPr>
                        <a:t>Read-only Users, Read Only SCO, Read Only Certifying Official</a:t>
                      </a:r>
                      <a:r>
                        <a:rPr lang="en-US" sz="1400" b="0">
                          <a:effectLst/>
                          <a:latin typeface="Calibri"/>
                          <a:ea typeface="Arial" panose="020B0604020202020204" pitchFamily="34" charset="0"/>
                          <a:cs typeface="Calibri"/>
                        </a:rPr>
                        <a:t>)</a:t>
                      </a:r>
                      <a:endParaRPr lang="en-US" sz="1400" b="0">
                        <a:effectLst/>
                        <a:latin typeface="Calibri"/>
                        <a:ea typeface="MS Mincho" panose="02020609040205080304" pitchFamily="49" charset="-128"/>
                        <a:cs typeface="Calibri"/>
                      </a:endParaRPr>
                    </a:p>
                  </a:txBody>
                  <a:tcPr marL="66839" marR="66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500"/>
                        </a:spcBef>
                        <a:spcAft>
                          <a:spcPts val="0"/>
                        </a:spcAft>
                      </a:pPr>
                      <a:r>
                        <a:rPr lang="en-US" sz="1400">
                          <a:effectLst/>
                          <a:latin typeface="Calibri"/>
                          <a:ea typeface="Arial" panose="020B0604020202020204" pitchFamily="34" charset="0"/>
                          <a:cs typeface="Calibri"/>
                        </a:rPr>
                        <a:t>SCO Read Only users are representatives with permission to access training information, request information from VA, and submit inquiries to VA to assist an authorized designated SCO with obtaining accurate information to certify a student’s enrollment. SCO Read Onlys cannot certify a student’s enrollment to VA.</a:t>
                      </a:r>
                      <a:endParaRPr lang="en-US" sz="1400">
                        <a:effectLst/>
                        <a:latin typeface="Calibri"/>
                        <a:ea typeface="MS Mincho" panose="02020609040205080304" pitchFamily="49" charset="-128"/>
                        <a:cs typeface="Calibri"/>
                      </a:endParaRPr>
                    </a:p>
                  </a:txBody>
                  <a:tcPr marL="66839" marR="66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7531791"/>
                  </a:ext>
                </a:extLst>
              </a:tr>
              <a:tr h="413295">
                <a:tc>
                  <a:txBody>
                    <a:bodyPr/>
                    <a:lstStyle/>
                    <a:p>
                      <a:pPr marL="0" marR="0">
                        <a:lnSpc>
                          <a:spcPct val="115000"/>
                        </a:lnSpc>
                        <a:spcBef>
                          <a:spcPts val="500"/>
                        </a:spcBef>
                        <a:spcAft>
                          <a:spcPts val="0"/>
                        </a:spcAft>
                      </a:pPr>
                      <a:r>
                        <a:rPr lang="en-US" sz="1400" b="1">
                          <a:effectLst/>
                          <a:latin typeface="Calibri"/>
                          <a:ea typeface="Arial" panose="020B0604020202020204" pitchFamily="34" charset="0"/>
                          <a:cs typeface="Calibri"/>
                        </a:rPr>
                        <a:t>Vacation Period</a:t>
                      </a:r>
                      <a:endParaRPr lang="en-US" sz="1400">
                        <a:effectLst/>
                        <a:latin typeface="Calibri"/>
                        <a:ea typeface="MS Mincho" panose="02020609040205080304" pitchFamily="49" charset="-128"/>
                        <a:cs typeface="Calibri"/>
                      </a:endParaRPr>
                    </a:p>
                  </a:txBody>
                  <a:tcPr marL="66839" marR="66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500"/>
                        </a:spcBef>
                        <a:spcAft>
                          <a:spcPts val="0"/>
                        </a:spcAft>
                      </a:pPr>
                      <a:r>
                        <a:rPr lang="en-US" sz="1400">
                          <a:effectLst/>
                          <a:latin typeface="Calibri"/>
                          <a:ea typeface="Arial" panose="020B0604020202020204" pitchFamily="34" charset="0"/>
                          <a:cs typeface="Calibri"/>
                        </a:rPr>
                        <a:t>The dates of official facility vacation periods which are seven or more consecutive days. Used when certifying </a:t>
                      </a:r>
                      <a:r>
                        <a:rPr lang="en-US" sz="1400" b="1">
                          <a:effectLst/>
                          <a:latin typeface="Calibri"/>
                          <a:ea typeface="Arial" panose="020B0604020202020204" pitchFamily="34" charset="0"/>
                          <a:cs typeface="Calibri"/>
                        </a:rPr>
                        <a:t>non-standard </a:t>
                      </a:r>
                      <a:r>
                        <a:rPr lang="en-US" sz="1400">
                          <a:effectLst/>
                          <a:latin typeface="Calibri"/>
                          <a:ea typeface="Arial" panose="020B0604020202020204" pitchFamily="34" charset="0"/>
                          <a:cs typeface="Calibri"/>
                        </a:rPr>
                        <a:t>enrollment periods for all benefits</a:t>
                      </a:r>
                      <a:endParaRPr lang="en-US" sz="1400">
                        <a:effectLst/>
                        <a:latin typeface="Calibri"/>
                        <a:ea typeface="MS Mincho" panose="02020609040205080304" pitchFamily="49" charset="-128"/>
                        <a:cs typeface="Calibri"/>
                      </a:endParaRPr>
                    </a:p>
                  </a:txBody>
                  <a:tcPr marL="66839" marR="66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2945057"/>
                  </a:ext>
                </a:extLst>
              </a:tr>
              <a:tr h="249498">
                <a:tc>
                  <a:txBody>
                    <a:bodyPr/>
                    <a:lstStyle/>
                    <a:p>
                      <a:pPr marL="0" marR="0">
                        <a:lnSpc>
                          <a:spcPct val="115000"/>
                        </a:lnSpc>
                        <a:spcBef>
                          <a:spcPts val="500"/>
                        </a:spcBef>
                        <a:spcAft>
                          <a:spcPts val="0"/>
                        </a:spcAft>
                      </a:pPr>
                      <a:r>
                        <a:rPr lang="en-US" sz="1400" b="1">
                          <a:effectLst/>
                          <a:latin typeface="Calibri"/>
                          <a:ea typeface="Arial" panose="020B0604020202020204" pitchFamily="34" charset="0"/>
                          <a:cs typeface="Calibri"/>
                        </a:rPr>
                        <a:t>Online Credits </a:t>
                      </a:r>
                      <a:endParaRPr lang="en-US" sz="1400">
                        <a:effectLst/>
                        <a:latin typeface="Calibri" panose="020F0502020204030204" pitchFamily="34" charset="0"/>
                        <a:ea typeface="MS Mincho" panose="02020609040205080304" pitchFamily="49" charset="-128"/>
                        <a:cs typeface="Calibri" panose="020F0502020204030204" pitchFamily="34" charset="0"/>
                      </a:endParaRPr>
                    </a:p>
                  </a:txBody>
                  <a:tcPr marL="66839" marR="66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500"/>
                        </a:spcBef>
                        <a:spcAft>
                          <a:spcPts val="0"/>
                        </a:spcAft>
                      </a:pPr>
                      <a:r>
                        <a:rPr lang="en-US" sz="1400">
                          <a:effectLst/>
                          <a:latin typeface="Calibri"/>
                          <a:ea typeface="Arial" panose="020B0604020202020204" pitchFamily="34" charset="0"/>
                          <a:cs typeface="Calibri"/>
                        </a:rPr>
                        <a:t>Web-based learning using one or more technologies to deliver instruction to students</a:t>
                      </a:r>
                      <a:endParaRPr lang="en-US" sz="1400">
                        <a:effectLst/>
                        <a:latin typeface="Calibri"/>
                        <a:ea typeface="MS Mincho" panose="02020609040205080304" pitchFamily="49" charset="-128"/>
                        <a:cs typeface="Calibri"/>
                      </a:endParaRPr>
                    </a:p>
                  </a:txBody>
                  <a:tcPr marL="66839" marR="66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7188633"/>
                  </a:ext>
                </a:extLst>
              </a:tr>
              <a:tr h="247649">
                <a:tc>
                  <a:txBody>
                    <a:bodyPr/>
                    <a:lstStyle/>
                    <a:p>
                      <a:pPr marL="0" marR="0">
                        <a:lnSpc>
                          <a:spcPct val="115000"/>
                        </a:lnSpc>
                        <a:spcBef>
                          <a:spcPts val="500"/>
                        </a:spcBef>
                        <a:spcAft>
                          <a:spcPts val="0"/>
                        </a:spcAft>
                      </a:pPr>
                      <a:r>
                        <a:rPr lang="en-US" sz="1400" b="1">
                          <a:effectLst/>
                          <a:latin typeface="Calibri"/>
                          <a:ea typeface="Arial" panose="020B0604020202020204" pitchFamily="34" charset="0"/>
                          <a:cs typeface="Calibri"/>
                        </a:rPr>
                        <a:t>Student, Trainee</a:t>
                      </a:r>
                      <a:endParaRPr lang="en-US" sz="1400">
                        <a:effectLst/>
                        <a:latin typeface="Calibri"/>
                        <a:ea typeface="MS Mincho" panose="02020609040205080304" pitchFamily="49" charset="-128"/>
                        <a:cs typeface="Calibri"/>
                      </a:endParaRPr>
                    </a:p>
                  </a:txBody>
                  <a:tcPr marL="66839" marR="66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500"/>
                        </a:spcBef>
                        <a:spcAft>
                          <a:spcPts val="0"/>
                        </a:spcAft>
                      </a:pPr>
                      <a:r>
                        <a:rPr lang="en-US" sz="1400">
                          <a:effectLst/>
                          <a:latin typeface="Calibri"/>
                          <a:ea typeface="Arial" panose="020B0604020202020204" pitchFamily="34" charset="0"/>
                          <a:cs typeface="Calibri"/>
                        </a:rPr>
                        <a:t>Individual using their VA education benefits to pursue educational programs, training, certifications, etc.</a:t>
                      </a:r>
                      <a:endParaRPr lang="en-US" sz="1400">
                        <a:effectLst/>
                        <a:latin typeface="Calibri"/>
                        <a:ea typeface="MS Mincho"/>
                        <a:cs typeface="Calibri"/>
                      </a:endParaRPr>
                    </a:p>
                  </a:txBody>
                  <a:tcPr marL="66839" marR="66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8492061"/>
                  </a:ext>
                </a:extLst>
              </a:tr>
              <a:tr h="498308">
                <a:tc>
                  <a:txBody>
                    <a:bodyPr/>
                    <a:lstStyle/>
                    <a:p>
                      <a:pPr marL="0" marR="0">
                        <a:lnSpc>
                          <a:spcPct val="115000"/>
                        </a:lnSpc>
                        <a:spcBef>
                          <a:spcPts val="500"/>
                        </a:spcBef>
                        <a:spcAft>
                          <a:spcPts val="0"/>
                        </a:spcAft>
                      </a:pPr>
                      <a:r>
                        <a:rPr lang="en-US" sz="1400" b="1">
                          <a:effectLst/>
                          <a:latin typeface="Calibri"/>
                          <a:ea typeface="Arial" panose="020B0604020202020204" pitchFamily="34" charset="0"/>
                          <a:cs typeface="Calibri"/>
                        </a:rPr>
                        <a:t>Facility, Institution</a:t>
                      </a:r>
                      <a:endParaRPr lang="en-US" sz="1400">
                        <a:effectLst/>
                        <a:latin typeface="Calibri"/>
                        <a:ea typeface="MS Mincho" panose="02020609040205080304" pitchFamily="49" charset="-128"/>
                        <a:cs typeface="Calibri"/>
                      </a:endParaRPr>
                    </a:p>
                  </a:txBody>
                  <a:tcPr marL="66839" marR="66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500"/>
                        </a:spcBef>
                        <a:spcAft>
                          <a:spcPts val="0"/>
                        </a:spcAft>
                      </a:pPr>
                      <a:r>
                        <a:rPr lang="en-US" sz="1400">
                          <a:effectLst/>
                          <a:latin typeface="Calibri"/>
                          <a:ea typeface="Arial" panose="020B0604020202020204" pitchFamily="34" charset="0"/>
                          <a:cs typeface="Calibri"/>
                        </a:rPr>
                        <a:t>Includes all institutions of higher learning as well as nontraditional courses/programs where education or training is pursued</a:t>
                      </a:r>
                      <a:endParaRPr lang="en-US" sz="1400">
                        <a:effectLst/>
                        <a:latin typeface="Calibri"/>
                        <a:ea typeface="MS Mincho" panose="02020609040205080304" pitchFamily="49" charset="-128"/>
                        <a:cs typeface="Calibri"/>
                      </a:endParaRPr>
                    </a:p>
                  </a:txBody>
                  <a:tcPr marL="66839" marR="66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1823486"/>
                  </a:ext>
                </a:extLst>
              </a:tr>
              <a:tr h="214742">
                <a:tc>
                  <a:txBody>
                    <a:bodyPr/>
                    <a:lstStyle/>
                    <a:p>
                      <a:pPr marL="0" marR="0">
                        <a:lnSpc>
                          <a:spcPct val="115000"/>
                        </a:lnSpc>
                        <a:spcBef>
                          <a:spcPts val="500"/>
                        </a:spcBef>
                        <a:spcAft>
                          <a:spcPts val="0"/>
                        </a:spcAft>
                      </a:pPr>
                      <a:r>
                        <a:rPr lang="en-US" sz="1400" b="1">
                          <a:effectLst/>
                          <a:latin typeface="Calibri"/>
                          <a:ea typeface="Arial" panose="020B0604020202020204" pitchFamily="34" charset="0"/>
                          <a:cs typeface="Calibri"/>
                        </a:rPr>
                        <a:t>Program</a:t>
                      </a:r>
                      <a:endParaRPr lang="en-US" sz="1400">
                        <a:effectLst/>
                        <a:latin typeface="Calibri"/>
                        <a:ea typeface="MS Mincho" panose="02020609040205080304" pitchFamily="49" charset="-128"/>
                        <a:cs typeface="Calibri"/>
                      </a:endParaRPr>
                    </a:p>
                  </a:txBody>
                  <a:tcPr marL="66839" marR="66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500"/>
                        </a:spcBef>
                        <a:spcAft>
                          <a:spcPts val="0"/>
                        </a:spcAft>
                      </a:pPr>
                      <a:r>
                        <a:rPr lang="en-US" sz="1400">
                          <a:effectLst/>
                          <a:latin typeface="Calibri"/>
                          <a:ea typeface="Arial" panose="020B0604020202020204" pitchFamily="34" charset="0"/>
                          <a:cs typeface="Calibri"/>
                        </a:rPr>
                        <a:t>Student’s chosen path of study that is pursued at a school or training facility. </a:t>
                      </a:r>
                      <a:endParaRPr lang="en-US" sz="1400">
                        <a:effectLst/>
                        <a:latin typeface="Calibri" panose="020F0502020204030204" pitchFamily="34" charset="0"/>
                        <a:ea typeface="MS Mincho" panose="02020609040205080304" pitchFamily="49" charset="-128"/>
                        <a:cs typeface="Calibri" panose="020F0502020204030204" pitchFamily="34" charset="0"/>
                      </a:endParaRPr>
                    </a:p>
                  </a:txBody>
                  <a:tcPr marL="66839" marR="66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4385088"/>
                  </a:ext>
                </a:extLst>
              </a:tr>
              <a:tr h="252372">
                <a:tc>
                  <a:txBody>
                    <a:bodyPr/>
                    <a:lstStyle/>
                    <a:p>
                      <a:pPr marL="0" marR="0">
                        <a:lnSpc>
                          <a:spcPct val="115000"/>
                        </a:lnSpc>
                        <a:spcBef>
                          <a:spcPts val="500"/>
                        </a:spcBef>
                        <a:spcAft>
                          <a:spcPts val="0"/>
                        </a:spcAft>
                      </a:pPr>
                      <a:r>
                        <a:rPr lang="en-US" sz="1400" b="1">
                          <a:effectLst/>
                          <a:latin typeface="Calibri"/>
                          <a:ea typeface="Arial" panose="020B0604020202020204" pitchFamily="34" charset="0"/>
                          <a:cs typeface="Calibri"/>
                        </a:rPr>
                        <a:t>In progress</a:t>
                      </a:r>
                      <a:endParaRPr lang="en-US" sz="1400">
                        <a:effectLst/>
                        <a:latin typeface="Calibri"/>
                        <a:ea typeface="MS Mincho" panose="02020609040205080304" pitchFamily="49" charset="-128"/>
                        <a:cs typeface="Calibri"/>
                      </a:endParaRPr>
                    </a:p>
                  </a:txBody>
                  <a:tcPr marL="66839" marR="66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500"/>
                        </a:spcBef>
                        <a:spcAft>
                          <a:spcPts val="0"/>
                        </a:spcAft>
                      </a:pPr>
                      <a:r>
                        <a:rPr lang="en-US" sz="1400">
                          <a:effectLst/>
                          <a:latin typeface="Calibri"/>
                          <a:ea typeface="Arial" panose="020B0604020202020204" pitchFamily="34" charset="0"/>
                          <a:cs typeface="Calibri"/>
                        </a:rPr>
                        <a:t>Enrollment/Amendment/Certification in in draft state</a:t>
                      </a:r>
                      <a:endParaRPr lang="en-US" sz="1400">
                        <a:effectLst/>
                        <a:latin typeface="Calibri"/>
                        <a:ea typeface="MS Mincho" panose="02020609040205080304" pitchFamily="49" charset="-128"/>
                        <a:cs typeface="Calibri"/>
                      </a:endParaRPr>
                    </a:p>
                  </a:txBody>
                  <a:tcPr marL="66839" marR="66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864330"/>
                  </a:ext>
                </a:extLst>
              </a:tr>
              <a:tr h="282388">
                <a:tc>
                  <a:txBody>
                    <a:bodyPr/>
                    <a:lstStyle/>
                    <a:p>
                      <a:pPr marL="0" marR="0">
                        <a:lnSpc>
                          <a:spcPct val="115000"/>
                        </a:lnSpc>
                        <a:spcBef>
                          <a:spcPts val="500"/>
                        </a:spcBef>
                        <a:spcAft>
                          <a:spcPts val="0"/>
                        </a:spcAft>
                      </a:pPr>
                      <a:r>
                        <a:rPr lang="en-US" sz="1400" b="1">
                          <a:effectLst/>
                          <a:latin typeface="Calibri"/>
                          <a:ea typeface="Arial" panose="020B0604020202020204" pitchFamily="34" charset="0"/>
                          <a:cs typeface="Calibri"/>
                        </a:rPr>
                        <a:t>Pending SCO Review</a:t>
                      </a:r>
                      <a:endParaRPr lang="en-US" sz="1400">
                        <a:effectLst/>
                        <a:latin typeface="Calibri"/>
                        <a:ea typeface="MS Mincho" panose="02020609040205080304" pitchFamily="49" charset="-128"/>
                        <a:cs typeface="Calibri"/>
                      </a:endParaRPr>
                    </a:p>
                  </a:txBody>
                  <a:tcPr marL="66839" marR="66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500"/>
                        </a:spcBef>
                        <a:spcAft>
                          <a:spcPts val="0"/>
                        </a:spcAft>
                      </a:pPr>
                      <a:r>
                        <a:rPr lang="en-US" sz="1400">
                          <a:effectLst/>
                          <a:latin typeface="Calibri"/>
                          <a:ea typeface="Arial" panose="020B0604020202020204" pitchFamily="34" charset="0"/>
                          <a:cs typeface="Calibri"/>
                        </a:rPr>
                        <a:t>Draft entered by an Assistant or SCO Read Only must be verified and submitted by SCOs</a:t>
                      </a:r>
                      <a:endParaRPr lang="en-US" sz="1400">
                        <a:effectLst/>
                        <a:latin typeface="Calibri"/>
                        <a:ea typeface="MS Mincho" panose="02020609040205080304" pitchFamily="49" charset="-128"/>
                        <a:cs typeface="Calibri"/>
                      </a:endParaRPr>
                    </a:p>
                  </a:txBody>
                  <a:tcPr marL="66839" marR="66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2441676"/>
                  </a:ext>
                </a:extLst>
              </a:tr>
              <a:tr h="266397">
                <a:tc>
                  <a:txBody>
                    <a:bodyPr/>
                    <a:lstStyle/>
                    <a:p>
                      <a:pPr marL="0" marR="0">
                        <a:lnSpc>
                          <a:spcPct val="115000"/>
                        </a:lnSpc>
                        <a:spcBef>
                          <a:spcPts val="500"/>
                        </a:spcBef>
                        <a:spcAft>
                          <a:spcPts val="0"/>
                        </a:spcAft>
                      </a:pPr>
                      <a:r>
                        <a:rPr lang="en-US" sz="1400" b="1">
                          <a:effectLst/>
                          <a:latin typeface="Calibri"/>
                          <a:ea typeface="Arial" panose="020B0604020202020204" pitchFamily="34" charset="0"/>
                          <a:cs typeface="Calibri"/>
                        </a:rPr>
                        <a:t>Submitted</a:t>
                      </a:r>
                      <a:endParaRPr lang="en-US" sz="1400">
                        <a:effectLst/>
                        <a:latin typeface="Calibri"/>
                        <a:ea typeface="MS Mincho" panose="02020609040205080304" pitchFamily="49" charset="-128"/>
                        <a:cs typeface="Calibri"/>
                      </a:endParaRPr>
                    </a:p>
                  </a:txBody>
                  <a:tcPr marL="66839" marR="66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500"/>
                        </a:spcBef>
                        <a:spcAft>
                          <a:spcPts val="0"/>
                        </a:spcAft>
                      </a:pPr>
                      <a:r>
                        <a:rPr lang="en-US" sz="1400">
                          <a:effectLst/>
                          <a:latin typeface="Calibri"/>
                          <a:ea typeface="Arial" panose="020B0604020202020204" pitchFamily="34" charset="0"/>
                          <a:cs typeface="Calibri"/>
                        </a:rPr>
                        <a:t>Enrollment/Amendment/Certification was sent for processing</a:t>
                      </a:r>
                      <a:endParaRPr lang="en-US" sz="1400">
                        <a:effectLst/>
                        <a:latin typeface="Calibri"/>
                        <a:ea typeface="MS Mincho" panose="02020609040205080304" pitchFamily="49" charset="-128"/>
                        <a:cs typeface="Calibri"/>
                      </a:endParaRPr>
                    </a:p>
                  </a:txBody>
                  <a:tcPr marL="66839" marR="66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1155504"/>
                  </a:ext>
                </a:extLst>
              </a:tr>
              <a:tr h="326198">
                <a:tc>
                  <a:txBody>
                    <a:bodyPr/>
                    <a:lstStyle/>
                    <a:p>
                      <a:pPr marL="0" marR="0">
                        <a:lnSpc>
                          <a:spcPct val="115000"/>
                        </a:lnSpc>
                        <a:spcBef>
                          <a:spcPts val="500"/>
                        </a:spcBef>
                        <a:spcAft>
                          <a:spcPts val="0"/>
                        </a:spcAft>
                      </a:pPr>
                      <a:r>
                        <a:rPr lang="en-US" sz="1400" b="1">
                          <a:effectLst/>
                          <a:latin typeface="Calibri"/>
                          <a:ea typeface="Arial" panose="020B0604020202020204" pitchFamily="34" charset="0"/>
                          <a:cs typeface="Calibri"/>
                        </a:rPr>
                        <a:t>Under Review</a:t>
                      </a:r>
                      <a:endParaRPr lang="en-US" sz="1400">
                        <a:effectLst/>
                        <a:latin typeface="Calibri"/>
                        <a:ea typeface="MS Mincho" panose="02020609040205080304" pitchFamily="49" charset="-128"/>
                        <a:cs typeface="Calibri"/>
                      </a:endParaRPr>
                    </a:p>
                  </a:txBody>
                  <a:tcPr marL="66839" marR="66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500"/>
                        </a:spcBef>
                        <a:spcAft>
                          <a:spcPts val="0"/>
                        </a:spcAft>
                      </a:pPr>
                      <a:r>
                        <a:rPr lang="en-US" sz="1400">
                          <a:effectLst/>
                          <a:latin typeface="Calibri"/>
                          <a:ea typeface="Arial" panose="020B0604020202020204" pitchFamily="34" charset="0"/>
                          <a:cs typeface="Calibri"/>
                        </a:rPr>
                        <a:t>Enrollment/Amendment/Certification was off-ramped for manual review</a:t>
                      </a:r>
                      <a:endParaRPr lang="en-US" sz="1400">
                        <a:effectLst/>
                        <a:latin typeface="Calibri"/>
                        <a:ea typeface="MS Mincho" panose="02020609040205080304" pitchFamily="49" charset="-128"/>
                        <a:cs typeface="Calibri"/>
                      </a:endParaRPr>
                    </a:p>
                  </a:txBody>
                  <a:tcPr marL="66839" marR="66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0782577"/>
                  </a:ext>
                </a:extLst>
              </a:tr>
              <a:tr h="319419">
                <a:tc>
                  <a:txBody>
                    <a:bodyPr/>
                    <a:lstStyle/>
                    <a:p>
                      <a:pPr marL="0" marR="0">
                        <a:lnSpc>
                          <a:spcPct val="115000"/>
                        </a:lnSpc>
                        <a:spcBef>
                          <a:spcPts val="500"/>
                        </a:spcBef>
                        <a:spcAft>
                          <a:spcPts val="0"/>
                        </a:spcAft>
                      </a:pPr>
                      <a:r>
                        <a:rPr lang="en-US" sz="1400" b="1">
                          <a:effectLst/>
                          <a:latin typeface="Calibri"/>
                          <a:ea typeface="Arial" panose="020B0604020202020204" pitchFamily="34" charset="0"/>
                          <a:cs typeface="Calibri"/>
                        </a:rPr>
                        <a:t>Processed</a:t>
                      </a:r>
                      <a:endParaRPr lang="en-US" sz="1400">
                        <a:effectLst/>
                        <a:latin typeface="Calibri"/>
                        <a:ea typeface="MS Mincho" panose="02020609040205080304" pitchFamily="49" charset="-128"/>
                        <a:cs typeface="Calibri"/>
                      </a:endParaRPr>
                    </a:p>
                  </a:txBody>
                  <a:tcPr marL="66839" marR="66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500"/>
                        </a:spcBef>
                        <a:spcAft>
                          <a:spcPts val="0"/>
                        </a:spcAft>
                      </a:pPr>
                      <a:r>
                        <a:rPr lang="en-US" sz="1400">
                          <a:effectLst/>
                          <a:latin typeface="Calibri"/>
                          <a:ea typeface="Arial" panose="020B0604020202020204" pitchFamily="34" charset="0"/>
                          <a:cs typeface="Calibri"/>
                        </a:rPr>
                        <a:t>Enrollment/Amendment/Certification has been adjudicated</a:t>
                      </a:r>
                      <a:endParaRPr lang="en-US" sz="1400">
                        <a:effectLst/>
                        <a:latin typeface="Calibri"/>
                        <a:ea typeface="MS Mincho" panose="02020609040205080304" pitchFamily="49" charset="-128"/>
                        <a:cs typeface="Calibri"/>
                      </a:endParaRPr>
                    </a:p>
                  </a:txBody>
                  <a:tcPr marL="66839" marR="66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1979307"/>
                  </a:ext>
                </a:extLst>
              </a:tr>
            </a:tbl>
          </a:graphicData>
        </a:graphic>
      </p:graphicFrame>
      <p:sp>
        <p:nvSpPr>
          <p:cNvPr id="4" name="Rectangle: Rounded Corners 3" descr="Return to table of contents button.">
            <a:hlinkClick r:id="rId4" action="ppaction://hlinksldjump"/>
            <a:extLst>
              <a:ext uri="{FF2B5EF4-FFF2-40B4-BE49-F238E27FC236}">
                <a16:creationId xmlns:a16="http://schemas.microsoft.com/office/drawing/2014/main" id="{32D4914D-F7FE-25A3-FEE1-99EB12F480BF}"/>
              </a:ext>
            </a:extLst>
          </p:cNvPr>
          <p:cNvSpPr/>
          <p:nvPr/>
        </p:nvSpPr>
        <p:spPr>
          <a:xfrm>
            <a:off x="4443046" y="6320779"/>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Tree>
    <p:extLst>
      <p:ext uri="{BB962C8B-B14F-4D97-AF65-F5344CB8AC3E}">
        <p14:creationId xmlns:p14="http://schemas.microsoft.com/office/powerpoint/2010/main" val="41955226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9007-1E39-85B8-06E2-82BA3773D56E}"/>
              </a:ext>
            </a:extLst>
          </p:cNvPr>
          <p:cNvSpPr>
            <a:spLocks noGrp="1"/>
          </p:cNvSpPr>
          <p:nvPr>
            <p:ph type="title"/>
          </p:nvPr>
        </p:nvSpPr>
        <p:spPr/>
        <p:txBody>
          <a:bodyPr/>
          <a:lstStyle/>
          <a:p>
            <a:r>
              <a:rPr lang="en-US" sz="4000" b="1" cap="all" spc="75">
                <a:effectLst/>
                <a:latin typeface="Myriad Pro" panose="020B0703030403020204" pitchFamily="34" charset="0"/>
              </a:rPr>
              <a:t>Assigning and Unassigning Facilities</a:t>
            </a:r>
            <a:endParaRPr lang="en-US" sz="9600">
              <a:latin typeface="Myriad Pro" panose="020B0703030403020204" pitchFamily="34" charset="0"/>
            </a:endParaRPr>
          </a:p>
        </p:txBody>
      </p:sp>
    </p:spTree>
    <p:extLst>
      <p:ext uri="{BB962C8B-B14F-4D97-AF65-F5344CB8AC3E}">
        <p14:creationId xmlns:p14="http://schemas.microsoft.com/office/powerpoint/2010/main" val="23990670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4C6981E-3EB0-F250-DABE-20065C5F0AB5}"/>
              </a:ext>
            </a:extLst>
          </p:cNvPr>
          <p:cNvSpPr txBox="1">
            <a:spLocks noGrp="1"/>
          </p:cNvSpPr>
          <p:nvPr>
            <p:ph type="title" idx="4294967295"/>
          </p:nvPr>
        </p:nvSpPr>
        <p:spPr>
          <a:xfrm>
            <a:off x="381000" y="381000"/>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2" action="ppaction://hlinksldjump"/>
              </a:rPr>
              <a:t>Assigning/Unassigning Facilities</a:t>
            </a:r>
            <a:endParaRPr kumimoji="0" lang="en-US" sz="3600" b="1" i="0" u="none" strike="noStrike" kern="1200" cap="none" spc="0" normalizeH="0" baseline="0" noProof="0">
              <a:ln>
                <a:noFill/>
              </a:ln>
              <a:solidFill>
                <a:schemeClr val="accent2"/>
              </a:solidFill>
              <a:effectLst/>
              <a:uLnTx/>
              <a:uFillTx/>
              <a:latin typeface="Calibri" panose="020F0502020204030204" pitchFamily="34" charset="0"/>
              <a:ea typeface="+mj-ea"/>
              <a:cs typeface="Calibri" panose="020F0502020204030204" pitchFamily="34" charset="0"/>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371600"/>
            <a:ext cx="5363818" cy="4940300"/>
          </a:xfrm>
        </p:spPr>
        <p:txBody>
          <a:bodyPr/>
          <a:lstStyle/>
          <a:p>
            <a:pPr marL="0" marR="0" algn="l">
              <a:spcBef>
                <a:spcPts val="600"/>
              </a:spcBef>
              <a:spcAft>
                <a:spcPts val="0"/>
              </a:spcAft>
            </a:pPr>
            <a:r>
              <a:rPr lang="en-US" sz="2800">
                <a:effectLst/>
                <a:ea typeface="MS Mincho" panose="02020609040205080304" pitchFamily="49" charset="-128"/>
              </a:rPr>
              <a:t>SCOs can manage facility access for Assistants and SCO Read Only users who have access to EM. </a:t>
            </a:r>
          </a:p>
          <a:p>
            <a:pPr marL="0" marR="0" algn="l">
              <a:spcBef>
                <a:spcPts val="600"/>
              </a:spcBef>
              <a:spcAft>
                <a:spcPts val="0"/>
              </a:spcAft>
            </a:pPr>
            <a:endParaRPr lang="en-US" sz="2800">
              <a:effectLst/>
              <a:ea typeface="MS Mincho" panose="02020609040205080304" pitchFamily="49" charset="-128"/>
            </a:endParaRPr>
          </a:p>
          <a:p>
            <a:pPr marL="0" marR="0" algn="l">
              <a:spcBef>
                <a:spcPts val="600"/>
              </a:spcBef>
              <a:spcAft>
                <a:spcPts val="0"/>
              </a:spcAft>
            </a:pPr>
            <a:r>
              <a:rPr lang="en-US" sz="2800">
                <a:effectLst/>
                <a:ea typeface="MS Mincho" panose="02020609040205080304" pitchFamily="49" charset="-128"/>
              </a:rPr>
              <a:t>Use the following steps to assign or unassign facilities from user profiles:</a:t>
            </a:r>
          </a:p>
          <a:p>
            <a:pPr marL="514350" indent="-514350">
              <a:spcBef>
                <a:spcPts val="600"/>
              </a:spcBef>
              <a:spcAft>
                <a:spcPts val="0"/>
              </a:spcAft>
              <a:buFont typeface="+mj-lt"/>
              <a:buAutoNum type="arabicPeriod"/>
            </a:pPr>
            <a:r>
              <a:rPr lang="en-US" sz="2800">
                <a:effectLst/>
                <a:ea typeface="MS Mincho" panose="02020609040205080304" pitchFamily="49" charset="-128"/>
              </a:rPr>
              <a:t>Once logged into the VA Education Platform Portal, select the </a:t>
            </a:r>
            <a:r>
              <a:rPr lang="en-US" sz="2800" b="1">
                <a:effectLst/>
                <a:ea typeface="MS Mincho" panose="02020609040205080304" pitchFamily="49" charset="-128"/>
              </a:rPr>
              <a:t>“SCO Access Manager” </a:t>
            </a:r>
            <a:r>
              <a:rPr lang="en-US" sz="2800">
                <a:effectLst/>
                <a:ea typeface="MS Mincho" panose="02020609040205080304" pitchFamily="49" charset="-128"/>
              </a:rPr>
              <a:t>button</a:t>
            </a:r>
            <a:r>
              <a:rPr lang="en-US" sz="2800" b="1">
                <a:effectLst/>
                <a:ea typeface="MS Mincho" panose="02020609040205080304" pitchFamily="49" charset="-128"/>
              </a:rPr>
              <a:t>.</a:t>
            </a:r>
            <a:endParaRPr lang="en-US" sz="2800">
              <a:effectLst/>
              <a:ea typeface="MS Mincho" panose="02020609040205080304" pitchFamily="49" charset="-128"/>
            </a:endParaRPr>
          </a:p>
        </p:txBody>
      </p:sp>
      <p:sp>
        <p:nvSpPr>
          <p:cNvPr id="4" name="Rectangle: Rounded Corners 3" descr="Return to table of contents button.">
            <a:hlinkClick r:id="rId3" action="ppaction://hlinksldjump"/>
            <a:extLst>
              <a:ext uri="{FF2B5EF4-FFF2-40B4-BE49-F238E27FC236}">
                <a16:creationId xmlns:a16="http://schemas.microsoft.com/office/drawing/2014/main" id="{A493AAFF-9F1F-8944-881B-3A420A2AF9E1}"/>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3"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grpSp>
        <p:nvGrpSpPr>
          <p:cNvPr id="5" name="Group 4" descr="The VA Education Platform Portal. There is a highlight box around the SCO Access Manager button. ">
            <a:extLst>
              <a:ext uri="{FF2B5EF4-FFF2-40B4-BE49-F238E27FC236}">
                <a16:creationId xmlns:a16="http://schemas.microsoft.com/office/drawing/2014/main" id="{FBD27207-3D18-BFD2-D1AE-83A7A156458B}"/>
              </a:ext>
            </a:extLst>
          </p:cNvPr>
          <p:cNvGrpSpPr/>
          <p:nvPr/>
        </p:nvGrpSpPr>
        <p:grpSpPr>
          <a:xfrm>
            <a:off x="5744817" y="1699591"/>
            <a:ext cx="6066184" cy="3355531"/>
            <a:chOff x="4973956" y="1854724"/>
            <a:chExt cx="6837045" cy="3657600"/>
          </a:xfrm>
        </p:grpSpPr>
        <p:pic>
          <p:nvPicPr>
            <p:cNvPr id="3" name="Picture 2">
              <a:extLst>
                <a:ext uri="{FF2B5EF4-FFF2-40B4-BE49-F238E27FC236}">
                  <a16:creationId xmlns:a16="http://schemas.microsoft.com/office/drawing/2014/main" id="{33A6D787-552F-D4E9-A7EB-0F5920649956}"/>
                </a:ext>
              </a:extLst>
            </p:cNvPr>
            <p:cNvPicPr>
              <a:picLocks noChangeAspect="1"/>
            </p:cNvPicPr>
            <p:nvPr/>
          </p:nvPicPr>
          <p:blipFill>
            <a:blip r:embed="rId4"/>
            <a:stretch>
              <a:fillRect/>
            </a:stretch>
          </p:blipFill>
          <p:spPr>
            <a:xfrm>
              <a:off x="4973956" y="1854724"/>
              <a:ext cx="6837045" cy="3657600"/>
            </a:xfrm>
            <a:prstGeom prst="rect">
              <a:avLst/>
            </a:prstGeom>
            <a:ln>
              <a:solidFill>
                <a:schemeClr val="tx1"/>
              </a:solidFill>
            </a:ln>
          </p:spPr>
        </p:pic>
        <p:sp>
          <p:nvSpPr>
            <p:cNvPr id="2" name="Rectangle 1">
              <a:extLst>
                <a:ext uri="{FF2B5EF4-FFF2-40B4-BE49-F238E27FC236}">
                  <a16:creationId xmlns:a16="http://schemas.microsoft.com/office/drawing/2014/main" id="{08193B9F-CE74-8000-F4F8-3A73F263AB10}"/>
                </a:ext>
                <a:ext uri="{C183D7F6-B498-43B3-948B-1728B52AA6E4}">
                  <adec:decorative xmlns:adec="http://schemas.microsoft.com/office/drawing/2017/decorative" val="1"/>
                </a:ext>
              </a:extLst>
            </p:cNvPr>
            <p:cNvSpPr/>
            <p:nvPr/>
          </p:nvSpPr>
          <p:spPr>
            <a:xfrm>
              <a:off x="5007861" y="2403126"/>
              <a:ext cx="906829" cy="211452"/>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0" name="Rectangle: Rounded Corners 9">
            <a:extLst>
              <a:ext uri="{FF2B5EF4-FFF2-40B4-BE49-F238E27FC236}">
                <a16:creationId xmlns:a16="http://schemas.microsoft.com/office/drawing/2014/main" id="{F689C1EF-491F-ED24-11D1-EF87DB57C0F6}"/>
              </a:ext>
            </a:extLst>
          </p:cNvPr>
          <p:cNvSpPr/>
          <p:nvPr/>
        </p:nvSpPr>
        <p:spPr>
          <a:xfrm>
            <a:off x="9183758" y="130884"/>
            <a:ext cx="1686854" cy="636000"/>
          </a:xfrm>
          <a:prstGeom prst="roundRect">
            <a:avLst>
              <a:gd name="adj" fmla="val 2521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Calibri" panose="020F0502020204030204" pitchFamily="34" charset="0"/>
                <a:cs typeface="Calibri" panose="020F0502020204030204" pitchFamily="34" charset="0"/>
              </a:rPr>
              <a:t>School Certifying Official</a:t>
            </a:r>
          </a:p>
        </p:txBody>
      </p:sp>
    </p:spTree>
    <p:extLst>
      <p:ext uri="{BB962C8B-B14F-4D97-AF65-F5344CB8AC3E}">
        <p14:creationId xmlns:p14="http://schemas.microsoft.com/office/powerpoint/2010/main" val="38520689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31915"/>
            <a:ext cx="10698332" cy="990600"/>
          </a:xfrm>
        </p:spPr>
        <p:txBody>
          <a:bodyPr/>
          <a:lstStyle/>
          <a:p>
            <a:pPr>
              <a:lnSpc>
                <a:spcPct val="115000"/>
              </a:lnSpc>
              <a:spcBef>
                <a:spcPts val="1500"/>
              </a:spcBef>
            </a:pPr>
            <a:r>
              <a:rPr kumimoji="0" lang="en-US" sz="3600" b="1" i="0" u="none" strike="noStrike" kern="1200" cap="none" spc="75" normalizeH="0" baseline="0" noProof="0">
                <a:ln>
                  <a:noFill/>
                </a:ln>
                <a:solidFill>
                  <a:srgbClr val="0E7BBA"/>
                </a:solidFill>
                <a:effectLst/>
                <a:uLnTx/>
                <a:uFillTx/>
                <a:latin typeface="Calibri"/>
                <a:cs typeface="Calibri"/>
                <a:hlinkClick r:id="rId2" action="ppaction://hlinksldjump">
                  <a:extLst>
                    <a:ext uri="{A12FA001-AC4F-418D-AE19-62706E023703}">
                      <ahyp:hlinkClr xmlns:ahyp="http://schemas.microsoft.com/office/drawing/2018/hyperlinkcolor" val="tx"/>
                    </a:ext>
                  </a:extLst>
                </a:hlinkClick>
              </a:rPr>
              <a:t>Assigning/Unassigning Facilities</a:t>
            </a: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 Cont'd</a:t>
            </a:r>
            <a:endParaRPr lang="en-US" b="1" spc="75">
              <a:solidFill>
                <a:srgbClr val="0E7BBA"/>
              </a:solidFill>
              <a:effectLst/>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67343"/>
            <a:ext cx="5493026" cy="4940300"/>
          </a:xfrm>
        </p:spPr>
        <p:txBody>
          <a:bodyPr/>
          <a:lstStyle/>
          <a:p>
            <a:pPr marL="514350" marR="0" lvl="0" indent="-514350">
              <a:spcBef>
                <a:spcPts val="600"/>
              </a:spcBef>
              <a:spcAft>
                <a:spcPts val="0"/>
              </a:spcAft>
              <a:buSzPct val="100000"/>
              <a:buFont typeface="+mj-lt"/>
              <a:buAutoNum type="arabicPeriod" startAt="2"/>
            </a:pPr>
            <a:r>
              <a:rPr lang="en-US" sz="2800">
                <a:effectLst/>
                <a:ea typeface="MS Mincho" panose="02020609040205080304" pitchFamily="49" charset="-128"/>
              </a:rPr>
              <a:t>Search for the appropriate user profile by using the following search fields:</a:t>
            </a:r>
          </a:p>
          <a:p>
            <a:pPr marL="914400" lvl="2" indent="-457200">
              <a:spcBef>
                <a:spcPts val="600"/>
              </a:spcBef>
              <a:spcAft>
                <a:spcPts val="0"/>
              </a:spcAft>
              <a:buSzPct val="100000"/>
              <a:buFont typeface="Arial" panose="020B0604020202020204" pitchFamily="34" charset="0"/>
              <a:buChar char="•"/>
            </a:pPr>
            <a:r>
              <a:rPr lang="en-US" sz="2800">
                <a:effectLst/>
                <a:ea typeface="MS Mincho" panose="02020609040205080304" pitchFamily="49" charset="-128"/>
              </a:rPr>
              <a:t>“</a:t>
            </a:r>
            <a:r>
              <a:rPr lang="en-US" sz="2800" b="1">
                <a:effectLst/>
                <a:ea typeface="MS Mincho" panose="02020609040205080304" pitchFamily="49" charset="-128"/>
              </a:rPr>
              <a:t>First</a:t>
            </a:r>
            <a:r>
              <a:rPr lang="en-US" sz="2800">
                <a:effectLst/>
                <a:ea typeface="MS Mincho" panose="02020609040205080304" pitchFamily="49" charset="-128"/>
              </a:rPr>
              <a:t> </a:t>
            </a:r>
            <a:r>
              <a:rPr lang="en-US" sz="2800" b="1">
                <a:effectLst/>
                <a:ea typeface="MS Mincho" panose="02020609040205080304" pitchFamily="49" charset="-128"/>
              </a:rPr>
              <a:t>name</a:t>
            </a:r>
            <a:r>
              <a:rPr lang="en-US" sz="2800">
                <a:effectLst/>
                <a:ea typeface="MS Mincho" panose="02020609040205080304" pitchFamily="49" charset="-128"/>
              </a:rPr>
              <a:t>”</a:t>
            </a:r>
          </a:p>
          <a:p>
            <a:pPr marL="914400" lvl="2" indent="-457200">
              <a:spcBef>
                <a:spcPts val="600"/>
              </a:spcBef>
              <a:spcAft>
                <a:spcPts val="0"/>
              </a:spcAft>
              <a:buSzPct val="100000"/>
              <a:buFont typeface="Arial" panose="020B0604020202020204" pitchFamily="34" charset="0"/>
              <a:buChar char="•"/>
            </a:pPr>
            <a:r>
              <a:rPr lang="en-US" sz="2800">
                <a:effectLst/>
                <a:ea typeface="MS Mincho" panose="02020609040205080304" pitchFamily="49" charset="-128"/>
              </a:rPr>
              <a:t>“</a:t>
            </a:r>
            <a:r>
              <a:rPr lang="en-US" sz="2800" b="1">
                <a:effectLst/>
                <a:ea typeface="MS Mincho" panose="02020609040205080304" pitchFamily="49" charset="-128"/>
              </a:rPr>
              <a:t>Last</a:t>
            </a:r>
            <a:r>
              <a:rPr lang="en-US" sz="2800">
                <a:effectLst/>
                <a:ea typeface="MS Mincho" panose="02020609040205080304" pitchFamily="49" charset="-128"/>
              </a:rPr>
              <a:t> </a:t>
            </a:r>
            <a:r>
              <a:rPr lang="en-US" sz="2800" b="1">
                <a:effectLst/>
                <a:ea typeface="MS Mincho" panose="02020609040205080304" pitchFamily="49" charset="-128"/>
              </a:rPr>
              <a:t>name</a:t>
            </a:r>
            <a:r>
              <a:rPr lang="en-US" sz="2800">
                <a:effectLst/>
                <a:ea typeface="MS Mincho" panose="02020609040205080304" pitchFamily="49" charset="-128"/>
              </a:rPr>
              <a:t>”</a:t>
            </a:r>
          </a:p>
          <a:p>
            <a:pPr marL="914400" lvl="2" indent="-457200">
              <a:spcBef>
                <a:spcPts val="600"/>
              </a:spcBef>
              <a:spcAft>
                <a:spcPts val="0"/>
              </a:spcAft>
              <a:buSzPct val="100000"/>
              <a:buFont typeface="Arial" panose="020B0604020202020204" pitchFamily="34" charset="0"/>
              <a:buChar char="•"/>
            </a:pPr>
            <a:r>
              <a:rPr lang="en-US" sz="2800">
                <a:effectLst/>
                <a:ea typeface="MS Mincho" panose="02020609040205080304" pitchFamily="49" charset="-128"/>
              </a:rPr>
              <a:t>“</a:t>
            </a:r>
            <a:r>
              <a:rPr lang="en-US" sz="2800" b="1">
                <a:effectLst/>
                <a:ea typeface="MS Mincho" panose="02020609040205080304" pitchFamily="49" charset="-128"/>
              </a:rPr>
              <a:t>Email</a:t>
            </a:r>
            <a:r>
              <a:rPr lang="en-US" sz="2800">
                <a:ea typeface="MS Mincho" panose="02020609040205080304" pitchFamily="49" charset="-128"/>
              </a:rPr>
              <a:t>”</a:t>
            </a:r>
          </a:p>
          <a:p>
            <a:pPr marL="914400" lvl="2" indent="-457200">
              <a:spcBef>
                <a:spcPts val="600"/>
              </a:spcBef>
              <a:spcAft>
                <a:spcPts val="0"/>
              </a:spcAft>
              <a:buSzPct val="100000"/>
              <a:buFont typeface="Arial" panose="020B0604020202020204" pitchFamily="34" charset="0"/>
              <a:buChar char="•"/>
            </a:pPr>
            <a:r>
              <a:rPr lang="en-US" sz="2800">
                <a:effectLst/>
                <a:ea typeface="MS Mincho" panose="02020609040205080304" pitchFamily="49" charset="-128"/>
              </a:rPr>
              <a:t>“</a:t>
            </a:r>
            <a:r>
              <a:rPr lang="en-US" sz="2800" b="1">
                <a:effectLst/>
                <a:ea typeface="MS Mincho" panose="02020609040205080304" pitchFamily="49" charset="-128"/>
              </a:rPr>
              <a:t>Status</a:t>
            </a:r>
            <a:r>
              <a:rPr lang="en-US" sz="2800">
                <a:effectLst/>
                <a:ea typeface="MS Mincho" panose="02020609040205080304" pitchFamily="49" charset="-128"/>
              </a:rPr>
              <a:t>” </a:t>
            </a:r>
          </a:p>
          <a:p>
            <a:pPr marL="457200" lvl="3" indent="0">
              <a:spcBef>
                <a:spcPts val="600"/>
              </a:spcBef>
              <a:spcAft>
                <a:spcPts val="0"/>
              </a:spcAft>
              <a:buSzPct val="100000"/>
              <a:buNone/>
            </a:pPr>
            <a:r>
              <a:rPr lang="en-US" sz="2800">
                <a:effectLst/>
                <a:ea typeface="MS Mincho" panose="02020609040205080304" pitchFamily="49" charset="-128"/>
              </a:rPr>
              <a:t>Once the correct user is located, select the </a:t>
            </a:r>
            <a:r>
              <a:rPr lang="en-US" sz="2800" b="1">
                <a:effectLst/>
                <a:ea typeface="MS Mincho" panose="02020609040205080304" pitchFamily="49" charset="-128"/>
              </a:rPr>
              <a:t>“Facility Manager”</a:t>
            </a:r>
            <a:r>
              <a:rPr lang="en-US" sz="2800">
                <a:effectLst/>
                <a:ea typeface="MS Mincho" panose="02020609040205080304" pitchFamily="49" charset="-128"/>
              </a:rPr>
              <a:t> button.</a:t>
            </a:r>
          </a:p>
        </p:txBody>
      </p:sp>
      <p:pic>
        <p:nvPicPr>
          <p:cNvPr id="4" name="Picture 3" descr="Screenshot of the SCO Access Manager page. There is a highlight box around the &quot;Facility Manager&quot; button under the Facility code for a specific test user. ">
            <a:extLst>
              <a:ext uri="{FF2B5EF4-FFF2-40B4-BE49-F238E27FC236}">
                <a16:creationId xmlns:a16="http://schemas.microsoft.com/office/drawing/2014/main" id="{6E8721C5-5C5F-586F-75F1-5C8BAD94CB2B}"/>
              </a:ext>
            </a:extLst>
          </p:cNvPr>
          <p:cNvPicPr>
            <a:picLocks noChangeAspect="1"/>
          </p:cNvPicPr>
          <p:nvPr/>
        </p:nvPicPr>
        <p:blipFill>
          <a:blip r:embed="rId3"/>
          <a:stretch>
            <a:fillRect/>
          </a:stretch>
        </p:blipFill>
        <p:spPr>
          <a:xfrm>
            <a:off x="5794172" y="2385118"/>
            <a:ext cx="6298712" cy="2041382"/>
          </a:xfrm>
          <a:prstGeom prst="rect">
            <a:avLst/>
          </a:prstGeom>
          <a:ln>
            <a:solidFill>
              <a:schemeClr val="tx1"/>
            </a:solidFill>
          </a:ln>
        </p:spPr>
      </p:pic>
      <p:sp>
        <p:nvSpPr>
          <p:cNvPr id="5" name="Rectangle 4">
            <a:extLst>
              <a:ext uri="{FF2B5EF4-FFF2-40B4-BE49-F238E27FC236}">
                <a16:creationId xmlns:a16="http://schemas.microsoft.com/office/drawing/2014/main" id="{5FAD8D76-0E89-E611-7A49-BE66E130743D}"/>
              </a:ext>
              <a:ext uri="{C183D7F6-B498-43B3-948B-1728B52AA6E4}">
                <adec:decorative xmlns:adec="http://schemas.microsoft.com/office/drawing/2017/decorative" val="1"/>
              </a:ext>
            </a:extLst>
          </p:cNvPr>
          <p:cNvSpPr/>
          <p:nvPr/>
        </p:nvSpPr>
        <p:spPr>
          <a:xfrm>
            <a:off x="10465111" y="3928864"/>
            <a:ext cx="663916" cy="205815"/>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Rounded Corners 6" descr="Return to table of contents button.">
            <a:hlinkClick r:id="rId4" action="ppaction://hlinksldjump"/>
            <a:extLst>
              <a:ext uri="{FF2B5EF4-FFF2-40B4-BE49-F238E27FC236}">
                <a16:creationId xmlns:a16="http://schemas.microsoft.com/office/drawing/2014/main" id="{91FB583C-7279-7B40-F2DF-EAA30C71CD0A}"/>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
        <p:nvSpPr>
          <p:cNvPr id="3" name="Rectangle 2">
            <a:extLst>
              <a:ext uri="{FF2B5EF4-FFF2-40B4-BE49-F238E27FC236}">
                <a16:creationId xmlns:a16="http://schemas.microsoft.com/office/drawing/2014/main" id="{73A84180-C161-9C88-CC4D-E85D0C79BB51}"/>
              </a:ext>
              <a:ext uri="{C183D7F6-B498-43B3-948B-1728B52AA6E4}">
                <adec:decorative xmlns:adec="http://schemas.microsoft.com/office/drawing/2017/decorative" val="1"/>
              </a:ext>
            </a:extLst>
          </p:cNvPr>
          <p:cNvSpPr/>
          <p:nvPr/>
        </p:nvSpPr>
        <p:spPr>
          <a:xfrm>
            <a:off x="5841156" y="3405809"/>
            <a:ext cx="2584174" cy="324943"/>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A52EF1B3-B665-01E4-CF74-A11B3447880F}"/>
              </a:ext>
            </a:extLst>
          </p:cNvPr>
          <p:cNvSpPr/>
          <p:nvPr/>
        </p:nvSpPr>
        <p:spPr>
          <a:xfrm>
            <a:off x="9183758" y="130884"/>
            <a:ext cx="1686854" cy="636000"/>
          </a:xfrm>
          <a:prstGeom prst="roundRect">
            <a:avLst>
              <a:gd name="adj" fmla="val 2521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Calibri" panose="020F0502020204030204" pitchFamily="34" charset="0"/>
                <a:cs typeface="Calibri" panose="020F0502020204030204" pitchFamily="34" charset="0"/>
              </a:rPr>
              <a:t>School Certifying Official</a:t>
            </a:r>
          </a:p>
        </p:txBody>
      </p:sp>
    </p:spTree>
    <p:extLst>
      <p:ext uri="{BB962C8B-B14F-4D97-AF65-F5344CB8AC3E}">
        <p14:creationId xmlns:p14="http://schemas.microsoft.com/office/powerpoint/2010/main" val="9151249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0999" y="229428"/>
            <a:ext cx="10698332" cy="990600"/>
          </a:xfrm>
        </p:spPr>
        <p:txBody>
          <a:bodyPr/>
          <a:lstStyle/>
          <a:p>
            <a:pPr>
              <a:lnSpc>
                <a:spcPct val="115000"/>
              </a:lnSpc>
              <a:spcBef>
                <a:spcPts val="1500"/>
              </a:spcBef>
            </a:pPr>
            <a:r>
              <a:rPr kumimoji="0" lang="en-US" sz="3600" b="1" i="0" u="none" strike="noStrike" kern="1200" cap="none" spc="75" normalizeH="0" baseline="0" noProof="0">
                <a:ln>
                  <a:noFill/>
                </a:ln>
                <a:solidFill>
                  <a:srgbClr val="00427A"/>
                </a:solidFill>
                <a:effectLst/>
                <a:uLnTx/>
                <a:uFillTx/>
                <a:latin typeface="Calibri"/>
                <a:cs typeface="Calibri"/>
                <a:hlinkClick r:id="rId3" action="ppaction://hlinksldjump"/>
              </a:rPr>
              <a:t>Assigning/Unassigning Facilities Cont'd 1</a:t>
            </a:r>
            <a:endParaRPr lang="en-US" b="1" spc="75">
              <a:solidFill>
                <a:srgbClr val="00427A"/>
              </a:solidFill>
              <a:effectLst/>
              <a:hlinkClick r:id="rId3"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404973" y="1405416"/>
            <a:ext cx="5931972" cy="5276850"/>
          </a:xfrm>
        </p:spPr>
        <p:txBody>
          <a:bodyPr/>
          <a:lstStyle/>
          <a:p>
            <a:pPr marL="342900" marR="0" lvl="0" indent="-342900">
              <a:spcBef>
                <a:spcPts val="600"/>
              </a:spcBef>
              <a:spcAft>
                <a:spcPts val="1000"/>
              </a:spcAft>
              <a:buSzPct val="100000"/>
              <a:buFont typeface="+mj-lt"/>
              <a:buAutoNum type="arabicPeriod" startAt="3"/>
            </a:pPr>
            <a:r>
              <a:rPr lang="en-US" sz="2400">
                <a:effectLst/>
                <a:ea typeface="MS Mincho" panose="02020609040205080304" pitchFamily="49" charset="-128"/>
              </a:rPr>
              <a:t>Search for facilities to assign to this user using the </a:t>
            </a:r>
            <a:r>
              <a:rPr lang="en-US" sz="2400" b="1">
                <a:effectLst/>
                <a:ea typeface="MS Mincho" panose="02020609040205080304" pitchFamily="49" charset="-128"/>
              </a:rPr>
              <a:t>“Name”</a:t>
            </a:r>
            <a:r>
              <a:rPr lang="en-US" sz="2400">
                <a:effectLst/>
                <a:ea typeface="MS Mincho" panose="02020609040205080304" pitchFamily="49" charset="-128"/>
              </a:rPr>
              <a:t> or </a:t>
            </a:r>
            <a:r>
              <a:rPr lang="en-US" sz="2400" b="1">
                <a:effectLst/>
                <a:ea typeface="MS Mincho" panose="02020609040205080304" pitchFamily="49" charset="-128"/>
              </a:rPr>
              <a:t>“Facility</a:t>
            </a:r>
            <a:r>
              <a:rPr lang="en-US" sz="2400">
                <a:effectLst/>
                <a:ea typeface="MS Mincho" panose="02020609040205080304" pitchFamily="49" charset="-128"/>
              </a:rPr>
              <a:t> </a:t>
            </a:r>
            <a:r>
              <a:rPr lang="en-US" sz="2400" b="1">
                <a:effectLst/>
                <a:ea typeface="MS Mincho" panose="02020609040205080304" pitchFamily="49" charset="-128"/>
              </a:rPr>
              <a:t>Code”</a:t>
            </a:r>
            <a:r>
              <a:rPr lang="en-US" sz="2400">
                <a:effectLst/>
                <a:ea typeface="MS Mincho" panose="02020609040205080304" pitchFamily="49" charset="-128"/>
              </a:rPr>
              <a:t> fields. On the right-hand side of the screen, SCOs can view a list of facilities already assigned to the Assistant or SCO Read Only user.</a:t>
            </a:r>
          </a:p>
          <a:p>
            <a:pPr marL="0" marR="0">
              <a:spcBef>
                <a:spcPts val="600"/>
              </a:spcBef>
              <a:spcAft>
                <a:spcPts val="800"/>
              </a:spcAft>
            </a:pPr>
            <a:r>
              <a:rPr lang="en-US" sz="1400" i="1">
                <a:effectLst/>
                <a:ea typeface="MS Mincho" panose="02020609040205080304" pitchFamily="49" charset="-128"/>
              </a:rPr>
              <a:t>Note:</a:t>
            </a:r>
          </a:p>
          <a:p>
            <a:pPr marL="342900" marR="0" lvl="0" indent="-342900">
              <a:spcBef>
                <a:spcPts val="600"/>
              </a:spcBef>
              <a:spcAft>
                <a:spcPts val="800"/>
              </a:spcAft>
              <a:buFont typeface="Symbol" panose="05050102010706020507" pitchFamily="18" charset="2"/>
              <a:buChar char=""/>
            </a:pPr>
            <a:r>
              <a:rPr lang="en-US" sz="1400" i="1">
                <a:effectLst/>
                <a:ea typeface="MS Mincho" panose="02020609040205080304" pitchFamily="49" charset="-128"/>
              </a:rPr>
              <a:t>SCOs should reference WEAMS or the VA Form 22-8794 to confirm the facility codes the SCO Read Only user should have access to. SCO Read Only user access must be reviewed with every updated VA Form 22-8794.</a:t>
            </a:r>
          </a:p>
          <a:p>
            <a:pPr marL="342900" marR="0" lvl="0" indent="-342900">
              <a:spcBef>
                <a:spcPts val="600"/>
              </a:spcBef>
              <a:spcAft>
                <a:spcPts val="800"/>
              </a:spcAft>
              <a:buFont typeface="Symbol" panose="05050102010706020507" pitchFamily="18" charset="2"/>
              <a:buChar char=""/>
            </a:pPr>
            <a:r>
              <a:rPr lang="en-US" sz="1400" i="1">
                <a:effectLst/>
                <a:ea typeface="MS Mincho" panose="02020609040205080304" pitchFamily="49" charset="-128"/>
              </a:rPr>
              <a:t>Schools with Centralized Certification have designated Points of Contact (POCs) at branch campuses versus Certifying Officials on site. POCs must have access to EM in order to provide certification information to students and VA/SAA representatives; however, they do not have the capability to submit certifications and their access is read-only. SCOs are responsible for approving and managing access for POCs.</a:t>
            </a:r>
          </a:p>
        </p:txBody>
      </p:sp>
      <p:pic>
        <p:nvPicPr>
          <p:cNvPr id="3" name="Picture 2" descr="Screenshot of the &quot;Select Facilities&quot; for the selected user page. There is a highlight box around the Available facilities that can be added. Specifically, there is the &quot;Name&quot; and the &quot;Facility Code&quot; search options for adding facilities. ">
            <a:extLst>
              <a:ext uri="{FF2B5EF4-FFF2-40B4-BE49-F238E27FC236}">
                <a16:creationId xmlns:a16="http://schemas.microsoft.com/office/drawing/2014/main" id="{6E30E48B-9288-3E39-A881-80F8452618EA}"/>
              </a:ext>
            </a:extLst>
          </p:cNvPr>
          <p:cNvPicPr>
            <a:picLocks noChangeAspect="1"/>
          </p:cNvPicPr>
          <p:nvPr/>
        </p:nvPicPr>
        <p:blipFill rotWithShape="1">
          <a:blip r:embed="rId4"/>
          <a:srcRect l="4306" r="2803"/>
          <a:stretch/>
        </p:blipFill>
        <p:spPr>
          <a:xfrm>
            <a:off x="6618514" y="1994811"/>
            <a:ext cx="5410200" cy="3211256"/>
          </a:xfrm>
          <a:prstGeom prst="rect">
            <a:avLst/>
          </a:prstGeom>
          <a:ln>
            <a:solidFill>
              <a:schemeClr val="tx1"/>
            </a:solidFill>
          </a:ln>
        </p:spPr>
      </p:pic>
      <p:sp>
        <p:nvSpPr>
          <p:cNvPr id="4" name="Rectangle 3">
            <a:extLst>
              <a:ext uri="{FF2B5EF4-FFF2-40B4-BE49-F238E27FC236}">
                <a16:creationId xmlns:a16="http://schemas.microsoft.com/office/drawing/2014/main" id="{58E48F43-A262-9577-507B-ABE43D457391}"/>
              </a:ext>
              <a:ext uri="{C183D7F6-B498-43B3-948B-1728B52AA6E4}">
                <adec:decorative xmlns:adec="http://schemas.microsoft.com/office/drawing/2017/decorative" val="1"/>
              </a:ext>
            </a:extLst>
          </p:cNvPr>
          <p:cNvSpPr/>
          <p:nvPr/>
        </p:nvSpPr>
        <p:spPr>
          <a:xfrm>
            <a:off x="6900397" y="2657496"/>
            <a:ext cx="1963311" cy="47949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Rounded Corners 4" descr="Return to table of contents button.">
            <a:hlinkClick r:id="rId5"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5"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
        <p:nvSpPr>
          <p:cNvPr id="7" name="Rectangle: Rounded Corners 6">
            <a:extLst>
              <a:ext uri="{FF2B5EF4-FFF2-40B4-BE49-F238E27FC236}">
                <a16:creationId xmlns:a16="http://schemas.microsoft.com/office/drawing/2014/main" id="{197396FC-3CF1-B44C-49B0-43E567212E72}"/>
              </a:ext>
            </a:extLst>
          </p:cNvPr>
          <p:cNvSpPr/>
          <p:nvPr/>
        </p:nvSpPr>
        <p:spPr>
          <a:xfrm>
            <a:off x="9183758" y="130884"/>
            <a:ext cx="1686854" cy="636000"/>
          </a:xfrm>
          <a:prstGeom prst="roundRect">
            <a:avLst>
              <a:gd name="adj" fmla="val 2521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Calibri" panose="020F0502020204030204" pitchFamily="34" charset="0"/>
                <a:cs typeface="Calibri" panose="020F0502020204030204" pitchFamily="34" charset="0"/>
              </a:rPr>
              <a:t>School Certifying Official</a:t>
            </a:r>
          </a:p>
        </p:txBody>
      </p:sp>
    </p:spTree>
    <p:extLst>
      <p:ext uri="{BB962C8B-B14F-4D97-AF65-F5344CB8AC3E}">
        <p14:creationId xmlns:p14="http://schemas.microsoft.com/office/powerpoint/2010/main" val="11052093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0999" y="217052"/>
            <a:ext cx="10698332" cy="990600"/>
          </a:xfrm>
        </p:spPr>
        <p:txBody>
          <a:bodyPr/>
          <a:lstStyle/>
          <a:p>
            <a:pPr>
              <a:lnSpc>
                <a:spcPct val="115000"/>
              </a:lnSpc>
              <a:spcBef>
                <a:spcPts val="1500"/>
              </a:spcBef>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Assigning/Unassigning Facilities Cont'd 2</a:t>
            </a:r>
            <a:endParaRPr lang="en-US" b="1" spc="75">
              <a:solidFill>
                <a:srgbClr val="00427A"/>
              </a:solidFill>
              <a:effectLst/>
              <a:hlinkClick r:id="rId2"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0999" y="1384379"/>
            <a:ext cx="5785406" cy="5248275"/>
          </a:xfrm>
        </p:spPr>
        <p:txBody>
          <a:bodyPr/>
          <a:lstStyle/>
          <a:p>
            <a:pPr marL="342900" marR="0" indent="-342900">
              <a:spcBef>
                <a:spcPts val="600"/>
              </a:spcBef>
              <a:spcAft>
                <a:spcPts val="800"/>
              </a:spcAft>
              <a:buFont typeface="+mj-lt"/>
              <a:buAutoNum type="arabicPeriod" startAt="4"/>
            </a:pPr>
            <a:r>
              <a:rPr lang="en-US">
                <a:effectLst/>
                <a:ea typeface="MS Mincho" panose="02020609040205080304" pitchFamily="49" charset="-128"/>
              </a:rPr>
              <a:t>Select the appropriate facility or facilities, select the “</a:t>
            </a:r>
            <a:r>
              <a:rPr lang="en-US" b="1">
                <a:effectLst/>
                <a:ea typeface="MS Mincho" panose="02020609040205080304" pitchFamily="49" charset="-128"/>
              </a:rPr>
              <a:t>Assign</a:t>
            </a:r>
            <a:r>
              <a:rPr lang="en-US">
                <a:effectLst/>
                <a:ea typeface="MS Mincho" panose="02020609040205080304" pitchFamily="49" charset="-128"/>
              </a:rPr>
              <a:t>” arrow, then select the </a:t>
            </a:r>
            <a:r>
              <a:rPr lang="en-US" b="1">
                <a:effectLst/>
                <a:ea typeface="MS Mincho" panose="02020609040205080304" pitchFamily="49" charset="-128"/>
              </a:rPr>
              <a:t>“Save”</a:t>
            </a:r>
            <a:r>
              <a:rPr lang="en-US">
                <a:effectLst/>
                <a:ea typeface="MS Mincho" panose="02020609040205080304" pitchFamily="49" charset="-128"/>
              </a:rPr>
              <a:t> button to add the facility to the user.</a:t>
            </a:r>
            <a:endParaRPr lang="en-US">
              <a:ea typeface="MS Mincho" panose="02020609040205080304" pitchFamily="49" charset="-128"/>
            </a:endParaRPr>
          </a:p>
          <a:p>
            <a:pPr marL="228600" lvl="2" indent="0">
              <a:spcBef>
                <a:spcPts val="600"/>
              </a:spcBef>
              <a:spcAft>
                <a:spcPts val="0"/>
              </a:spcAft>
              <a:buNone/>
            </a:pPr>
            <a:r>
              <a:rPr lang="en-US">
                <a:effectLst/>
                <a:ea typeface="MS Mincho" panose="02020609040205080304" pitchFamily="49" charset="-128"/>
              </a:rPr>
              <a:t>By default, the </a:t>
            </a:r>
            <a:r>
              <a:rPr lang="en-US" b="1">
                <a:effectLst/>
                <a:ea typeface="MS Mincho" panose="02020609040205080304" pitchFamily="49" charset="-128"/>
              </a:rPr>
              <a:t>"Include extensions" </a:t>
            </a:r>
            <a:r>
              <a:rPr lang="en-US">
                <a:effectLst/>
                <a:ea typeface="MS Mincho" panose="02020609040205080304" pitchFamily="49" charset="-128"/>
              </a:rPr>
              <a:t>checkbox is selected when </a:t>
            </a:r>
            <a:r>
              <a:rPr lang="en-US">
                <a:ea typeface="MS Mincho" panose="02020609040205080304" pitchFamily="49" charset="-128"/>
              </a:rPr>
              <a:t>the </a:t>
            </a:r>
            <a:r>
              <a:rPr lang="en-US">
                <a:effectLst/>
                <a:ea typeface="MS Mincho" panose="02020609040205080304" pitchFamily="49" charset="-128"/>
              </a:rPr>
              <a:t>main campus indicated has extension campuses. </a:t>
            </a:r>
            <a:r>
              <a:rPr lang="en-US">
                <a:ea typeface="MS Mincho" panose="02020609040205080304" pitchFamily="49" charset="-128"/>
              </a:rPr>
              <a:t>The associated extensions will be automatically added to the </a:t>
            </a:r>
            <a:r>
              <a:rPr lang="en-US">
                <a:effectLst/>
                <a:ea typeface="MS Mincho" panose="02020609040205080304" pitchFamily="49" charset="-128"/>
              </a:rPr>
              <a:t>selected user. If unapplicable, uncheck the button.</a:t>
            </a:r>
            <a:endParaRPr lang="en-US" sz="1800">
              <a:effectLst/>
              <a:ea typeface="MS Mincho" panose="02020609040205080304" pitchFamily="49" charset="-128"/>
            </a:endParaRPr>
          </a:p>
          <a:p>
            <a:pPr marL="0" marR="0">
              <a:spcBef>
                <a:spcPts val="600"/>
              </a:spcBef>
              <a:spcAft>
                <a:spcPts val="0"/>
              </a:spcAft>
            </a:pPr>
            <a:r>
              <a:rPr lang="en-US" sz="1600">
                <a:effectLst/>
                <a:ea typeface="MS Mincho" panose="02020609040205080304" pitchFamily="49" charset="-128"/>
              </a:rPr>
              <a:t>Note</a:t>
            </a:r>
            <a:r>
              <a:rPr lang="en-US" sz="1600" i="1">
                <a:effectLst/>
                <a:ea typeface="MS Mincho" panose="02020609040205080304" pitchFamily="49" charset="-128"/>
              </a:rPr>
              <a:t>: </a:t>
            </a:r>
          </a:p>
          <a:p>
            <a:pPr marL="342900" marR="0" lvl="0" indent="-342900">
              <a:spcBef>
                <a:spcPts val="600"/>
              </a:spcBef>
              <a:spcAft>
                <a:spcPts val="0"/>
              </a:spcAft>
              <a:buFont typeface="Symbol" panose="05050102010706020507" pitchFamily="18" charset="2"/>
              <a:buChar char=""/>
            </a:pPr>
            <a:r>
              <a:rPr lang="en-US" sz="1600" i="1">
                <a:effectLst/>
                <a:ea typeface="MS Mincho" panose="02020609040205080304" pitchFamily="49" charset="-128"/>
              </a:rPr>
              <a:t>Users must manually search for branch campuses to assign them to an Assistant or SCO </a:t>
            </a:r>
            <a:r>
              <a:rPr lang="en-US" sz="1600" i="1">
                <a:ea typeface="MS Mincho" panose="02020609040205080304" pitchFamily="49" charset="-128"/>
              </a:rPr>
              <a:t>Read Only user.</a:t>
            </a:r>
          </a:p>
          <a:p>
            <a:pPr marL="342900" marR="0" lvl="0" indent="-342900">
              <a:spcBef>
                <a:spcPts val="600"/>
              </a:spcBef>
              <a:spcAft>
                <a:spcPts val="0"/>
              </a:spcAft>
              <a:buFont typeface="Symbol" panose="05050102010706020507" pitchFamily="18" charset="2"/>
              <a:buChar char=""/>
            </a:pPr>
            <a:r>
              <a:rPr lang="en-US" sz="1600" i="1">
                <a:effectLst/>
                <a:ea typeface="MS Mincho" panose="02020609040205080304" pitchFamily="49" charset="-128"/>
              </a:rPr>
              <a:t>Users using Windows computers can hold the </a:t>
            </a:r>
            <a:r>
              <a:rPr lang="en-US" sz="1600" b="1" i="1">
                <a:effectLst/>
                <a:ea typeface="MS Mincho" panose="02020609040205080304" pitchFamily="49" charset="-128"/>
              </a:rPr>
              <a:t>“Control”</a:t>
            </a:r>
            <a:r>
              <a:rPr lang="en-US" sz="1600" i="1">
                <a:effectLst/>
                <a:ea typeface="MS Mincho" panose="02020609040205080304" pitchFamily="49" charset="-128"/>
              </a:rPr>
              <a:t> key on their keyboard to select multiple facilities in the “</a:t>
            </a:r>
            <a:r>
              <a:rPr lang="en-US" sz="1600" b="1" i="1">
                <a:effectLst/>
                <a:ea typeface="MS Mincho" panose="02020609040205080304" pitchFamily="49" charset="-128"/>
              </a:rPr>
              <a:t>Assigned</a:t>
            </a:r>
            <a:r>
              <a:rPr lang="en-US" sz="1600" i="1">
                <a:effectLst/>
                <a:ea typeface="MS Mincho" panose="02020609040205080304" pitchFamily="49" charset="-128"/>
              </a:rPr>
              <a:t>” column simultaneously. </a:t>
            </a:r>
          </a:p>
          <a:p>
            <a:pPr marL="342900" marR="0" lvl="0" indent="-342900">
              <a:spcBef>
                <a:spcPts val="600"/>
              </a:spcBef>
              <a:spcAft>
                <a:spcPts val="0"/>
              </a:spcAft>
              <a:buFont typeface="Symbol" panose="05050102010706020507" pitchFamily="18" charset="2"/>
              <a:buChar char=""/>
            </a:pPr>
            <a:r>
              <a:rPr lang="en-US" sz="1600" i="1">
                <a:effectLst/>
                <a:ea typeface="MS Mincho" panose="02020609040205080304" pitchFamily="49" charset="-128"/>
              </a:rPr>
              <a:t>Users using Mac computers can hold the </a:t>
            </a:r>
            <a:r>
              <a:rPr lang="en-US" sz="1600" b="1" i="1">
                <a:effectLst/>
                <a:ea typeface="MS Mincho" panose="02020609040205080304" pitchFamily="49" charset="-128"/>
              </a:rPr>
              <a:t>“Command”</a:t>
            </a:r>
            <a:r>
              <a:rPr lang="en-US" sz="1600" i="1">
                <a:effectLst/>
                <a:ea typeface="MS Mincho" panose="02020609040205080304" pitchFamily="49" charset="-128"/>
              </a:rPr>
              <a:t> key to select multiple facilities.</a:t>
            </a:r>
          </a:p>
        </p:txBody>
      </p:sp>
      <p:pic>
        <p:nvPicPr>
          <p:cNvPr id="3" name="Picture 2" descr="Screenshot of the &quot;Select Facilities&quot; for the selected user page. There is a highlight box around the &quot;Assign&quot; button and the &quot;Include extensions&quot; checkbox. ">
            <a:extLst>
              <a:ext uri="{FF2B5EF4-FFF2-40B4-BE49-F238E27FC236}">
                <a16:creationId xmlns:a16="http://schemas.microsoft.com/office/drawing/2014/main" id="{5E0CFCD3-5574-79AF-CE41-E075A9A58D66}"/>
              </a:ext>
            </a:extLst>
          </p:cNvPr>
          <p:cNvPicPr>
            <a:picLocks noChangeAspect="1"/>
          </p:cNvPicPr>
          <p:nvPr/>
        </p:nvPicPr>
        <p:blipFill rotWithShape="1">
          <a:blip r:embed="rId3"/>
          <a:srcRect l="613" r="6338" b="1598"/>
          <a:stretch/>
        </p:blipFill>
        <p:spPr bwMode="auto">
          <a:xfrm>
            <a:off x="6291055" y="1822967"/>
            <a:ext cx="5785406" cy="3714750"/>
          </a:xfrm>
          <a:prstGeom prst="rect">
            <a:avLst/>
          </a:prstGeom>
          <a:ln>
            <a:solidFill>
              <a:schemeClr val="tx1"/>
            </a:solid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A43EA627-3AC1-1138-25B7-2F7845E8A6E3}"/>
              </a:ext>
              <a:ext uri="{C183D7F6-B498-43B3-948B-1728B52AA6E4}">
                <adec:decorative xmlns:adec="http://schemas.microsoft.com/office/drawing/2017/decorative" val="1"/>
              </a:ext>
            </a:extLst>
          </p:cNvPr>
          <p:cNvSpPr/>
          <p:nvPr/>
        </p:nvSpPr>
        <p:spPr>
          <a:xfrm>
            <a:off x="9019951" y="3108842"/>
            <a:ext cx="666750" cy="44577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09AA1A3B-3D13-5DBB-1F0A-690DD48B4EEB}"/>
              </a:ext>
              <a:ext uri="{C183D7F6-B498-43B3-948B-1728B52AA6E4}">
                <adec:decorative xmlns:adec="http://schemas.microsoft.com/office/drawing/2017/decorative" val="1"/>
              </a:ext>
            </a:extLst>
          </p:cNvPr>
          <p:cNvSpPr/>
          <p:nvPr/>
        </p:nvSpPr>
        <p:spPr>
          <a:xfrm>
            <a:off x="9020147" y="3680342"/>
            <a:ext cx="666750" cy="48577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45EB6564-9463-6BE0-CA2F-CDA2D504C3A0}"/>
              </a:ext>
              <a:ext uri="{C183D7F6-B498-43B3-948B-1728B52AA6E4}">
                <adec:decorative xmlns:adec="http://schemas.microsoft.com/office/drawing/2017/decorative" val="1"/>
              </a:ext>
            </a:extLst>
          </p:cNvPr>
          <p:cNvSpPr/>
          <p:nvPr/>
        </p:nvSpPr>
        <p:spPr>
          <a:xfrm>
            <a:off x="6442876" y="5198627"/>
            <a:ext cx="514350" cy="255270"/>
          </a:xfrm>
          <a:prstGeom prst="rect">
            <a:avLst/>
          </a:prstGeom>
          <a:noFill/>
          <a:ln w="28575"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 name="Rectangle: Rounded Corners 10" descr="Return to table of contents button.">
            <a:hlinkClick r:id="rId4" action="ppaction://hlinksldjump"/>
            <a:extLst>
              <a:ext uri="{FF2B5EF4-FFF2-40B4-BE49-F238E27FC236}">
                <a16:creationId xmlns:a16="http://schemas.microsoft.com/office/drawing/2014/main" id="{21B15188-22F4-EA35-65D0-6E79AF1E5201}"/>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
        <p:nvSpPr>
          <p:cNvPr id="4" name="Rectangle: Rounded Corners 3">
            <a:extLst>
              <a:ext uri="{FF2B5EF4-FFF2-40B4-BE49-F238E27FC236}">
                <a16:creationId xmlns:a16="http://schemas.microsoft.com/office/drawing/2014/main" id="{E8BE9402-67C8-C91C-A61E-56FAEF8905E7}"/>
              </a:ext>
            </a:extLst>
          </p:cNvPr>
          <p:cNvSpPr/>
          <p:nvPr/>
        </p:nvSpPr>
        <p:spPr>
          <a:xfrm>
            <a:off x="9183758" y="130884"/>
            <a:ext cx="1686854" cy="636000"/>
          </a:xfrm>
          <a:prstGeom prst="roundRect">
            <a:avLst>
              <a:gd name="adj" fmla="val 2521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Calibri" panose="020F0502020204030204" pitchFamily="34" charset="0"/>
                <a:cs typeface="Calibri" panose="020F0502020204030204" pitchFamily="34" charset="0"/>
              </a:rPr>
              <a:t>School Certifying Official</a:t>
            </a:r>
          </a:p>
        </p:txBody>
      </p:sp>
    </p:spTree>
    <p:extLst>
      <p:ext uri="{BB962C8B-B14F-4D97-AF65-F5344CB8AC3E}">
        <p14:creationId xmlns:p14="http://schemas.microsoft.com/office/powerpoint/2010/main" val="12346418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54634"/>
            <a:ext cx="10698332" cy="990600"/>
          </a:xfrm>
        </p:spPr>
        <p:txBody>
          <a:bodyPr/>
          <a:lstStyle/>
          <a:p>
            <a:pPr>
              <a:lnSpc>
                <a:spcPct val="115000"/>
              </a:lnSpc>
              <a:spcBef>
                <a:spcPts val="1500"/>
              </a:spcBef>
            </a:pPr>
            <a:r>
              <a:rPr kumimoji="0" lang="en-US" sz="3600" b="1" i="0" u="none" strike="noStrike" kern="1200" cap="none" spc="75" normalizeH="0" baseline="0" noProof="0">
                <a:ln>
                  <a:noFill/>
                </a:ln>
                <a:solidFill>
                  <a:srgbClr val="00427A"/>
                </a:solidFill>
                <a:effectLst/>
                <a:uLnTx/>
                <a:uFillTx/>
                <a:latin typeface="Calibri"/>
                <a:cs typeface="Calibri"/>
                <a:hlinkClick r:id="rId2" action="ppaction://hlinksldjump"/>
              </a:rPr>
              <a:t>Assigning/Unassigning Facilities Cont'd 3</a:t>
            </a:r>
            <a:endParaRPr lang="en-US" b="1" spc="75">
              <a:solidFill>
                <a:srgbClr val="00427A"/>
              </a:solidFill>
              <a:effectLst/>
              <a:hlinkClick r:id="rId2" action="ppaction://hlinksldjump"/>
            </a:endParaRPr>
          </a:p>
        </p:txBody>
      </p:sp>
      <p:sp>
        <p:nvSpPr>
          <p:cNvPr id="6" name="Content Placeholder 5">
            <a:extLst>
              <a:ext uri="{FF2B5EF4-FFF2-40B4-BE49-F238E27FC236}">
                <a16:creationId xmlns:a16="http://schemas.microsoft.com/office/drawing/2014/main" id="{BDDE168C-AB95-BC54-6B4F-00655EFA53C8}"/>
              </a:ext>
            </a:extLst>
          </p:cNvPr>
          <p:cNvSpPr>
            <a:spLocks noGrp="1"/>
          </p:cNvSpPr>
          <p:nvPr>
            <p:ph sz="quarter" idx="10"/>
          </p:nvPr>
        </p:nvSpPr>
        <p:spPr>
          <a:xfrm>
            <a:off x="381000" y="1365449"/>
            <a:ext cx="4849906" cy="4940300"/>
          </a:xfrm>
        </p:spPr>
        <p:txBody>
          <a:bodyPr/>
          <a:lstStyle/>
          <a:p>
            <a:pPr marL="457200" marR="0" lvl="0" indent="-457200">
              <a:spcBef>
                <a:spcPts val="600"/>
              </a:spcBef>
              <a:spcAft>
                <a:spcPts val="0"/>
              </a:spcAft>
              <a:buFont typeface="+mj-lt"/>
              <a:buAutoNum type="arabicPeriod" startAt="5"/>
            </a:pPr>
            <a:r>
              <a:rPr lang="en-US" sz="2800">
                <a:effectLst/>
                <a:ea typeface="MS Mincho" panose="02020609040205080304" pitchFamily="49" charset="-128"/>
              </a:rPr>
              <a:t>To remove facility access for an Assistant or SCO Read Only</a:t>
            </a:r>
            <a:r>
              <a:rPr lang="en-US" sz="2800">
                <a:ea typeface="MS Mincho" panose="02020609040205080304" pitchFamily="49" charset="-128"/>
              </a:rPr>
              <a:t> user</a:t>
            </a:r>
            <a:r>
              <a:rPr lang="en-US" sz="2800">
                <a:effectLst/>
                <a:ea typeface="MS Mincho" panose="02020609040205080304" pitchFamily="49" charset="-128"/>
              </a:rPr>
              <a:t>, select the facility name under the “</a:t>
            </a:r>
            <a:r>
              <a:rPr lang="en-US" sz="2800" b="1">
                <a:effectLst/>
                <a:ea typeface="MS Mincho" panose="02020609040205080304" pitchFamily="49" charset="-128"/>
              </a:rPr>
              <a:t>Assigned</a:t>
            </a:r>
            <a:r>
              <a:rPr lang="en-US" sz="2800">
                <a:effectLst/>
                <a:ea typeface="MS Mincho" panose="02020609040205080304" pitchFamily="49" charset="-128"/>
              </a:rPr>
              <a:t>” column and select the </a:t>
            </a:r>
            <a:r>
              <a:rPr lang="en-US" sz="2800" b="1">
                <a:effectLst/>
                <a:ea typeface="MS Mincho" panose="02020609040205080304" pitchFamily="49" charset="-128"/>
              </a:rPr>
              <a:t>“</a:t>
            </a:r>
            <a:r>
              <a:rPr lang="en-US" sz="2800" b="1" err="1">
                <a:effectLst/>
                <a:ea typeface="MS Mincho" panose="02020609040205080304" pitchFamily="49" charset="-128"/>
              </a:rPr>
              <a:t>UnAssign</a:t>
            </a:r>
            <a:r>
              <a:rPr lang="en-US" sz="2800" b="1">
                <a:effectLst/>
                <a:ea typeface="MS Mincho" panose="02020609040205080304" pitchFamily="49" charset="-128"/>
              </a:rPr>
              <a:t>”</a:t>
            </a:r>
            <a:r>
              <a:rPr lang="en-US" sz="2800">
                <a:effectLst/>
                <a:ea typeface="MS Mincho" panose="02020609040205080304" pitchFamily="49" charset="-128"/>
              </a:rPr>
              <a:t> arrow, then select the </a:t>
            </a:r>
            <a:r>
              <a:rPr lang="en-US" sz="2800" b="1">
                <a:effectLst/>
                <a:ea typeface="MS Mincho" panose="02020609040205080304" pitchFamily="49" charset="-128"/>
              </a:rPr>
              <a:t>“Save”</a:t>
            </a:r>
            <a:r>
              <a:rPr lang="en-US" sz="2800">
                <a:effectLst/>
                <a:ea typeface="MS Mincho" panose="02020609040205080304" pitchFamily="49" charset="-128"/>
              </a:rPr>
              <a:t> button.</a:t>
            </a:r>
            <a:r>
              <a:rPr lang="en-US" sz="2800" b="1">
                <a:effectLst/>
                <a:ea typeface="MS Mincho" panose="02020609040205080304" pitchFamily="49" charset="-128"/>
              </a:rPr>
              <a:t> </a:t>
            </a:r>
          </a:p>
          <a:p>
            <a:pPr marR="0" lvl="0">
              <a:spcBef>
                <a:spcPts val="600"/>
              </a:spcBef>
              <a:spcAft>
                <a:spcPts val="0"/>
              </a:spcAft>
            </a:pPr>
            <a:endParaRPr lang="en-US" sz="2600" b="1">
              <a:effectLst/>
              <a:ea typeface="MS Mincho" panose="02020609040205080304" pitchFamily="49" charset="-128"/>
            </a:endParaRPr>
          </a:p>
          <a:p>
            <a:pPr marR="0" lvl="0">
              <a:spcBef>
                <a:spcPts val="600"/>
              </a:spcBef>
              <a:spcAft>
                <a:spcPts val="0"/>
              </a:spcAft>
            </a:pPr>
            <a:r>
              <a:rPr lang="en-US" i="1">
                <a:effectLst/>
                <a:ea typeface="MS Mincho" panose="02020609040205080304" pitchFamily="49" charset="-128"/>
              </a:rPr>
              <a:t>Note: Multiple facilities can be unassigned simultaneously using the same method used in the previous step to assign multiple facilities.</a:t>
            </a:r>
          </a:p>
        </p:txBody>
      </p:sp>
      <p:sp>
        <p:nvSpPr>
          <p:cNvPr id="9" name="Rectangle: Rounded Corners 8" descr="Return to table of contents button.">
            <a:hlinkClick r:id="rId3" action="ppaction://hlinksldjump"/>
            <a:extLst>
              <a:ext uri="{FF2B5EF4-FFF2-40B4-BE49-F238E27FC236}">
                <a16:creationId xmlns:a16="http://schemas.microsoft.com/office/drawing/2014/main" id="{084405A3-7DD1-6FDA-14FA-CA8AF072F09D}"/>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50000"/>
                  </a:schemeClr>
                </a:solidFill>
                <a:hlinkClick r:id="rId3" action="ppaction://hlinksldjump">
                  <a:extLst>
                    <a:ext uri="{A12FA001-AC4F-418D-AE19-62706E023703}">
                      <ahyp:hlinkClr xmlns:ahyp="http://schemas.microsoft.com/office/drawing/2018/hyperlinkcolor" val="tx"/>
                    </a:ext>
                  </a:extLst>
                </a:hlinkClick>
              </a:rPr>
              <a:t>Return to Table of Contents</a:t>
            </a:r>
            <a:endParaRPr lang="en-US">
              <a:solidFill>
                <a:schemeClr val="accent1">
                  <a:lumMod val="50000"/>
                </a:schemeClr>
              </a:solidFill>
            </a:endParaRPr>
          </a:p>
        </p:txBody>
      </p:sp>
      <p:sp>
        <p:nvSpPr>
          <p:cNvPr id="4" name="Rectangle: Rounded Corners 3">
            <a:extLst>
              <a:ext uri="{FF2B5EF4-FFF2-40B4-BE49-F238E27FC236}">
                <a16:creationId xmlns:a16="http://schemas.microsoft.com/office/drawing/2014/main" id="{382BBCF9-5EE3-828B-0257-B0D31F61129B}"/>
              </a:ext>
            </a:extLst>
          </p:cNvPr>
          <p:cNvSpPr/>
          <p:nvPr/>
        </p:nvSpPr>
        <p:spPr>
          <a:xfrm>
            <a:off x="9183758" y="130884"/>
            <a:ext cx="1686854" cy="636000"/>
          </a:xfrm>
          <a:prstGeom prst="roundRect">
            <a:avLst>
              <a:gd name="adj" fmla="val 2521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Calibri" panose="020F0502020204030204" pitchFamily="34" charset="0"/>
                <a:cs typeface="Calibri" panose="020F0502020204030204" pitchFamily="34" charset="0"/>
              </a:rPr>
              <a:t>School Certifying Official</a:t>
            </a:r>
          </a:p>
        </p:txBody>
      </p:sp>
      <p:grpSp>
        <p:nvGrpSpPr>
          <p:cNvPr id="10" name="Group 9" descr="Select facilities page. Highlight box around the include extension box, which is checked. Also highlight box around the UnAssign button. ">
            <a:extLst>
              <a:ext uri="{FF2B5EF4-FFF2-40B4-BE49-F238E27FC236}">
                <a16:creationId xmlns:a16="http://schemas.microsoft.com/office/drawing/2014/main" id="{34718431-4B03-8BBA-36AC-9956C5C2EC74}"/>
              </a:ext>
            </a:extLst>
          </p:cNvPr>
          <p:cNvGrpSpPr/>
          <p:nvPr/>
        </p:nvGrpSpPr>
        <p:grpSpPr>
          <a:xfrm>
            <a:off x="5378824" y="1669463"/>
            <a:ext cx="6701754" cy="4018643"/>
            <a:chOff x="5341455" y="1669463"/>
            <a:chExt cx="6739123" cy="4055783"/>
          </a:xfrm>
        </p:grpSpPr>
        <p:pic>
          <p:nvPicPr>
            <p:cNvPr id="3" name="Picture 2">
              <a:extLst>
                <a:ext uri="{FF2B5EF4-FFF2-40B4-BE49-F238E27FC236}">
                  <a16:creationId xmlns:a16="http://schemas.microsoft.com/office/drawing/2014/main" id="{8E43A2E9-EE88-DC7B-3B6E-DFD940939543}"/>
                </a:ext>
              </a:extLst>
            </p:cNvPr>
            <p:cNvPicPr>
              <a:picLocks noChangeAspect="1"/>
            </p:cNvPicPr>
            <p:nvPr/>
          </p:nvPicPr>
          <p:blipFill>
            <a:blip r:embed="rId4"/>
            <a:stretch>
              <a:fillRect/>
            </a:stretch>
          </p:blipFill>
          <p:spPr>
            <a:xfrm>
              <a:off x="5341455" y="1669463"/>
              <a:ext cx="6739123" cy="4055783"/>
            </a:xfrm>
            <a:prstGeom prst="rect">
              <a:avLst/>
            </a:prstGeom>
            <a:ln>
              <a:solidFill>
                <a:schemeClr val="tx1"/>
              </a:solidFill>
            </a:ln>
          </p:spPr>
        </p:pic>
        <p:sp>
          <p:nvSpPr>
            <p:cNvPr id="7" name="Rectangle 6">
              <a:extLst>
                <a:ext uri="{FF2B5EF4-FFF2-40B4-BE49-F238E27FC236}">
                  <a16:creationId xmlns:a16="http://schemas.microsoft.com/office/drawing/2014/main" id="{AC679ADE-5B8F-C5FB-F075-25D1576392A2}"/>
                </a:ext>
                <a:ext uri="{C183D7F6-B498-43B3-948B-1728B52AA6E4}">
                  <adec:decorative xmlns:adec="http://schemas.microsoft.com/office/drawing/2017/decorative" val="1"/>
                </a:ext>
              </a:extLst>
            </p:cNvPr>
            <p:cNvSpPr/>
            <p:nvPr/>
          </p:nvSpPr>
          <p:spPr>
            <a:xfrm>
              <a:off x="8330242" y="3697354"/>
              <a:ext cx="828675" cy="533399"/>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26F4009D-D359-BB57-0D80-A7C31B514F69}"/>
                </a:ext>
                <a:ext uri="{C183D7F6-B498-43B3-948B-1728B52AA6E4}">
                  <adec:decorative xmlns:adec="http://schemas.microsoft.com/office/drawing/2017/decorative" val="1"/>
                </a:ext>
              </a:extLst>
            </p:cNvPr>
            <p:cNvSpPr/>
            <p:nvPr/>
          </p:nvSpPr>
          <p:spPr>
            <a:xfrm>
              <a:off x="8339722" y="4372052"/>
              <a:ext cx="789965" cy="464621"/>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D5E7F08C-5B3B-D8D1-0991-76A677D3B548}"/>
                </a:ext>
                <a:ext uri="{C183D7F6-B498-43B3-948B-1728B52AA6E4}">
                  <adec:decorative xmlns:adec="http://schemas.microsoft.com/office/drawing/2017/decorative" val="1"/>
                </a:ext>
              </a:extLst>
            </p:cNvPr>
            <p:cNvSpPr/>
            <p:nvPr/>
          </p:nvSpPr>
          <p:spPr>
            <a:xfrm>
              <a:off x="5511360" y="5380478"/>
              <a:ext cx="624981" cy="309657"/>
            </a:xfrm>
            <a:prstGeom prst="rect">
              <a:avLst/>
            </a:prstGeom>
            <a:noFill/>
            <a:ln w="28575" cap="flat" cmpd="sng" algn="ctr">
              <a:solidFill>
                <a:srgbClr val="F2C217"/>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Tree>
    <p:extLst>
      <p:ext uri="{BB962C8B-B14F-4D97-AF65-F5344CB8AC3E}">
        <p14:creationId xmlns:p14="http://schemas.microsoft.com/office/powerpoint/2010/main" val="22117696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9007-1E39-85B8-06E2-82BA3773D56E}"/>
              </a:ext>
            </a:extLst>
          </p:cNvPr>
          <p:cNvSpPr>
            <a:spLocks noGrp="1"/>
          </p:cNvSpPr>
          <p:nvPr>
            <p:ph type="title"/>
          </p:nvPr>
        </p:nvSpPr>
        <p:spPr/>
        <p:txBody>
          <a:bodyPr/>
          <a:lstStyle/>
          <a:p>
            <a:r>
              <a:rPr lang="en-US" sz="4000" cap="all" spc="75">
                <a:latin typeface="Myriad Pro" panose="020B0703030403020204" pitchFamily="34" charset="0"/>
              </a:rPr>
              <a:t>Enrollment manager main tabs</a:t>
            </a:r>
            <a:endParaRPr lang="en-US" sz="9600">
              <a:latin typeface="Myriad Pro" panose="020B0703030403020204" pitchFamily="34" charset="0"/>
            </a:endParaRPr>
          </a:p>
        </p:txBody>
      </p:sp>
    </p:spTree>
    <p:extLst>
      <p:ext uri="{BB962C8B-B14F-4D97-AF65-F5344CB8AC3E}">
        <p14:creationId xmlns:p14="http://schemas.microsoft.com/office/powerpoint/2010/main" val="13142512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21976"/>
            <a:ext cx="10698332" cy="990600"/>
          </a:xfrm>
        </p:spPr>
        <p:txBody>
          <a:bodyPr/>
          <a:lstStyle/>
          <a:p>
            <a:pPr>
              <a:lnSpc>
                <a:spcPct val="115000"/>
              </a:lnSpc>
              <a:spcBef>
                <a:spcPts val="1500"/>
              </a:spcBef>
            </a:pPr>
            <a:r>
              <a:rPr lang="en-US" b="1" spc="75">
                <a:solidFill>
                  <a:srgbClr val="0E7BBA"/>
                </a:solidFill>
                <a:effectLst/>
                <a:latin typeface="Calibri"/>
                <a:cs typeface="Calibri"/>
                <a:hlinkClick r:id="rId2" action="ppaction://hlinksldjump">
                  <a:extLst>
                    <a:ext uri="{A12FA001-AC4F-418D-AE19-62706E023703}">
                      <ahyp:hlinkClr xmlns:ahyp="http://schemas.microsoft.com/office/drawing/2018/hyperlinkcolor" val="tx"/>
                    </a:ext>
                  </a:extLst>
                </a:hlinkClick>
              </a:rPr>
              <a:t>Enrollmen</a:t>
            </a: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t Manager Main Tabs Cont'd</a:t>
            </a:r>
            <a:endParaRPr lang="en-US" b="1" spc="75">
              <a:solidFill>
                <a:srgbClr val="0E7BBA"/>
              </a:solidFill>
              <a:effectLst/>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380997" y="1385482"/>
            <a:ext cx="8338459" cy="4599514"/>
          </a:xfrm>
        </p:spPr>
        <p:txBody>
          <a:bodyPr/>
          <a:lstStyle/>
          <a:p>
            <a:pPr marR="0" lvl="0">
              <a:lnSpc>
                <a:spcPct val="115000"/>
              </a:lnSpc>
              <a:spcBef>
                <a:spcPts val="500"/>
              </a:spcBef>
              <a:spcAft>
                <a:spcPts val="0"/>
              </a:spcAft>
              <a:buSzPct val="100000"/>
            </a:pPr>
            <a:r>
              <a:rPr lang="en-US" sz="2400">
                <a:effectLst/>
                <a:ea typeface="MS Mincho" panose="02020609040205080304" pitchFamily="49" charset="-128"/>
              </a:rPr>
              <a:t>The four main navigation tabs for EM are </a:t>
            </a:r>
            <a:r>
              <a:rPr lang="en-US" sz="2400">
                <a:ea typeface="MS Mincho" panose="02020609040205080304" pitchFamily="49" charset="-128"/>
              </a:rPr>
              <a:t>detailed at </a:t>
            </a:r>
            <a:r>
              <a:rPr lang="en-US" sz="2400">
                <a:effectLst/>
                <a:ea typeface="MS Mincho" panose="02020609040205080304" pitchFamily="49" charset="-128"/>
              </a:rPr>
              <a:t>the top of the screen</a:t>
            </a:r>
            <a:r>
              <a:rPr lang="en-US" sz="2400">
                <a:ea typeface="MS Mincho" panose="02020609040205080304" pitchFamily="49" charset="-128"/>
              </a:rPr>
              <a:t>. The next section details the main features of each tab. </a:t>
            </a:r>
            <a:endParaRPr lang="en-US" sz="2400">
              <a:effectLst/>
              <a:ea typeface="MS Mincho" panose="02020609040205080304" pitchFamily="49" charset="-128"/>
            </a:endParaRPr>
          </a:p>
          <a:p>
            <a:pPr lvl="3">
              <a:lnSpc>
                <a:spcPct val="115000"/>
              </a:lnSpc>
              <a:spcBef>
                <a:spcPts val="500"/>
              </a:spcBef>
              <a:spcAft>
                <a:spcPts val="0"/>
              </a:spcAft>
              <a:buSzPct val="100000"/>
            </a:pPr>
            <a:r>
              <a:rPr lang="en-US" sz="2400">
                <a:effectLst/>
                <a:ea typeface="MS Mincho" panose="02020609040205080304" pitchFamily="49" charset="-128"/>
                <a:hlinkClick r:id="rId3" action="ppaction://hlinksldjump"/>
              </a:rPr>
              <a:t>Dashboard (Defau</a:t>
            </a:r>
            <a:r>
              <a:rPr lang="en-US" sz="2400">
                <a:ea typeface="MS Mincho" panose="02020609040205080304" pitchFamily="49" charset="-128"/>
                <a:hlinkClick r:id="rId3" action="ppaction://hlinksldjump"/>
              </a:rPr>
              <a:t>lt Section)</a:t>
            </a:r>
            <a:r>
              <a:rPr lang="en-US" sz="2400">
                <a:ea typeface="MS Mincho" panose="02020609040205080304" pitchFamily="49" charset="-128"/>
              </a:rPr>
              <a:t> – Navigate to page 88</a:t>
            </a:r>
            <a:endParaRPr lang="en-US" sz="2400">
              <a:effectLst/>
              <a:ea typeface="MS Mincho" panose="02020609040205080304" pitchFamily="49" charset="-128"/>
            </a:endParaRPr>
          </a:p>
          <a:p>
            <a:pPr lvl="3">
              <a:lnSpc>
                <a:spcPct val="115000"/>
              </a:lnSpc>
              <a:spcBef>
                <a:spcPts val="500"/>
              </a:spcBef>
              <a:spcAft>
                <a:spcPts val="0"/>
              </a:spcAft>
              <a:buSzPct val="100000"/>
            </a:pPr>
            <a:r>
              <a:rPr lang="en-US" sz="2400">
                <a:effectLst/>
                <a:ea typeface="MS Mincho" panose="02020609040205080304" pitchFamily="49" charset="-128"/>
                <a:hlinkClick r:id="rId4" action="ppaction://hlinksldjump"/>
              </a:rPr>
              <a:t>Students</a:t>
            </a:r>
            <a:r>
              <a:rPr lang="en-US" sz="2400">
                <a:ea typeface="MS Mincho" panose="02020609040205080304" pitchFamily="49" charset="-128"/>
                <a:hlinkClick r:id="rId4" action="ppaction://hlinksldjump"/>
              </a:rPr>
              <a:t> Tab</a:t>
            </a:r>
            <a:r>
              <a:rPr lang="en-US" sz="2400">
                <a:ea typeface="MS Mincho" panose="02020609040205080304" pitchFamily="49" charset="-128"/>
              </a:rPr>
              <a:t> – Navigate to page 91</a:t>
            </a:r>
          </a:p>
          <a:p>
            <a:pPr marL="1257300" lvl="4" indent="-342900">
              <a:lnSpc>
                <a:spcPct val="115000"/>
              </a:lnSpc>
              <a:spcBef>
                <a:spcPts val="500"/>
              </a:spcBef>
              <a:spcAft>
                <a:spcPts val="0"/>
              </a:spcAft>
              <a:buSzPct val="100000"/>
              <a:buFont typeface="Arial" panose="020B0604020202020204" pitchFamily="34" charset="0"/>
              <a:buChar char="•"/>
            </a:pPr>
            <a:r>
              <a:rPr lang="en-US" sz="2400">
                <a:effectLst/>
                <a:ea typeface="MS Mincho" panose="02020609040205080304" pitchFamily="49" charset="-128"/>
              </a:rPr>
              <a:t>Includ</a:t>
            </a:r>
            <a:r>
              <a:rPr lang="en-US" sz="2400">
                <a:ea typeface="MS Mincho" panose="02020609040205080304" pitchFamily="49" charset="-128"/>
              </a:rPr>
              <a:t>ing Search and Add a Student, and main navigation of the Student profile</a:t>
            </a:r>
          </a:p>
          <a:p>
            <a:pPr lvl="3">
              <a:lnSpc>
                <a:spcPct val="115000"/>
              </a:lnSpc>
              <a:spcBef>
                <a:spcPts val="500"/>
              </a:spcBef>
              <a:spcAft>
                <a:spcPts val="0"/>
              </a:spcAft>
              <a:buSzPct val="100000"/>
            </a:pPr>
            <a:r>
              <a:rPr lang="en-US" sz="2400">
                <a:effectLst/>
                <a:ea typeface="MS Mincho" panose="02020609040205080304" pitchFamily="49" charset="-128"/>
                <a:hlinkClick r:id="rId5" action="ppaction://hlinksldjump"/>
              </a:rPr>
              <a:t>Schools</a:t>
            </a:r>
            <a:r>
              <a:rPr lang="en-US" sz="2400">
                <a:ea typeface="MS Mincho" panose="02020609040205080304" pitchFamily="49" charset="-128"/>
              </a:rPr>
              <a:t> </a:t>
            </a:r>
            <a:r>
              <a:rPr lang="en-US" sz="2400">
                <a:effectLst/>
                <a:ea typeface="MS Mincho" panose="02020609040205080304" pitchFamily="49" charset="-128"/>
              </a:rPr>
              <a:t>– </a:t>
            </a:r>
            <a:r>
              <a:rPr lang="en-US" sz="2400">
                <a:ea typeface="MS Mincho" panose="02020609040205080304" pitchFamily="49" charset="-128"/>
              </a:rPr>
              <a:t>Navigate to page 126</a:t>
            </a:r>
            <a:endParaRPr lang="en-US" sz="2400">
              <a:effectLst/>
              <a:ea typeface="MS Mincho" panose="02020609040205080304" pitchFamily="49" charset="-128"/>
            </a:endParaRPr>
          </a:p>
          <a:p>
            <a:pPr lvl="3">
              <a:lnSpc>
                <a:spcPct val="115000"/>
              </a:lnSpc>
              <a:spcBef>
                <a:spcPts val="500"/>
              </a:spcBef>
              <a:spcAft>
                <a:spcPts val="0"/>
              </a:spcAft>
              <a:buSzPct val="100000"/>
            </a:pPr>
            <a:r>
              <a:rPr lang="en-US" sz="2400">
                <a:effectLst/>
                <a:ea typeface="MS Mincho" panose="02020609040205080304" pitchFamily="49" charset="-128"/>
                <a:hlinkClick r:id="rId6" action="ppaction://hlinksldjump"/>
              </a:rPr>
              <a:t>Reports</a:t>
            </a:r>
            <a:r>
              <a:rPr lang="en-US" sz="2400" b="1">
                <a:effectLst/>
                <a:ea typeface="MS Mincho" panose="02020609040205080304" pitchFamily="49" charset="-128"/>
              </a:rPr>
              <a:t> </a:t>
            </a:r>
            <a:r>
              <a:rPr lang="en-US" sz="2400">
                <a:ea typeface="MS Mincho" panose="02020609040205080304" pitchFamily="49" charset="-128"/>
              </a:rPr>
              <a:t>– Navigate to page 129</a:t>
            </a:r>
            <a:endParaRPr lang="en-US" sz="2400">
              <a:effectLst/>
              <a:ea typeface="MS Mincho" panose="02020609040205080304" pitchFamily="49" charset="-128"/>
            </a:endParaRPr>
          </a:p>
          <a:p>
            <a:pPr marL="0" lvl="1" indent="0">
              <a:lnSpc>
                <a:spcPct val="115000"/>
              </a:lnSpc>
              <a:spcBef>
                <a:spcPts val="500"/>
              </a:spcBef>
              <a:spcAft>
                <a:spcPts val="0"/>
              </a:spcAft>
              <a:buSzPct val="100000"/>
              <a:buNone/>
            </a:pPr>
            <a:endParaRPr lang="en-US" i="1">
              <a:ea typeface="MS Mincho" panose="02020609040205080304" pitchFamily="49" charset="-128"/>
            </a:endParaRPr>
          </a:p>
          <a:p>
            <a:pPr marL="0" lvl="1" indent="0">
              <a:lnSpc>
                <a:spcPct val="115000"/>
              </a:lnSpc>
              <a:spcBef>
                <a:spcPts val="500"/>
              </a:spcBef>
              <a:spcAft>
                <a:spcPts val="0"/>
              </a:spcAft>
              <a:buSzPct val="100000"/>
              <a:buNone/>
            </a:pPr>
            <a:r>
              <a:rPr lang="en-US" i="1">
                <a:ea typeface="MS Mincho" panose="02020609040205080304" pitchFamily="49" charset="-128"/>
              </a:rPr>
              <a:t>Note: The actions completed in each tab are dependent on the facility type you support. The rest of the tabs are described in each facility type section. </a:t>
            </a:r>
            <a:endParaRPr lang="en-US" i="1">
              <a:effectLst/>
              <a:ea typeface="MS Mincho" panose="02020609040205080304" pitchFamily="49" charset="-128"/>
            </a:endParaRPr>
          </a:p>
          <a:p>
            <a:pPr marR="0" lvl="0">
              <a:lnSpc>
                <a:spcPct val="115000"/>
              </a:lnSpc>
              <a:spcBef>
                <a:spcPts val="500"/>
              </a:spcBef>
              <a:spcAft>
                <a:spcPts val="0"/>
              </a:spcAft>
              <a:buSzPts val="1000"/>
            </a:pPr>
            <a:endParaRPr lang="en-US" sz="2800">
              <a:effectLst/>
              <a:ea typeface="MS Mincho" panose="02020609040205080304" pitchFamily="49" charset="-128"/>
            </a:endParaRPr>
          </a:p>
        </p:txBody>
      </p:sp>
      <p:pic>
        <p:nvPicPr>
          <p:cNvPr id="8" name="Picture 7" descr="Screenshot of the Enrollment Manager dashboard, showcasing the four different navigation tabs. The page defaults to the &quot;Dashboard&quot; tab. ">
            <a:extLst>
              <a:ext uri="{FF2B5EF4-FFF2-40B4-BE49-F238E27FC236}">
                <a16:creationId xmlns:a16="http://schemas.microsoft.com/office/drawing/2014/main" id="{07E41A58-A0E4-BBE5-456B-BAD46CE6D83E}"/>
              </a:ext>
            </a:extLst>
          </p:cNvPr>
          <p:cNvPicPr>
            <a:picLocks noChangeAspect="1"/>
          </p:cNvPicPr>
          <p:nvPr/>
        </p:nvPicPr>
        <p:blipFill rotWithShape="1">
          <a:blip r:embed="rId7">
            <a:extLst>
              <a:ext uri="{28A0092B-C50C-407E-A947-70E740481C1C}">
                <a14:useLocalDpi xmlns:a14="http://schemas.microsoft.com/office/drawing/2010/main" val="0"/>
              </a:ext>
            </a:extLst>
          </a:blip>
          <a:srcRect l="7021" r="35374"/>
          <a:stretch/>
        </p:blipFill>
        <p:spPr>
          <a:xfrm>
            <a:off x="7472401" y="2321775"/>
            <a:ext cx="4610743" cy="829242"/>
          </a:xfrm>
          <a:prstGeom prst="rect">
            <a:avLst/>
          </a:prstGeom>
          <a:ln>
            <a:solidFill>
              <a:schemeClr val="tx1"/>
            </a:solidFill>
          </a:ln>
        </p:spPr>
      </p:pic>
      <p:sp>
        <p:nvSpPr>
          <p:cNvPr id="5" name="Rectangle: Rounded Corners 4" descr="Return to table of contents button.">
            <a:hlinkClick r:id="rId8"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8"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4868B752-4ECA-789E-D99C-C09CAA5D11E0}"/>
              </a:ext>
              <a:ext uri="{C183D7F6-B498-43B3-948B-1728B52AA6E4}">
                <adec:decorative xmlns:adec="http://schemas.microsoft.com/office/drawing/2017/decorative" val="1"/>
              </a:ext>
            </a:extLst>
          </p:cNvPr>
          <p:cNvSpPr/>
          <p:nvPr/>
        </p:nvSpPr>
        <p:spPr>
          <a:xfrm>
            <a:off x="7472401" y="2895600"/>
            <a:ext cx="4500939" cy="23974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7091509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9007-1E39-85B8-06E2-82BA3773D56E}"/>
              </a:ext>
            </a:extLst>
          </p:cNvPr>
          <p:cNvSpPr>
            <a:spLocks noGrp="1"/>
          </p:cNvSpPr>
          <p:nvPr>
            <p:ph type="title"/>
          </p:nvPr>
        </p:nvSpPr>
        <p:spPr>
          <a:xfrm>
            <a:off x="3122769" y="2015925"/>
            <a:ext cx="5946463" cy="2826150"/>
          </a:xfrm>
        </p:spPr>
        <p:txBody>
          <a:bodyPr/>
          <a:lstStyle/>
          <a:p>
            <a:r>
              <a:rPr lang="en-US" sz="4000" cap="all" spc="75">
                <a:latin typeface="Myriad Pro" panose="020B0703030403020204" pitchFamily="34" charset="0"/>
              </a:rPr>
              <a:t>Dashboard tab</a:t>
            </a:r>
            <a:endParaRPr lang="en-US" sz="9600">
              <a:latin typeface="Myriad Pro" panose="020B0703030403020204" pitchFamily="34" charset="0"/>
            </a:endParaRPr>
          </a:p>
        </p:txBody>
      </p:sp>
    </p:spTree>
    <p:extLst>
      <p:ext uri="{BB962C8B-B14F-4D97-AF65-F5344CB8AC3E}">
        <p14:creationId xmlns:p14="http://schemas.microsoft.com/office/powerpoint/2010/main" val="203144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230980-8FA9-B81E-282C-D4EB406243B2}"/>
              </a:ext>
            </a:extLst>
          </p:cNvPr>
          <p:cNvSpPr txBox="1">
            <a:spLocks noGrp="1"/>
          </p:cNvSpPr>
          <p:nvPr>
            <p:ph type="title" idx="4294967295"/>
          </p:nvPr>
        </p:nvSpPr>
        <p:spPr>
          <a:xfrm>
            <a:off x="381000" y="254634"/>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lang="en-US" spc="75">
                <a:solidFill>
                  <a:srgbClr val="0E7BBA"/>
                </a:solidFill>
                <a:latin typeface="Calibri"/>
                <a:cs typeface="Calibri"/>
                <a:hlinkClick r:id="rId3" action="ppaction://hlinksldjump">
                  <a:extLst>
                    <a:ext uri="{A12FA001-AC4F-418D-AE19-62706E023703}">
                      <ahyp:hlinkClr xmlns:ahyp="http://schemas.microsoft.com/office/drawing/2018/hyperlinkcolor" val="tx"/>
                    </a:ext>
                  </a:extLst>
                </a:hlinkClick>
              </a:rPr>
              <a:t>Dashboard Tab Cont'd</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381000" y="1338899"/>
            <a:ext cx="5267327" cy="3764968"/>
          </a:xfrm>
        </p:spPr>
        <p:txBody>
          <a:bodyPr/>
          <a:lstStyle/>
          <a:p>
            <a:pPr marR="0" lvl="0">
              <a:lnSpc>
                <a:spcPct val="115000"/>
              </a:lnSpc>
              <a:spcBef>
                <a:spcPts val="500"/>
              </a:spcBef>
              <a:spcAft>
                <a:spcPts val="0"/>
              </a:spcAft>
              <a:buSzPct val="100000"/>
            </a:pPr>
            <a:r>
              <a:rPr lang="en-US" sz="2400">
                <a:effectLst/>
                <a:ea typeface="MS Mincho" panose="02020609040205080304" pitchFamily="49" charset="-128"/>
              </a:rPr>
              <a:t>The Dashboard </a:t>
            </a:r>
            <a:r>
              <a:rPr lang="en-US" sz="2400">
                <a:ea typeface="MS Mincho" panose="02020609040205080304" pitchFamily="49" charset="-128"/>
              </a:rPr>
              <a:t>includes helpful resources for users and the</a:t>
            </a:r>
            <a:r>
              <a:rPr lang="en-US" sz="2400">
                <a:effectLst/>
                <a:ea typeface="MS Mincho" panose="02020609040205080304" pitchFamily="49" charset="-128"/>
              </a:rPr>
              <a:t> </a:t>
            </a:r>
            <a:r>
              <a:rPr lang="en-US" sz="2400">
                <a:ea typeface="MS Mincho" panose="02020609040205080304" pitchFamily="49" charset="-128"/>
              </a:rPr>
              <a:t>“</a:t>
            </a:r>
            <a:r>
              <a:rPr lang="en-US" sz="2400" b="1">
                <a:ea typeface="MS Mincho" panose="02020609040205080304" pitchFamily="49" charset="-128"/>
              </a:rPr>
              <a:t>Your </a:t>
            </a:r>
            <a:r>
              <a:rPr lang="en-US" sz="2400" b="1">
                <a:effectLst/>
                <a:ea typeface="MS Mincho" panose="02020609040205080304" pitchFamily="49" charset="-128"/>
              </a:rPr>
              <a:t>Actions</a:t>
            </a:r>
            <a:r>
              <a:rPr lang="en-US" sz="2400">
                <a:effectLst/>
                <a:ea typeface="MS Mincho" panose="02020609040205080304" pitchFamily="49" charset="-128"/>
              </a:rPr>
              <a:t>” section. </a:t>
            </a:r>
            <a:r>
              <a:rPr lang="en-US" sz="2400">
                <a:ea typeface="MS Mincho" panose="02020609040205080304" pitchFamily="49" charset="-128"/>
              </a:rPr>
              <a:t>This section o</a:t>
            </a:r>
            <a:r>
              <a:rPr lang="en-US" sz="2400">
                <a:effectLst/>
                <a:ea typeface="MS Mincho" panose="02020609040205080304" pitchFamily="49" charset="-128"/>
              </a:rPr>
              <a:t>rganizes system actions by:</a:t>
            </a:r>
          </a:p>
          <a:p>
            <a:pPr lvl="3">
              <a:lnSpc>
                <a:spcPct val="115000"/>
              </a:lnSpc>
              <a:spcBef>
                <a:spcPts val="500"/>
              </a:spcBef>
              <a:spcAft>
                <a:spcPts val="0"/>
              </a:spcAft>
              <a:buSzPct val="100000"/>
            </a:pPr>
            <a:r>
              <a:rPr lang="en-US" sz="2400">
                <a:ea typeface="MS Mincho" panose="02020609040205080304" pitchFamily="49" charset="-128"/>
              </a:rPr>
              <a:t>“</a:t>
            </a:r>
            <a:r>
              <a:rPr lang="en-US" sz="2400" b="1">
                <a:ea typeface="MS Mincho" panose="02020609040205080304" pitchFamily="49" charset="-128"/>
              </a:rPr>
              <a:t>F</a:t>
            </a:r>
            <a:r>
              <a:rPr lang="en-US" sz="2400" b="1">
                <a:effectLst/>
                <a:ea typeface="MS Mincho" panose="02020609040205080304" pitchFamily="49" charset="-128"/>
              </a:rPr>
              <a:t>irst Name</a:t>
            </a:r>
            <a:r>
              <a:rPr lang="en-US" sz="2400">
                <a:effectLst/>
                <a:ea typeface="MS Mincho" panose="02020609040205080304" pitchFamily="49" charset="-128"/>
              </a:rPr>
              <a:t>”</a:t>
            </a:r>
          </a:p>
          <a:p>
            <a:pPr lvl="3">
              <a:lnSpc>
                <a:spcPct val="115000"/>
              </a:lnSpc>
              <a:spcBef>
                <a:spcPts val="500"/>
              </a:spcBef>
              <a:spcAft>
                <a:spcPts val="0"/>
              </a:spcAft>
              <a:buSzPct val="100000"/>
            </a:pPr>
            <a:r>
              <a:rPr lang="en-US" sz="2400">
                <a:effectLst/>
                <a:ea typeface="MS Mincho" panose="02020609040205080304" pitchFamily="49" charset="-128"/>
              </a:rPr>
              <a:t>“</a:t>
            </a:r>
            <a:r>
              <a:rPr lang="en-US" sz="2400" b="1">
                <a:effectLst/>
                <a:ea typeface="MS Mincho" panose="02020609040205080304" pitchFamily="49" charset="-128"/>
              </a:rPr>
              <a:t>Last Name</a:t>
            </a:r>
            <a:r>
              <a:rPr lang="en-US" sz="2400">
                <a:effectLst/>
                <a:ea typeface="MS Mincho" panose="02020609040205080304" pitchFamily="49" charset="-128"/>
              </a:rPr>
              <a:t>”</a:t>
            </a:r>
          </a:p>
          <a:p>
            <a:pPr lvl="3">
              <a:lnSpc>
                <a:spcPct val="115000"/>
              </a:lnSpc>
              <a:spcBef>
                <a:spcPts val="500"/>
              </a:spcBef>
              <a:spcAft>
                <a:spcPts val="0"/>
              </a:spcAft>
              <a:buSzPct val="100000"/>
            </a:pPr>
            <a:r>
              <a:rPr lang="en-US" sz="2400">
                <a:effectLst/>
                <a:ea typeface="MS Mincho" panose="02020609040205080304" pitchFamily="49" charset="-128"/>
              </a:rPr>
              <a:t>“</a:t>
            </a:r>
            <a:r>
              <a:rPr lang="en-US" sz="2400" b="1">
                <a:effectLst/>
                <a:ea typeface="MS Mincho" panose="02020609040205080304" pitchFamily="49" charset="-128"/>
              </a:rPr>
              <a:t>Status</a:t>
            </a:r>
            <a:r>
              <a:rPr lang="en-US" sz="2400">
                <a:effectLst/>
                <a:ea typeface="MS Mincho" panose="02020609040205080304" pitchFamily="49" charset="-128"/>
              </a:rPr>
              <a:t>”</a:t>
            </a:r>
          </a:p>
          <a:p>
            <a:pPr lvl="3">
              <a:lnSpc>
                <a:spcPct val="115000"/>
              </a:lnSpc>
              <a:spcBef>
                <a:spcPts val="500"/>
              </a:spcBef>
              <a:spcAft>
                <a:spcPts val="0"/>
              </a:spcAft>
              <a:buSzPct val="100000"/>
            </a:pPr>
            <a:r>
              <a:rPr lang="en-US" sz="2400">
                <a:effectLst/>
                <a:ea typeface="MS Mincho" panose="02020609040205080304" pitchFamily="49" charset="-128"/>
              </a:rPr>
              <a:t>“</a:t>
            </a:r>
            <a:r>
              <a:rPr lang="en-US" sz="2400" b="1">
                <a:effectLst/>
                <a:ea typeface="MS Mincho" panose="02020609040205080304" pitchFamily="49" charset="-128"/>
              </a:rPr>
              <a:t>Last edited on</a:t>
            </a:r>
            <a:r>
              <a:rPr lang="en-US" sz="2400">
                <a:effectLst/>
                <a:ea typeface="MS Mincho" panose="02020609040205080304" pitchFamily="49" charset="-128"/>
              </a:rPr>
              <a:t>”</a:t>
            </a:r>
          </a:p>
          <a:p>
            <a:pPr lvl="3">
              <a:lnSpc>
                <a:spcPct val="115000"/>
              </a:lnSpc>
              <a:spcBef>
                <a:spcPts val="500"/>
              </a:spcBef>
              <a:spcAft>
                <a:spcPts val="0"/>
              </a:spcAft>
              <a:buSzPct val="100000"/>
            </a:pPr>
            <a:r>
              <a:rPr lang="en-US" sz="2400">
                <a:effectLst/>
                <a:ea typeface="MS Mincho" panose="02020609040205080304" pitchFamily="49" charset="-128"/>
              </a:rPr>
              <a:t>“</a:t>
            </a:r>
            <a:r>
              <a:rPr lang="en-US" sz="2400" b="1">
                <a:effectLst/>
                <a:ea typeface="MS Mincho" panose="02020609040205080304" pitchFamily="49" charset="-128"/>
              </a:rPr>
              <a:t>Last edited by</a:t>
            </a:r>
            <a:r>
              <a:rPr lang="en-US" sz="2400">
                <a:effectLst/>
                <a:ea typeface="MS Mincho" panose="02020609040205080304" pitchFamily="49" charset="-128"/>
              </a:rPr>
              <a:t>”</a:t>
            </a:r>
            <a:endParaRPr lang="en-US" sz="2400">
              <a:ea typeface="MS Mincho" panose="02020609040205080304" pitchFamily="49" charset="-128"/>
            </a:endParaRPr>
          </a:p>
        </p:txBody>
      </p:sp>
      <p:grpSp>
        <p:nvGrpSpPr>
          <p:cNvPr id="11" name="Group 10" descr="Screenshot of Enrollment Manager Dashboard with a highlight box around the Your Actions section.">
            <a:extLst>
              <a:ext uri="{FF2B5EF4-FFF2-40B4-BE49-F238E27FC236}">
                <a16:creationId xmlns:a16="http://schemas.microsoft.com/office/drawing/2014/main" id="{E159147E-D663-BD9C-C1F9-ECF646667FD3}"/>
              </a:ext>
            </a:extLst>
          </p:cNvPr>
          <p:cNvGrpSpPr/>
          <p:nvPr/>
        </p:nvGrpSpPr>
        <p:grpSpPr>
          <a:xfrm>
            <a:off x="5547490" y="1893818"/>
            <a:ext cx="6555090" cy="3210049"/>
            <a:chOff x="5547490" y="1893818"/>
            <a:chExt cx="6555090" cy="3210049"/>
          </a:xfrm>
        </p:grpSpPr>
        <p:grpSp>
          <p:nvGrpSpPr>
            <p:cNvPr id="2" name="Group 1">
              <a:extLst>
                <a:ext uri="{FF2B5EF4-FFF2-40B4-BE49-F238E27FC236}">
                  <a16:creationId xmlns:a16="http://schemas.microsoft.com/office/drawing/2014/main" id="{9F36F822-7E3A-7F86-9C37-D24DCA7B2D90}"/>
                </a:ext>
              </a:extLst>
            </p:cNvPr>
            <p:cNvGrpSpPr/>
            <p:nvPr/>
          </p:nvGrpSpPr>
          <p:grpSpPr>
            <a:xfrm>
              <a:off x="5547490" y="1893818"/>
              <a:ext cx="6555090" cy="3210049"/>
              <a:chOff x="5547490" y="1893818"/>
              <a:chExt cx="6555090" cy="3210049"/>
            </a:xfrm>
          </p:grpSpPr>
          <p:pic>
            <p:nvPicPr>
              <p:cNvPr id="3" name="Picture 2">
                <a:extLst>
                  <a:ext uri="{FF2B5EF4-FFF2-40B4-BE49-F238E27FC236}">
                    <a16:creationId xmlns:a16="http://schemas.microsoft.com/office/drawing/2014/main" id="{A50781B5-2DD6-02D7-0309-09152D4EB738}"/>
                  </a:ext>
                </a:extLst>
              </p:cNvPr>
              <p:cNvPicPr>
                <a:picLocks noChangeAspect="1"/>
              </p:cNvPicPr>
              <p:nvPr/>
            </p:nvPicPr>
            <p:blipFill rotWithShape="1">
              <a:blip r:embed="rId4">
                <a:extLst>
                  <a:ext uri="{28A0092B-C50C-407E-A947-70E740481C1C}">
                    <a14:useLocalDpi xmlns:a14="http://schemas.microsoft.com/office/drawing/2010/main" val="0"/>
                  </a:ext>
                </a:extLst>
              </a:blip>
              <a:srcRect l="21" r="2388"/>
              <a:stretch/>
            </p:blipFill>
            <p:spPr>
              <a:xfrm>
                <a:off x="5547490" y="1893818"/>
                <a:ext cx="6555090" cy="3210049"/>
              </a:xfrm>
              <a:prstGeom prst="rect">
                <a:avLst/>
              </a:prstGeom>
              <a:ln>
                <a:solidFill>
                  <a:schemeClr val="tx1"/>
                </a:solidFill>
              </a:ln>
            </p:spPr>
          </p:pic>
          <p:sp>
            <p:nvSpPr>
              <p:cNvPr id="6" name="Rectangle 5">
                <a:extLst>
                  <a:ext uri="{FF2B5EF4-FFF2-40B4-BE49-F238E27FC236}">
                    <a16:creationId xmlns:a16="http://schemas.microsoft.com/office/drawing/2014/main" id="{A35E8DD5-ABC9-DAB4-DC8F-4089F222AEA1}"/>
                  </a:ext>
                  <a:ext uri="{C183D7F6-B498-43B3-948B-1728B52AA6E4}">
                    <adec:decorative xmlns:adec="http://schemas.microsoft.com/office/drawing/2017/decorative" val="1"/>
                  </a:ext>
                </a:extLst>
              </p:cNvPr>
              <p:cNvSpPr/>
              <p:nvPr/>
            </p:nvSpPr>
            <p:spPr>
              <a:xfrm>
                <a:off x="5695122" y="3757418"/>
                <a:ext cx="5996457" cy="745008"/>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0" name="Rectangle 9">
              <a:extLst>
                <a:ext uri="{FF2B5EF4-FFF2-40B4-BE49-F238E27FC236}">
                  <a16:creationId xmlns:a16="http://schemas.microsoft.com/office/drawing/2014/main" id="{F50E17F9-9ACA-DB74-042E-F92783676145}"/>
                </a:ext>
                <a:ext uri="{C183D7F6-B498-43B3-948B-1728B52AA6E4}">
                  <adec:decorative xmlns:adec="http://schemas.microsoft.com/office/drawing/2017/decorative" val="1"/>
                </a:ext>
              </a:extLst>
            </p:cNvPr>
            <p:cNvSpPr/>
            <p:nvPr/>
          </p:nvSpPr>
          <p:spPr>
            <a:xfrm>
              <a:off x="10534650" y="2814442"/>
              <a:ext cx="1495426" cy="224033"/>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33340AA3-B5F2-44F8-8407-F9FAEA63F79D}"/>
              </a:ext>
            </a:extLst>
          </p:cNvPr>
          <p:cNvSpPr txBox="1"/>
          <p:nvPr/>
        </p:nvSpPr>
        <p:spPr>
          <a:xfrm>
            <a:off x="381000" y="5055124"/>
            <a:ext cx="11649076" cy="1093376"/>
          </a:xfrm>
          <a:prstGeom prst="rect">
            <a:avLst/>
          </a:prstGeom>
          <a:noFill/>
        </p:spPr>
        <p:txBody>
          <a:bodyPr wrap="square">
            <a:spAutoFit/>
          </a:bodyPr>
          <a:lstStyle/>
          <a:p>
            <a:pPr marL="0" lvl="1" indent="0">
              <a:lnSpc>
                <a:spcPct val="115000"/>
              </a:lnSpc>
              <a:spcBef>
                <a:spcPts val="500"/>
              </a:spcBef>
              <a:spcAft>
                <a:spcPts val="0"/>
              </a:spcAft>
              <a:buSzPct val="100000"/>
              <a:buNone/>
            </a:pPr>
            <a:r>
              <a:rPr lang="en-US" i="1">
                <a:effectLst/>
                <a:latin typeface="Calibri" panose="020F0502020204030204" pitchFamily="34" charset="0"/>
                <a:ea typeface="MS Mincho" panose="02020609040205080304" pitchFamily="49" charset="-128"/>
                <a:cs typeface="Calibri" panose="020F0502020204030204" pitchFamily="34" charset="0"/>
              </a:rPr>
              <a:t>Note: </a:t>
            </a:r>
          </a:p>
          <a:p>
            <a:pPr marL="285750" lvl="1" indent="-285750">
              <a:lnSpc>
                <a:spcPct val="115000"/>
              </a:lnSpc>
              <a:spcBef>
                <a:spcPts val="500"/>
              </a:spcBef>
              <a:spcAft>
                <a:spcPts val="0"/>
              </a:spcAft>
              <a:buSzPct val="100000"/>
              <a:buFont typeface="Arial" panose="020B0604020202020204" pitchFamily="34" charset="0"/>
              <a:buChar char="•"/>
            </a:pPr>
            <a:r>
              <a:rPr lang="en-US" i="1">
                <a:effectLst/>
                <a:latin typeface="Calibri" panose="020F0502020204030204" pitchFamily="34" charset="0"/>
                <a:ea typeface="MS Mincho" panose="02020609040205080304" pitchFamily="49" charset="-128"/>
                <a:cs typeface="Calibri" panose="020F0502020204030204" pitchFamily="34" charset="0"/>
              </a:rPr>
              <a:t>Actions noted in the “</a:t>
            </a:r>
            <a:r>
              <a:rPr lang="en-US" b="1" i="1">
                <a:effectLst/>
                <a:latin typeface="Calibri" panose="020F0502020204030204" pitchFamily="34" charset="0"/>
                <a:ea typeface="MS Mincho" panose="02020609040205080304" pitchFamily="49" charset="-128"/>
                <a:cs typeface="Calibri" panose="020F0502020204030204" pitchFamily="34" charset="0"/>
              </a:rPr>
              <a:t>Your Actions</a:t>
            </a:r>
            <a:r>
              <a:rPr lang="en-US" i="1">
                <a:effectLst/>
                <a:latin typeface="Calibri" panose="020F0502020204030204" pitchFamily="34" charset="0"/>
                <a:ea typeface="MS Mincho" panose="02020609040205080304" pitchFamily="49" charset="-128"/>
                <a:cs typeface="Calibri" panose="020F0502020204030204" pitchFamily="34" charset="0"/>
              </a:rPr>
              <a:t>” section display students currently being worked on and have not yet been completed. It is a convenient way to access forms in-progress. Forms can be selected through the facility code dropdown function.</a:t>
            </a:r>
          </a:p>
        </p:txBody>
      </p:sp>
      <p:sp>
        <p:nvSpPr>
          <p:cNvPr id="5" name="Rectangle: Rounded Corners 4" descr="Return to table of contents button.">
            <a:hlinkClick r:id="rId5"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05321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9007-1E39-85B8-06E2-82BA3773D56E}"/>
              </a:ext>
            </a:extLst>
          </p:cNvPr>
          <p:cNvSpPr>
            <a:spLocks noGrp="1"/>
          </p:cNvSpPr>
          <p:nvPr>
            <p:ph type="title"/>
          </p:nvPr>
        </p:nvSpPr>
        <p:spPr/>
        <p:txBody>
          <a:bodyPr/>
          <a:lstStyle/>
          <a:p>
            <a:r>
              <a:rPr lang="en-US" sz="4000" b="1" cap="all" spc="75">
                <a:effectLst/>
                <a:latin typeface="Myriad Pro" panose="020B0703030403020204" pitchFamily="34" charset="0"/>
              </a:rPr>
              <a:t>Accessing Enrollment Manager</a:t>
            </a:r>
            <a:endParaRPr lang="en-US" sz="9600">
              <a:latin typeface="Myriad Pro" panose="020B0703030403020204" pitchFamily="34" charset="0"/>
            </a:endParaRPr>
          </a:p>
        </p:txBody>
      </p:sp>
    </p:spTree>
    <p:extLst>
      <p:ext uri="{BB962C8B-B14F-4D97-AF65-F5344CB8AC3E}">
        <p14:creationId xmlns:p14="http://schemas.microsoft.com/office/powerpoint/2010/main" val="27217068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8CB47F9-6792-9F6A-B530-38F468ACB0C1}"/>
              </a:ext>
            </a:extLst>
          </p:cNvPr>
          <p:cNvSpPr txBox="1">
            <a:spLocks noGrp="1"/>
          </p:cNvSpPr>
          <p:nvPr>
            <p:ph type="title" idx="4294967295"/>
          </p:nvPr>
        </p:nvSpPr>
        <p:spPr>
          <a:xfrm>
            <a:off x="381000" y="254634"/>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en-US" sz="3600" b="1" i="0" u="none" strike="noStrike" kern="1200" cap="none" spc="75" normalizeH="0" baseline="0" noProof="0">
                <a:ln>
                  <a:noFill/>
                </a:ln>
                <a:solidFill>
                  <a:srgbClr val="0E7BBA"/>
                </a:solidFill>
                <a:effectLst/>
                <a:uLnTx/>
                <a:uFillTx/>
                <a:latin typeface="Calibri"/>
                <a:cs typeface="Calibri"/>
                <a:hlinkClick r:id="rId2" action="ppaction://hlinksldjump"/>
              </a:rPr>
              <a:t>Dashboard Tab Cont'd 1</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381000" y="1311966"/>
            <a:ext cx="5349166" cy="5283200"/>
          </a:xfrm>
        </p:spPr>
        <p:txBody>
          <a:bodyPr/>
          <a:lstStyle/>
          <a:p>
            <a:pPr marR="0" lvl="0">
              <a:lnSpc>
                <a:spcPct val="115000"/>
              </a:lnSpc>
              <a:spcBef>
                <a:spcPts val="500"/>
              </a:spcBef>
              <a:spcAft>
                <a:spcPts val="0"/>
              </a:spcAft>
              <a:buSzPct val="100000"/>
            </a:pPr>
            <a:r>
              <a:rPr lang="en-US" sz="2800">
                <a:effectLst/>
                <a:ea typeface="MS Mincho" panose="02020609040205080304" pitchFamily="49" charset="-128"/>
              </a:rPr>
              <a:t>Below the “</a:t>
            </a:r>
            <a:r>
              <a:rPr lang="en-US" sz="2800" b="1">
                <a:effectLst/>
                <a:ea typeface="MS Mincho" panose="02020609040205080304" pitchFamily="49" charset="-128"/>
              </a:rPr>
              <a:t>Your Actions</a:t>
            </a:r>
            <a:r>
              <a:rPr lang="en-US" sz="2800">
                <a:effectLst/>
                <a:ea typeface="MS Mincho" panose="02020609040205080304" pitchFamily="49" charset="-128"/>
              </a:rPr>
              <a:t>” section of the Dashboard</a:t>
            </a:r>
            <a:r>
              <a:rPr lang="en-US" sz="2800">
                <a:ea typeface="MS Mincho" panose="02020609040205080304" pitchFamily="49" charset="-128"/>
              </a:rPr>
              <a:t> are links in the “</a:t>
            </a:r>
            <a:r>
              <a:rPr lang="en-US" sz="2800" b="1">
                <a:ea typeface="MS Mincho" panose="02020609040205080304" pitchFamily="49" charset="-128"/>
              </a:rPr>
              <a:t>Helpful Resources</a:t>
            </a:r>
            <a:r>
              <a:rPr lang="en-US" sz="2800">
                <a:ea typeface="MS Mincho" panose="02020609040205080304" pitchFamily="49" charset="-128"/>
              </a:rPr>
              <a:t>” section. Links include </a:t>
            </a:r>
            <a:r>
              <a:rPr lang="en-US" sz="2800">
                <a:effectLst/>
                <a:ea typeface="MS Mincho" panose="02020609040205080304" pitchFamily="49" charset="-128"/>
              </a:rPr>
              <a:t>the SCO Handbook and the GI Bill Comparison Tool. </a:t>
            </a:r>
          </a:p>
          <a:p>
            <a:pPr marR="0" lvl="0">
              <a:lnSpc>
                <a:spcPct val="115000"/>
              </a:lnSpc>
              <a:spcBef>
                <a:spcPts val="500"/>
              </a:spcBef>
              <a:spcAft>
                <a:spcPts val="0"/>
              </a:spcAft>
              <a:buSzPts val="1000"/>
            </a:pPr>
            <a:endParaRPr lang="en-US" sz="2400">
              <a:ea typeface="MS Mincho" panose="02020609040205080304" pitchFamily="49" charset="-128"/>
            </a:endParaRPr>
          </a:p>
          <a:p>
            <a:pPr marR="0" lvl="0">
              <a:lnSpc>
                <a:spcPct val="115000"/>
              </a:lnSpc>
              <a:spcBef>
                <a:spcPts val="500"/>
              </a:spcBef>
              <a:spcAft>
                <a:spcPts val="0"/>
              </a:spcAft>
              <a:buSzPts val="1000"/>
            </a:pPr>
            <a:endParaRPr lang="en-US" sz="2400">
              <a:effectLst/>
              <a:ea typeface="MS Mincho" panose="02020609040205080304" pitchFamily="49" charset="-128"/>
            </a:endParaRPr>
          </a:p>
          <a:p>
            <a:pPr marR="0" lvl="0">
              <a:lnSpc>
                <a:spcPct val="115000"/>
              </a:lnSpc>
              <a:spcBef>
                <a:spcPts val="500"/>
              </a:spcBef>
              <a:spcAft>
                <a:spcPts val="0"/>
              </a:spcAft>
              <a:buSzPts val="1000"/>
            </a:pPr>
            <a:endParaRPr lang="en-US" sz="2400">
              <a:effectLst/>
              <a:ea typeface="MS Mincho" panose="02020609040205080304" pitchFamily="49" charset="-128"/>
            </a:endParaRPr>
          </a:p>
        </p:txBody>
      </p:sp>
      <p:pic>
        <p:nvPicPr>
          <p:cNvPr id="3" name="Picture 2" descr="A continued screenshot of the Enrollment Manager Dashboard tab, which has a &quot;Helpful Resources&quot; section. There is a highlight box around the School Certifying Official Handbook and the GI Bill Comparison tool. ">
            <a:extLst>
              <a:ext uri="{FF2B5EF4-FFF2-40B4-BE49-F238E27FC236}">
                <a16:creationId xmlns:a16="http://schemas.microsoft.com/office/drawing/2014/main" id="{BA45F40E-3C6E-2F39-4967-C7C334C9B057}"/>
              </a:ext>
            </a:extLst>
          </p:cNvPr>
          <p:cNvPicPr>
            <a:picLocks noChangeAspect="1"/>
          </p:cNvPicPr>
          <p:nvPr/>
        </p:nvPicPr>
        <p:blipFill rotWithShape="1">
          <a:blip r:embed="rId3">
            <a:extLst>
              <a:ext uri="{28A0092B-C50C-407E-A947-70E740481C1C}">
                <a14:useLocalDpi xmlns:a14="http://schemas.microsoft.com/office/drawing/2010/main" val="0"/>
              </a:ext>
            </a:extLst>
          </a:blip>
          <a:srcRect l="6246" r="7346"/>
          <a:stretch/>
        </p:blipFill>
        <p:spPr>
          <a:xfrm>
            <a:off x="5730166" y="2351206"/>
            <a:ext cx="6454066" cy="2318600"/>
          </a:xfrm>
          <a:prstGeom prst="rect">
            <a:avLst/>
          </a:prstGeom>
          <a:ln>
            <a:solidFill>
              <a:schemeClr val="tx1"/>
            </a:solidFill>
          </a:ln>
        </p:spPr>
      </p:pic>
      <p:sp>
        <p:nvSpPr>
          <p:cNvPr id="6" name="Rectangle 5">
            <a:extLst>
              <a:ext uri="{FF2B5EF4-FFF2-40B4-BE49-F238E27FC236}">
                <a16:creationId xmlns:a16="http://schemas.microsoft.com/office/drawing/2014/main" id="{3F9E8D29-77EE-9779-B8B5-5A0DF4B5FF1C}"/>
              </a:ext>
              <a:ext uri="{C183D7F6-B498-43B3-948B-1728B52AA6E4}">
                <adec:decorative xmlns:adec="http://schemas.microsoft.com/office/drawing/2017/decorative" val="1"/>
              </a:ext>
            </a:extLst>
          </p:cNvPr>
          <p:cNvSpPr/>
          <p:nvPr/>
        </p:nvSpPr>
        <p:spPr>
          <a:xfrm>
            <a:off x="9162766" y="3087596"/>
            <a:ext cx="1688922" cy="383145"/>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 name="Rectangle: Rounded Corners 4" descr="Return to table of contents button.">
            <a:hlinkClick r:id="rId4"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552955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9007-1E39-85B8-06E2-82BA3773D56E}"/>
              </a:ext>
            </a:extLst>
          </p:cNvPr>
          <p:cNvSpPr>
            <a:spLocks noGrp="1"/>
          </p:cNvSpPr>
          <p:nvPr>
            <p:ph type="title"/>
          </p:nvPr>
        </p:nvSpPr>
        <p:spPr>
          <a:xfrm>
            <a:off x="3122769" y="2015925"/>
            <a:ext cx="5946463" cy="2826150"/>
          </a:xfrm>
        </p:spPr>
        <p:txBody>
          <a:bodyPr/>
          <a:lstStyle/>
          <a:p>
            <a:r>
              <a:rPr lang="en-US" sz="4000" cap="all" spc="75">
                <a:latin typeface="Myriad Pro" panose="020B0703030403020204" pitchFamily="34" charset="0"/>
              </a:rPr>
              <a:t>Students tab</a:t>
            </a:r>
            <a:endParaRPr lang="en-US" sz="9600">
              <a:latin typeface="Myriad Pro" panose="020B0703030403020204" pitchFamily="34" charset="0"/>
            </a:endParaRPr>
          </a:p>
        </p:txBody>
      </p:sp>
    </p:spTree>
    <p:extLst>
      <p:ext uri="{BB962C8B-B14F-4D97-AF65-F5344CB8AC3E}">
        <p14:creationId xmlns:p14="http://schemas.microsoft.com/office/powerpoint/2010/main" val="36560859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6817019-62AC-BED1-DC3B-17A0D00038EF}"/>
              </a:ext>
            </a:extLst>
          </p:cNvPr>
          <p:cNvSpPr txBox="1">
            <a:spLocks noGrp="1"/>
          </p:cNvSpPr>
          <p:nvPr>
            <p:ph type="title" idx="4294967295"/>
          </p:nvPr>
        </p:nvSpPr>
        <p:spPr>
          <a:xfrm>
            <a:off x="381000" y="221976"/>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en-US" sz="3600" b="1" i="0" u="none" strike="noStrike" kern="1200" cap="none" spc="75" normalizeH="0" baseline="0" noProof="0">
                <a:ln>
                  <a:noFill/>
                </a:ln>
                <a:solidFill>
                  <a:srgbClr val="0E7BBA"/>
                </a:solidFill>
                <a:effectLst/>
                <a:uLnTx/>
                <a:uFillTx/>
                <a:latin typeface="Calibri"/>
                <a:cs typeface="Calibri"/>
                <a:hlinkClick r:id="rId2" action="ppaction://hlinksldjump">
                  <a:extLst>
                    <a:ext uri="{A12FA001-AC4F-418D-AE19-62706E023703}">
                      <ahyp:hlinkClr xmlns:ahyp="http://schemas.microsoft.com/office/drawing/2018/hyperlinkcolor" val="tx"/>
                    </a:ext>
                  </a:extLst>
                </a:hlinkClick>
              </a:rPr>
              <a:t>Students Tab</a:t>
            </a: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 Cont'd</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endParaRPr>
          </a:p>
        </p:txBody>
      </p:sp>
      <p:sp>
        <p:nvSpPr>
          <p:cNvPr id="7" name="Content Placeholder 5">
            <a:extLst>
              <a:ext uri="{FF2B5EF4-FFF2-40B4-BE49-F238E27FC236}">
                <a16:creationId xmlns:a16="http://schemas.microsoft.com/office/drawing/2014/main" id="{AB01A17E-FCD2-43D3-7CE8-A1CAED014236}"/>
              </a:ext>
            </a:extLst>
          </p:cNvPr>
          <p:cNvSpPr txBox="1">
            <a:spLocks/>
          </p:cNvSpPr>
          <p:nvPr/>
        </p:nvSpPr>
        <p:spPr>
          <a:xfrm>
            <a:off x="380999" y="1311966"/>
            <a:ext cx="5551967" cy="5283200"/>
          </a:xfrm>
          <a:prstGeom prst="rect">
            <a:avLst/>
          </a:prstGeom>
        </p:spPr>
        <p:txBody>
          <a:bodyPr/>
          <a:lstStyle>
            <a:lvl1pPr marL="0" indent="0" algn="l" defTabSz="228600"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228600" indent="-228600" algn="l" defTabSz="228600" rtl="0" eaLnBrk="1" latinLnBrk="0" hangingPunct="1">
              <a:lnSpc>
                <a:spcPct val="100000"/>
              </a:lnSpc>
              <a:spcBef>
                <a:spcPts val="0"/>
              </a:spcBef>
              <a:spcAft>
                <a:spcPts val="1200"/>
              </a:spcAft>
              <a:buClrTx/>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457200" indent="-228600" algn="l" defTabSz="228600" rtl="0" eaLnBrk="1" latinLnBrk="0" hangingPunct="1">
              <a:lnSpc>
                <a:spcPct val="100000"/>
              </a:lnSpc>
              <a:spcBef>
                <a:spcPts val="0"/>
              </a:spcBef>
              <a:spcAft>
                <a:spcPts val="1200"/>
              </a:spcAft>
              <a:buFont typeface="System Font"/>
              <a:buChar char="–"/>
              <a:defRPr sz="2000" kern="1200">
                <a:solidFill>
                  <a:schemeClr val="tx1"/>
                </a:solidFill>
                <a:latin typeface="Calibri" panose="020F0502020204030204" pitchFamily="34" charset="0"/>
                <a:ea typeface="+mn-ea"/>
                <a:cs typeface="Calibri" panose="020F0502020204030204" pitchFamily="34" charset="0"/>
              </a:defRPr>
            </a:lvl3pPr>
            <a:lvl4pPr marL="685800" indent="-228600" algn="l" defTabSz="2286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914400" indent="-228600" algn="l" defTabSz="228600" rtl="0" eaLnBrk="1" latinLnBrk="0" hangingPunct="1">
              <a:lnSpc>
                <a:spcPct val="100000"/>
              </a:lnSpc>
              <a:spcBef>
                <a:spcPts val="0"/>
              </a:spcBef>
              <a:spcAft>
                <a:spcPts val="1200"/>
              </a:spcAft>
              <a:buFont typeface="System Font"/>
              <a:buChar char="–"/>
              <a:defRPr sz="1800" kern="1200">
                <a:solidFill>
                  <a:schemeClr val="tx1"/>
                </a:solidFill>
                <a:latin typeface="Calibri" panose="020F0502020204030204" pitchFamily="34" charset="0"/>
                <a:ea typeface="+mn-ea"/>
                <a:cs typeface="Calibri" panose="020F0502020204030204" pitchFamily="34" charset="0"/>
              </a:defRPr>
            </a:lvl5pPr>
            <a:lvl6pPr marL="11113" indent="0" algn="l" defTabSz="228600" rtl="0" eaLnBrk="1" latinLnBrk="0" hangingPunct="1">
              <a:lnSpc>
                <a:spcPct val="90000"/>
              </a:lnSpc>
              <a:spcBef>
                <a:spcPts val="0"/>
              </a:spcBef>
              <a:spcAft>
                <a:spcPts val="1200"/>
              </a:spcAft>
              <a:buFont typeface="Graphik" panose="020B0503030202060203" pitchFamily="34" charset="0"/>
              <a:buNone/>
              <a:tabLst/>
              <a:defRPr sz="1600" kern="1200">
                <a:solidFill>
                  <a:schemeClr val="tx1"/>
                </a:solidFill>
                <a:latin typeface="Calibri" panose="020F0502020204030204" pitchFamily="34" charset="0"/>
                <a:ea typeface="+mn-ea"/>
                <a:cs typeface="Calibri" panose="020F0502020204030204" pitchFamily="34" charset="0"/>
              </a:defRPr>
            </a:lvl6pPr>
            <a:lvl7pPr marL="0" indent="0" algn="l" defTabSz="228600" rtl="0" eaLnBrk="1" latinLnBrk="0" hangingPunct="1">
              <a:lnSpc>
                <a:spcPct val="90000"/>
              </a:lnSpc>
              <a:spcBef>
                <a:spcPts val="0"/>
              </a:spcBef>
              <a:spcAft>
                <a:spcPts val="1200"/>
              </a:spcAft>
              <a:buFont typeface="Arial" panose="020B0604020202020204" pitchFamily="34" charset="0"/>
              <a:buNone/>
              <a:defRPr sz="1200" kern="1200">
                <a:solidFill>
                  <a:schemeClr val="tx1"/>
                </a:solidFill>
                <a:latin typeface="Calibri" panose="020F0502020204030204" pitchFamily="34" charset="0"/>
                <a:ea typeface="+mn-ea"/>
                <a:cs typeface="Calibri" panose="020F0502020204030204" pitchFamily="34" charset="0"/>
              </a:defRPr>
            </a:lvl7pPr>
            <a:lvl8pPr marL="0" indent="0" algn="l" defTabSz="228600" rtl="0" eaLnBrk="1" latinLnBrk="0" hangingPunct="1">
              <a:lnSpc>
                <a:spcPct val="90000"/>
              </a:lnSpc>
              <a:spcBef>
                <a:spcPts val="0"/>
              </a:spcBef>
              <a:spcAft>
                <a:spcPts val="1200"/>
              </a:spcAft>
              <a:buFont typeface="Arial" panose="020B0604020202020204" pitchFamily="34" charset="0"/>
              <a:buNone/>
              <a:defRPr sz="1000" b="1" i="0" kern="1200">
                <a:solidFill>
                  <a:schemeClr val="tx1"/>
                </a:solidFill>
                <a:latin typeface="Calibri" panose="020F0502020204030204" pitchFamily="34" charset="0"/>
                <a:ea typeface="+mn-ea"/>
                <a:cs typeface="Calibri" panose="020F0502020204030204" pitchFamily="34" charset="0"/>
              </a:defRPr>
            </a:lvl8pPr>
            <a:lvl9pPr marL="0" indent="0" algn="l" defTabSz="228600" rtl="0" eaLnBrk="1" latinLnBrk="0" hangingPunct="1">
              <a:lnSpc>
                <a:spcPct val="90000"/>
              </a:lnSpc>
              <a:spcBef>
                <a:spcPts val="0"/>
              </a:spcBef>
              <a:spcAft>
                <a:spcPts val="1200"/>
              </a:spcAft>
              <a:buFont typeface="Arial" panose="020B0604020202020204" pitchFamily="34" charset="0"/>
              <a:buNone/>
              <a:defRPr sz="800" kern="1200">
                <a:solidFill>
                  <a:schemeClr val="tx2"/>
                </a:solidFill>
                <a:latin typeface="Calibri" panose="020F0502020204030204" pitchFamily="34" charset="0"/>
                <a:ea typeface="+mn-ea"/>
                <a:cs typeface="Calibri" panose="020F0502020204030204" pitchFamily="34" charset="0"/>
              </a:defRPr>
            </a:lvl9pPr>
          </a:lstStyle>
          <a:p>
            <a:pPr>
              <a:lnSpc>
                <a:spcPct val="115000"/>
              </a:lnSpc>
              <a:spcBef>
                <a:spcPts val="500"/>
              </a:spcBef>
              <a:spcAft>
                <a:spcPts val="0"/>
              </a:spcAft>
              <a:buSzPct val="100000"/>
            </a:pPr>
            <a:r>
              <a:rPr lang="en-US" sz="2600">
                <a:ea typeface="MS Mincho" panose="02020609040205080304" pitchFamily="49" charset="-128"/>
              </a:rPr>
              <a:t>From the </a:t>
            </a:r>
            <a:r>
              <a:rPr lang="en-US" sz="2600" b="1">
                <a:ea typeface="MS Mincho" panose="02020609040205080304" pitchFamily="49" charset="-128"/>
              </a:rPr>
              <a:t>“Students” </a:t>
            </a:r>
            <a:r>
              <a:rPr lang="en-US" sz="2600">
                <a:ea typeface="MS Mincho" panose="02020609040205080304" pitchFamily="49" charset="-128"/>
              </a:rPr>
              <a:t>tab, users can search for a student, add a student to a school, and review a student profile. </a:t>
            </a:r>
          </a:p>
          <a:p>
            <a:pPr>
              <a:lnSpc>
                <a:spcPct val="115000"/>
              </a:lnSpc>
              <a:spcBef>
                <a:spcPts val="500"/>
              </a:spcBef>
              <a:spcAft>
                <a:spcPts val="0"/>
              </a:spcAft>
              <a:buSzPct val="100000"/>
            </a:pPr>
            <a:endParaRPr lang="en-US" sz="2600">
              <a:effectLst/>
              <a:ea typeface="MS Mincho" panose="02020609040205080304" pitchFamily="49" charset="-128"/>
            </a:endParaRPr>
          </a:p>
          <a:p>
            <a:pPr>
              <a:lnSpc>
                <a:spcPct val="115000"/>
              </a:lnSpc>
              <a:spcBef>
                <a:spcPts val="500"/>
              </a:spcBef>
              <a:spcAft>
                <a:spcPts val="0"/>
              </a:spcAft>
              <a:buSzPct val="100000"/>
            </a:pPr>
            <a:r>
              <a:rPr lang="en-US" sz="2600">
                <a:ea typeface="MS Mincho" panose="02020609040205080304" pitchFamily="49" charset="-128"/>
              </a:rPr>
              <a:t>To begin, s</a:t>
            </a:r>
            <a:r>
              <a:rPr lang="en-US" sz="2600">
                <a:effectLst/>
                <a:ea typeface="MS Mincho" panose="02020609040205080304" pitchFamily="49" charset="-128"/>
              </a:rPr>
              <a:t>elect the “</a:t>
            </a:r>
            <a:r>
              <a:rPr lang="en-US" sz="2600" b="1">
                <a:effectLst/>
                <a:ea typeface="MS Mincho" panose="02020609040205080304" pitchFamily="49" charset="-128"/>
              </a:rPr>
              <a:t>Students</a:t>
            </a:r>
            <a:r>
              <a:rPr lang="en-US" sz="2600">
                <a:effectLst/>
                <a:ea typeface="MS Mincho" panose="02020609040205080304" pitchFamily="49" charset="-128"/>
              </a:rPr>
              <a:t>” tab on the </a:t>
            </a:r>
            <a:r>
              <a:rPr lang="en-US" sz="2600">
                <a:ea typeface="MS Mincho" panose="02020609040205080304" pitchFamily="49" charset="-128"/>
              </a:rPr>
              <a:t>D</a:t>
            </a:r>
            <a:r>
              <a:rPr lang="en-US" sz="2600">
                <a:effectLst/>
                <a:ea typeface="MS Mincho" panose="02020609040205080304" pitchFamily="49" charset="-128"/>
              </a:rPr>
              <a:t>ashboard menu.</a:t>
            </a:r>
          </a:p>
          <a:p>
            <a:pPr>
              <a:lnSpc>
                <a:spcPct val="115000"/>
              </a:lnSpc>
              <a:spcBef>
                <a:spcPts val="500"/>
              </a:spcBef>
              <a:spcAft>
                <a:spcPts val="0"/>
              </a:spcAft>
              <a:buSzPct val="100000"/>
            </a:pPr>
            <a:endParaRPr lang="en-US" sz="2600">
              <a:highlight>
                <a:srgbClr val="FFFF00"/>
              </a:highlight>
              <a:ea typeface="MS Mincho" panose="02020609040205080304" pitchFamily="49" charset="-128"/>
            </a:endParaRPr>
          </a:p>
        </p:txBody>
      </p:sp>
      <p:pic>
        <p:nvPicPr>
          <p:cNvPr id="4" name="Picture 3" descr="Screenshot of Enrollment Manager Dashboard with a box highlighting the Students tab">
            <a:extLst>
              <a:ext uri="{FF2B5EF4-FFF2-40B4-BE49-F238E27FC236}">
                <a16:creationId xmlns:a16="http://schemas.microsoft.com/office/drawing/2014/main" id="{C2F065F2-1FDB-7F67-298D-940B17A2597A}"/>
              </a:ext>
            </a:extLst>
          </p:cNvPr>
          <p:cNvPicPr>
            <a:picLocks noChangeAspect="1"/>
          </p:cNvPicPr>
          <p:nvPr/>
        </p:nvPicPr>
        <p:blipFill rotWithShape="1">
          <a:blip r:embed="rId3">
            <a:extLst>
              <a:ext uri="{28A0092B-C50C-407E-A947-70E740481C1C}">
                <a14:useLocalDpi xmlns:a14="http://schemas.microsoft.com/office/drawing/2010/main" val="0"/>
              </a:ext>
            </a:extLst>
          </a:blip>
          <a:srcRect l="10" r="812"/>
          <a:stretch/>
        </p:blipFill>
        <p:spPr>
          <a:xfrm>
            <a:off x="5932966" y="2004571"/>
            <a:ext cx="6208234" cy="3074738"/>
          </a:xfrm>
          <a:prstGeom prst="rect">
            <a:avLst/>
          </a:prstGeom>
          <a:ln>
            <a:solidFill>
              <a:schemeClr val="tx1"/>
            </a:solidFill>
          </a:ln>
        </p:spPr>
      </p:pic>
      <p:sp>
        <p:nvSpPr>
          <p:cNvPr id="6" name="Rectangle 5">
            <a:extLst>
              <a:ext uri="{FF2B5EF4-FFF2-40B4-BE49-F238E27FC236}">
                <a16:creationId xmlns:a16="http://schemas.microsoft.com/office/drawing/2014/main" id="{7784846F-23FF-F1B0-F9D1-1E0AE4C855D5}"/>
              </a:ext>
              <a:ext uri="{C183D7F6-B498-43B3-948B-1728B52AA6E4}">
                <adec:decorative xmlns:adec="http://schemas.microsoft.com/office/drawing/2017/decorative" val="1"/>
              </a:ext>
            </a:extLst>
          </p:cNvPr>
          <p:cNvSpPr/>
          <p:nvPr/>
        </p:nvSpPr>
        <p:spPr>
          <a:xfrm>
            <a:off x="10575234" y="2825993"/>
            <a:ext cx="1565965" cy="33465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2C217"/>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EA1219A3-9EBF-5E47-0167-64144ACA4122}"/>
              </a:ext>
              <a:ext uri="{C183D7F6-B498-43B3-948B-1728B52AA6E4}">
                <adec:decorative xmlns:adec="http://schemas.microsoft.com/office/drawing/2017/decorative" val="1"/>
              </a:ext>
            </a:extLst>
          </p:cNvPr>
          <p:cNvSpPr/>
          <p:nvPr/>
        </p:nvSpPr>
        <p:spPr>
          <a:xfrm>
            <a:off x="6990735" y="2553141"/>
            <a:ext cx="1095375" cy="193340"/>
          </a:xfrm>
          <a:prstGeom prst="rect">
            <a:avLst/>
          </a:prstGeom>
          <a:noFill/>
          <a:ln w="38100" cap="flat" cmpd="sng" algn="ctr">
            <a:solidFill>
              <a:schemeClr val="accent5"/>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13482834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9C60350-A0C1-6453-DBF4-775D0A4ABDD5}"/>
              </a:ext>
            </a:extLst>
          </p:cNvPr>
          <p:cNvSpPr txBox="1">
            <a:spLocks noGrp="1"/>
          </p:cNvSpPr>
          <p:nvPr>
            <p:ph type="title" idx="4294967295"/>
          </p:nvPr>
        </p:nvSpPr>
        <p:spPr>
          <a:xfrm>
            <a:off x="2602028" y="2725611"/>
            <a:ext cx="8656320" cy="16538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all" spc="75" normalizeH="0" baseline="0" noProof="0">
                <a:ln>
                  <a:noFill/>
                </a:ln>
                <a:solidFill>
                  <a:schemeClr val="tx1"/>
                </a:solidFill>
                <a:effectLst/>
                <a:uLnTx/>
                <a:uFillTx/>
                <a:latin typeface="Myriad Pro" panose="020B0703030403020204" pitchFamily="34" charset="0"/>
                <a:ea typeface="+mj-ea"/>
                <a:cs typeface="Calibri" panose="020F0502020204030204" pitchFamily="34" charset="0"/>
              </a:rPr>
              <a:t>Finding a student</a:t>
            </a:r>
            <a:endParaRPr kumimoji="0" lang="en-US" sz="9600" b="1" i="0" u="none" strike="noStrike" kern="1200" cap="none" spc="0" normalizeH="0" baseline="0" noProof="0">
              <a:ln>
                <a:noFill/>
              </a:ln>
              <a:solidFill>
                <a:schemeClr val="tx1"/>
              </a:solidFill>
              <a:effectLst/>
              <a:uLnTx/>
              <a:uFillTx/>
              <a:latin typeface="Myriad Pro" panose="020B0703030403020204" pitchFamily="34" charset="0"/>
              <a:ea typeface="+mj-ea"/>
              <a:cs typeface="Calibri" panose="020F0502020204030204" pitchFamily="34" charset="0"/>
            </a:endParaRPr>
          </a:p>
        </p:txBody>
      </p:sp>
      <p:sp>
        <p:nvSpPr>
          <p:cNvPr id="7" name="TextBox 6">
            <a:extLst>
              <a:ext uri="{FF2B5EF4-FFF2-40B4-BE49-F238E27FC236}">
                <a16:creationId xmlns:a16="http://schemas.microsoft.com/office/drawing/2014/main" id="{8EF8C1AC-7DE0-926B-FD94-E6C18CD70866}"/>
              </a:ext>
            </a:extLst>
          </p:cNvPr>
          <p:cNvSpPr txBox="1"/>
          <p:nvPr/>
        </p:nvSpPr>
        <p:spPr>
          <a:xfrm>
            <a:off x="2602027" y="2666800"/>
            <a:ext cx="7247825" cy="523220"/>
          </a:xfrm>
          <a:prstGeom prst="rect">
            <a:avLst/>
          </a:prstGeom>
          <a:noFill/>
        </p:spPr>
        <p:txBody>
          <a:bodyPr wrap="square">
            <a:spAutoFit/>
          </a:bodyPr>
          <a:lstStyle/>
          <a:p>
            <a:r>
              <a:rPr lang="en-US" sz="2800" cap="all" spc="75">
                <a:latin typeface="Myriad Pro" panose="020B0703030403020204" pitchFamily="34" charset="0"/>
              </a:rPr>
              <a:t>Students tab</a:t>
            </a:r>
            <a:endParaRPr lang="en-US" sz="2800"/>
          </a:p>
        </p:txBody>
      </p:sp>
    </p:spTree>
    <p:extLst>
      <p:ext uri="{BB962C8B-B14F-4D97-AF65-F5344CB8AC3E}">
        <p14:creationId xmlns:p14="http://schemas.microsoft.com/office/powerpoint/2010/main" val="35218158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72776"/>
            <a:ext cx="10698332" cy="990600"/>
          </a:xfrm>
        </p:spPr>
        <p:txBody>
          <a:bodyPr/>
          <a:lstStyle/>
          <a:p>
            <a:pPr marL="0" marR="0" indent="0">
              <a:lnSpc>
                <a:spcPct val="115000"/>
              </a:lnSpc>
              <a:spcBef>
                <a:spcPts val="1500"/>
              </a:spcBef>
              <a:spcAft>
                <a:spcPts val="0"/>
              </a:spcAft>
            </a:pPr>
            <a:r>
              <a:rPr lang="en-US" b="1" spc="75">
                <a:solidFill>
                  <a:srgbClr val="00427A"/>
                </a:solidFill>
                <a:effectLst/>
                <a:hlinkClick r:id="rId3" action="ppaction://hlinksldjump"/>
              </a:rPr>
              <a:t>Students Tab – Finding a Student</a:t>
            </a:r>
            <a:endParaRPr lang="en-US" b="1" spc="75">
              <a:solidFill>
                <a:srgbClr val="00427A"/>
              </a:solidFill>
              <a:effectLst/>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376834" y="1343171"/>
            <a:ext cx="7071847" cy="5283200"/>
          </a:xfrm>
        </p:spPr>
        <p:txBody>
          <a:bodyPr/>
          <a:lstStyle/>
          <a:p>
            <a:pPr marL="457200" marR="0" lvl="0" indent="-457200">
              <a:spcBef>
                <a:spcPts val="600"/>
              </a:spcBef>
              <a:spcAft>
                <a:spcPts val="0"/>
              </a:spcAft>
              <a:buSzPct val="100000"/>
              <a:buFont typeface="+mj-lt"/>
              <a:buAutoNum type="arabicPeriod"/>
            </a:pPr>
            <a:r>
              <a:rPr lang="en-US" sz="2400">
                <a:effectLst/>
                <a:ea typeface="MS Mincho" panose="02020609040205080304" pitchFamily="49" charset="-128"/>
              </a:rPr>
              <a:t>Once you select the “</a:t>
            </a:r>
            <a:r>
              <a:rPr lang="en-US" sz="2400" b="1">
                <a:effectLst/>
                <a:ea typeface="MS Mincho" panose="02020609040205080304" pitchFamily="49" charset="-128"/>
              </a:rPr>
              <a:t>Students</a:t>
            </a:r>
            <a:r>
              <a:rPr lang="en-US" sz="2400">
                <a:effectLst/>
                <a:ea typeface="MS Mincho" panose="02020609040205080304" pitchFamily="49" charset="-128"/>
              </a:rPr>
              <a:t>” tab, s</a:t>
            </a:r>
            <a:r>
              <a:rPr lang="en-US" sz="2400">
                <a:ea typeface="MS Mincho" panose="02020609040205080304" pitchFamily="49" charset="-128"/>
              </a:rPr>
              <a:t>elect one of the two search options: </a:t>
            </a:r>
            <a:endParaRPr lang="en-US" sz="2400">
              <a:effectLst/>
              <a:ea typeface="MS Mincho" panose="02020609040205080304" pitchFamily="49" charset="-128"/>
            </a:endParaRPr>
          </a:p>
          <a:p>
            <a:pPr marL="685800" lvl="1" indent="-457200">
              <a:spcBef>
                <a:spcPts val="600"/>
              </a:spcBef>
              <a:spcAft>
                <a:spcPts val="0"/>
              </a:spcAft>
              <a:buSzPct val="100000"/>
            </a:pPr>
            <a:r>
              <a:rPr lang="en-US" sz="2400" b="1">
                <a:ea typeface="MS Mincho" panose="02020609040205080304" pitchFamily="49" charset="-128"/>
                <a:hlinkClick r:id="rId4" action="ppaction://hlinksldjump"/>
              </a:rPr>
              <a:t>Search my students</a:t>
            </a:r>
            <a:r>
              <a:rPr lang="en-US" sz="2400">
                <a:ea typeface="MS Mincho" panose="02020609040205080304" pitchFamily="49" charset="-128"/>
                <a:hlinkClick r:id="rId4" action="ppaction://hlinksldjump"/>
              </a:rPr>
              <a:t> </a:t>
            </a:r>
            <a:r>
              <a:rPr lang="en-US" sz="2400">
                <a:ea typeface="MS Mincho" panose="02020609040205080304" pitchFamily="49" charset="-128"/>
              </a:rPr>
              <a:t>– Navigate to page 95</a:t>
            </a:r>
          </a:p>
          <a:p>
            <a:pPr marL="685800" lvl="1" indent="-457200">
              <a:spcBef>
                <a:spcPts val="600"/>
              </a:spcBef>
              <a:spcAft>
                <a:spcPts val="0"/>
              </a:spcAft>
              <a:buSzPct val="100000"/>
            </a:pPr>
            <a:r>
              <a:rPr lang="en-US" sz="2400" b="1">
                <a:ea typeface="MS Mincho" panose="02020609040205080304" pitchFamily="49" charset="-128"/>
                <a:hlinkClick r:id="rId5" action="ppaction://hlinksldjump"/>
              </a:rPr>
              <a:t>Search all students </a:t>
            </a:r>
            <a:r>
              <a:rPr lang="en-US" sz="2400">
                <a:ea typeface="MS Mincho" panose="02020609040205080304" pitchFamily="49" charset="-128"/>
              </a:rPr>
              <a:t>–  Navigate to page 96</a:t>
            </a:r>
            <a:endParaRPr lang="en-US" sz="2400">
              <a:effectLst/>
              <a:ea typeface="MS Mincho" panose="02020609040205080304" pitchFamily="49" charset="-128"/>
            </a:endParaRPr>
          </a:p>
          <a:p>
            <a:pPr>
              <a:spcBef>
                <a:spcPts val="600"/>
              </a:spcBef>
              <a:spcAft>
                <a:spcPts val="0"/>
              </a:spcAft>
              <a:buSzPct val="100000"/>
            </a:pPr>
            <a:r>
              <a:rPr lang="en-US" sz="2400">
                <a:effectLst/>
                <a:ea typeface="MS Mincho" panose="02020609040205080304" pitchFamily="49" charset="-128"/>
              </a:rPr>
              <a:t>Using the </a:t>
            </a:r>
            <a:r>
              <a:rPr lang="en-US" sz="2400" b="1">
                <a:effectLst/>
                <a:ea typeface="MS Mincho" panose="02020609040205080304" pitchFamily="49" charset="-128"/>
              </a:rPr>
              <a:t>“Search all students”</a:t>
            </a:r>
            <a:r>
              <a:rPr lang="en-US" sz="2400">
                <a:effectLst/>
                <a:ea typeface="MS Mincho" panose="02020609040205080304" pitchFamily="49" charset="-128"/>
              </a:rPr>
              <a:t> functionality searches all data within the system. The </a:t>
            </a:r>
            <a:r>
              <a:rPr lang="en-US" sz="2400" b="1">
                <a:effectLst/>
                <a:ea typeface="MS Mincho" panose="02020609040205080304" pitchFamily="49" charset="-128"/>
              </a:rPr>
              <a:t>“Search my students” </a:t>
            </a:r>
            <a:r>
              <a:rPr lang="en-US" sz="2400">
                <a:effectLst/>
                <a:ea typeface="MS Mincho" panose="02020609040205080304" pitchFamily="49" charset="-128"/>
              </a:rPr>
              <a:t>function displays/searches all students that are at a facilities where the SCO has access.</a:t>
            </a:r>
            <a:r>
              <a:rPr lang="en-US" sz="2400">
                <a:ea typeface="MS Mincho" panose="02020609040205080304" pitchFamily="49" charset="-128"/>
              </a:rPr>
              <a:t> </a:t>
            </a:r>
            <a:r>
              <a:rPr lang="en-US" sz="2400">
                <a:effectLst/>
                <a:ea typeface="MS Mincho" panose="02020609040205080304" pitchFamily="49" charset="-128"/>
              </a:rPr>
              <a:t>Depending on which option you select, different search field options populate. </a:t>
            </a:r>
          </a:p>
          <a:p>
            <a:pPr>
              <a:spcBef>
                <a:spcPts val="600"/>
              </a:spcBef>
              <a:spcAft>
                <a:spcPts val="0"/>
              </a:spcAft>
              <a:buSzPct val="100000"/>
            </a:pPr>
            <a:r>
              <a:rPr lang="en-US" sz="1600" i="1">
                <a:effectLst/>
                <a:ea typeface="MS Mincho" panose="02020609040205080304" pitchFamily="49" charset="-128"/>
              </a:rPr>
              <a:t>Note: </a:t>
            </a:r>
          </a:p>
          <a:p>
            <a:pPr marL="285750" indent="-285750">
              <a:spcAft>
                <a:spcPts val="0"/>
              </a:spcAft>
              <a:buSzPct val="100000"/>
              <a:buFont typeface="Arial" panose="020B0604020202020204" pitchFamily="34" charset="0"/>
              <a:buChar char="•"/>
            </a:pPr>
            <a:r>
              <a:rPr lang="en-US" sz="1600" i="1">
                <a:effectLst/>
                <a:ea typeface="MS Mincho" panose="02020609040205080304" pitchFamily="49" charset="-128"/>
              </a:rPr>
              <a:t>Before searching for a student, this page defaults to display “Active” students in alphabetical order.</a:t>
            </a:r>
            <a:r>
              <a:rPr lang="en-US" sz="1600" i="1">
                <a:ea typeface="MS Mincho" panose="02020609040205080304" pitchFamily="49" charset="-128"/>
              </a:rPr>
              <a:t> </a:t>
            </a:r>
          </a:p>
          <a:p>
            <a:pPr marL="285750" indent="-285750">
              <a:spcAft>
                <a:spcPts val="0"/>
              </a:spcAft>
              <a:buSzPct val="100000"/>
              <a:buFont typeface="Arial" panose="020B0604020202020204" pitchFamily="34" charset="0"/>
              <a:buChar char="•"/>
            </a:pPr>
            <a:r>
              <a:rPr lang="en-US" sz="1600" i="1">
                <a:ea typeface="MS Mincho" panose="02020609040205080304" pitchFamily="49" charset="-128"/>
              </a:rPr>
              <a:t>Neither search option allows users to search for a student by SSN.</a:t>
            </a:r>
          </a:p>
          <a:p>
            <a:pPr marL="342900" indent="-342900">
              <a:lnSpc>
                <a:spcPct val="115000"/>
              </a:lnSpc>
              <a:spcBef>
                <a:spcPts val="500"/>
              </a:spcBef>
              <a:spcAft>
                <a:spcPts val="0"/>
              </a:spcAft>
              <a:buSzPct val="100000"/>
              <a:buFont typeface="Arial" panose="020B0604020202020204" pitchFamily="34" charset="0"/>
              <a:buChar char="•"/>
            </a:pPr>
            <a:endParaRPr lang="en-US" sz="1400" i="1">
              <a:ea typeface="MS Mincho" panose="02020609040205080304" pitchFamily="49" charset="-128"/>
            </a:endParaRPr>
          </a:p>
          <a:p>
            <a:pPr>
              <a:lnSpc>
                <a:spcPct val="115000"/>
              </a:lnSpc>
              <a:spcBef>
                <a:spcPts val="500"/>
              </a:spcBef>
              <a:spcAft>
                <a:spcPts val="0"/>
              </a:spcAft>
              <a:buSzPct val="100000"/>
            </a:pPr>
            <a:endParaRPr lang="en-US" i="1">
              <a:effectLst/>
              <a:ea typeface="MS Mincho" panose="02020609040205080304" pitchFamily="49" charset="-128"/>
            </a:endParaRPr>
          </a:p>
        </p:txBody>
      </p:sp>
      <p:pic>
        <p:nvPicPr>
          <p:cNvPr id="3" name="Picture 2" descr="Screenshot of the &quot;Find and add a student&quot; page. There is callout box on the &quot;Search my student&quot; default option and search options. ">
            <a:extLst>
              <a:ext uri="{FF2B5EF4-FFF2-40B4-BE49-F238E27FC236}">
                <a16:creationId xmlns:a16="http://schemas.microsoft.com/office/drawing/2014/main" id="{268C906C-9755-5A95-7D30-2D69438E9D32}"/>
              </a:ext>
            </a:extLst>
          </p:cNvPr>
          <p:cNvPicPr>
            <a:picLocks noChangeAspect="1"/>
          </p:cNvPicPr>
          <p:nvPr/>
        </p:nvPicPr>
        <p:blipFill rotWithShape="1">
          <a:blip r:embed="rId6"/>
          <a:srcRect r="7846"/>
          <a:stretch/>
        </p:blipFill>
        <p:spPr>
          <a:xfrm>
            <a:off x="7519914" y="2043711"/>
            <a:ext cx="4423270" cy="2846788"/>
          </a:xfrm>
          <a:prstGeom prst="rect">
            <a:avLst/>
          </a:prstGeom>
          <a:ln>
            <a:solidFill>
              <a:schemeClr val="tx1"/>
            </a:solidFill>
          </a:ln>
        </p:spPr>
      </p:pic>
      <p:sp>
        <p:nvSpPr>
          <p:cNvPr id="5" name="Rectangle: Rounded Corners 4" descr="Return to table of contents button.">
            <a:hlinkClick r:id="rId7"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7"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56C95587-5A5A-5EEB-5EF7-F11FA7FB34E4}"/>
              </a:ext>
              <a:ext uri="{C183D7F6-B498-43B3-948B-1728B52AA6E4}">
                <adec:decorative xmlns:adec="http://schemas.microsoft.com/office/drawing/2017/decorative" val="1"/>
              </a:ext>
            </a:extLst>
          </p:cNvPr>
          <p:cNvSpPr/>
          <p:nvPr/>
        </p:nvSpPr>
        <p:spPr>
          <a:xfrm>
            <a:off x="7625964" y="2469480"/>
            <a:ext cx="1387408" cy="215298"/>
          </a:xfrm>
          <a:prstGeom prst="rect">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4601071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0D00BD8-459C-2B2B-C2B0-BD33DB3DEC09}"/>
              </a:ext>
            </a:extLst>
          </p:cNvPr>
          <p:cNvSpPr txBox="1">
            <a:spLocks noGrp="1"/>
          </p:cNvSpPr>
          <p:nvPr>
            <p:ph type="title" idx="4294967295"/>
          </p:nvPr>
        </p:nvSpPr>
        <p:spPr>
          <a:xfrm>
            <a:off x="381000" y="272776"/>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en-US" sz="3600" b="1" i="0" u="none" strike="noStrike" kern="1200" cap="none" spc="75" normalizeH="0" baseline="0" noProof="0">
                <a:ln>
                  <a:noFill/>
                </a:ln>
                <a:solidFill>
                  <a:srgbClr val="0E7BBA"/>
                </a:solidFill>
                <a:effectLst/>
                <a:uLnTx/>
                <a:uFillTx/>
                <a:latin typeface="Calibri"/>
                <a:cs typeface="Calibri"/>
                <a:hlinkClick r:id="rId2" action="ppaction://hlinksldjump">
                  <a:extLst>
                    <a:ext uri="{A12FA001-AC4F-418D-AE19-62706E023703}">
                      <ahyp:hlinkClr xmlns:ahyp="http://schemas.microsoft.com/office/drawing/2018/hyperlinkcolor" val="tx"/>
                    </a:ext>
                  </a:extLst>
                </a:hlinkClick>
              </a:rPr>
              <a:t>Students Tab – Finding a Student</a:t>
            </a: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 Cont'd</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376836" y="1354498"/>
            <a:ext cx="5907232" cy="5283200"/>
          </a:xfrm>
        </p:spPr>
        <p:txBody>
          <a:bodyPr/>
          <a:lstStyle/>
          <a:p>
            <a:pPr marR="0" lvl="0">
              <a:lnSpc>
                <a:spcPct val="115000"/>
              </a:lnSpc>
              <a:spcBef>
                <a:spcPts val="500"/>
              </a:spcBef>
              <a:spcAft>
                <a:spcPts val="0"/>
              </a:spcAft>
              <a:buSzPts val="1000"/>
            </a:pPr>
            <a:r>
              <a:rPr lang="en-US" sz="2600" b="1">
                <a:effectLst/>
                <a:ea typeface="MS Mincho" panose="02020609040205080304" pitchFamily="49" charset="-128"/>
              </a:rPr>
              <a:t>a. Search my students </a:t>
            </a:r>
            <a:r>
              <a:rPr lang="en-US" sz="2600">
                <a:effectLst/>
                <a:ea typeface="MS Mincho" panose="02020609040205080304" pitchFamily="49" charset="-128"/>
              </a:rPr>
              <a:t>- Search for a student by entering their </a:t>
            </a:r>
            <a:r>
              <a:rPr lang="en-US" sz="2600" b="1">
                <a:ea typeface="MS Mincho" panose="02020609040205080304" pitchFamily="49" charset="-128"/>
              </a:rPr>
              <a:t>“F</a:t>
            </a:r>
            <a:r>
              <a:rPr lang="en-US" sz="2600" b="1">
                <a:effectLst/>
                <a:ea typeface="MS Mincho" panose="02020609040205080304" pitchFamily="49" charset="-128"/>
              </a:rPr>
              <a:t>irst</a:t>
            </a:r>
            <a:r>
              <a:rPr lang="en-US" sz="2600">
                <a:effectLst/>
                <a:ea typeface="MS Mincho" panose="02020609040205080304" pitchFamily="49" charset="-128"/>
              </a:rPr>
              <a:t> </a:t>
            </a:r>
            <a:r>
              <a:rPr lang="en-US" sz="2600" b="1">
                <a:effectLst/>
                <a:ea typeface="MS Mincho" panose="02020609040205080304" pitchFamily="49" charset="-128"/>
              </a:rPr>
              <a:t>name”</a:t>
            </a:r>
            <a:r>
              <a:rPr lang="en-US" sz="2600">
                <a:effectLst/>
                <a:ea typeface="MS Mincho" panose="02020609040205080304" pitchFamily="49" charset="-128"/>
              </a:rPr>
              <a:t>, </a:t>
            </a:r>
            <a:r>
              <a:rPr lang="en-US" sz="2600">
                <a:ea typeface="MS Mincho" panose="02020609040205080304" pitchFamily="49" charset="-128"/>
              </a:rPr>
              <a:t>“</a:t>
            </a:r>
            <a:r>
              <a:rPr lang="en-US" sz="2600" b="1">
                <a:ea typeface="MS Mincho" panose="02020609040205080304" pitchFamily="49" charset="-128"/>
              </a:rPr>
              <a:t>L</a:t>
            </a:r>
            <a:r>
              <a:rPr lang="en-US" sz="2600" b="1">
                <a:effectLst/>
                <a:ea typeface="MS Mincho" panose="02020609040205080304" pitchFamily="49" charset="-128"/>
              </a:rPr>
              <a:t>ast</a:t>
            </a:r>
            <a:r>
              <a:rPr lang="en-US" sz="2600">
                <a:effectLst/>
                <a:ea typeface="MS Mincho" panose="02020609040205080304" pitchFamily="49" charset="-128"/>
              </a:rPr>
              <a:t> </a:t>
            </a:r>
            <a:r>
              <a:rPr lang="en-US" sz="2600" b="1">
                <a:effectLst/>
                <a:ea typeface="MS Mincho" panose="02020609040205080304" pitchFamily="49" charset="-128"/>
              </a:rPr>
              <a:t>name</a:t>
            </a:r>
            <a:r>
              <a:rPr lang="en-US" sz="2600">
                <a:effectLst/>
                <a:ea typeface="MS Mincho" panose="02020609040205080304" pitchFamily="49" charset="-128"/>
              </a:rPr>
              <a:t>”, or “</a:t>
            </a:r>
            <a:r>
              <a:rPr lang="en-US" sz="2600" b="1">
                <a:effectLst/>
                <a:ea typeface="MS Mincho" panose="02020609040205080304" pitchFamily="49" charset="-128"/>
              </a:rPr>
              <a:t>Student ID</a:t>
            </a:r>
            <a:r>
              <a:rPr lang="en-US" sz="2600">
                <a:effectLst/>
                <a:ea typeface="MS Mincho" panose="02020609040205080304" pitchFamily="49" charset="-128"/>
              </a:rPr>
              <a:t>”. There are several filters to help narrow your search results such as, “</a:t>
            </a:r>
            <a:r>
              <a:rPr lang="en-US" sz="2600" b="1">
                <a:effectLst/>
                <a:ea typeface="MS Mincho" panose="02020609040205080304" pitchFamily="49" charset="-128"/>
              </a:rPr>
              <a:t>Enrollment</a:t>
            </a:r>
            <a:r>
              <a:rPr lang="en-US" sz="2600">
                <a:effectLst/>
                <a:ea typeface="MS Mincho" panose="02020609040205080304" pitchFamily="49" charset="-128"/>
              </a:rPr>
              <a:t> </a:t>
            </a:r>
            <a:r>
              <a:rPr lang="en-US" sz="2600" b="1">
                <a:effectLst/>
                <a:ea typeface="MS Mincho" panose="02020609040205080304" pitchFamily="49" charset="-128"/>
              </a:rPr>
              <a:t>status</a:t>
            </a:r>
            <a:r>
              <a:rPr lang="en-US" sz="2600">
                <a:effectLst/>
                <a:ea typeface="MS Mincho" panose="02020609040205080304" pitchFamily="49" charset="-128"/>
              </a:rPr>
              <a:t>”, “</a:t>
            </a:r>
            <a:r>
              <a:rPr lang="en-US" sz="2600" b="1">
                <a:effectLst/>
                <a:ea typeface="MS Mincho" panose="02020609040205080304" pitchFamily="49" charset="-128"/>
              </a:rPr>
              <a:t>Training</a:t>
            </a:r>
            <a:r>
              <a:rPr lang="en-US" sz="2600">
                <a:effectLst/>
                <a:ea typeface="MS Mincho" panose="02020609040205080304" pitchFamily="49" charset="-128"/>
              </a:rPr>
              <a:t> </a:t>
            </a:r>
            <a:r>
              <a:rPr lang="en-US" sz="2600" b="1">
                <a:effectLst/>
                <a:ea typeface="MS Mincho" panose="02020609040205080304" pitchFamily="49" charset="-128"/>
              </a:rPr>
              <a:t>type</a:t>
            </a:r>
            <a:r>
              <a:rPr lang="en-US" sz="2600">
                <a:effectLst/>
                <a:ea typeface="MS Mincho" panose="02020609040205080304" pitchFamily="49" charset="-128"/>
              </a:rPr>
              <a:t>”, and “</a:t>
            </a:r>
            <a:r>
              <a:rPr lang="en-US" sz="2600" b="1">
                <a:effectLst/>
                <a:ea typeface="MS Mincho" panose="02020609040205080304" pitchFamily="49" charset="-128"/>
              </a:rPr>
              <a:t>Program</a:t>
            </a:r>
            <a:r>
              <a:rPr lang="en-US" sz="2600">
                <a:effectLst/>
                <a:ea typeface="MS Mincho" panose="02020609040205080304" pitchFamily="49" charset="-128"/>
              </a:rPr>
              <a:t>”. “</a:t>
            </a:r>
            <a:r>
              <a:rPr lang="en-US" sz="2600" b="1">
                <a:effectLst/>
                <a:ea typeface="MS Mincho" panose="02020609040205080304" pitchFamily="49" charset="-128"/>
              </a:rPr>
              <a:t>Program</a:t>
            </a:r>
            <a:r>
              <a:rPr lang="en-US" sz="2600">
                <a:effectLst/>
                <a:ea typeface="MS Mincho" panose="02020609040205080304" pitchFamily="49" charset="-128"/>
              </a:rPr>
              <a:t>” is populated by the programs approved in WEAMS. In addition, non-matriculated and undeclared are available dropdown options that are enabled and displayed if the </a:t>
            </a:r>
            <a:r>
              <a:rPr lang="en-US" sz="2600" b="1">
                <a:effectLst/>
                <a:ea typeface="MS Mincho" panose="02020609040205080304" pitchFamily="49" charset="-128"/>
              </a:rPr>
              <a:t>“Training </a:t>
            </a:r>
            <a:r>
              <a:rPr lang="en-US" sz="2600" b="1">
                <a:ea typeface="MS Mincho" panose="02020609040205080304" pitchFamily="49" charset="-128"/>
              </a:rPr>
              <a:t>t</a:t>
            </a:r>
            <a:r>
              <a:rPr lang="en-US" sz="2600" b="1">
                <a:effectLst/>
                <a:ea typeface="MS Mincho" panose="02020609040205080304" pitchFamily="49" charset="-128"/>
              </a:rPr>
              <a:t>ype” </a:t>
            </a:r>
            <a:r>
              <a:rPr lang="en-US" sz="2600">
                <a:effectLst/>
                <a:ea typeface="MS Mincho" panose="02020609040205080304" pitchFamily="49" charset="-128"/>
              </a:rPr>
              <a:t>is IHL. </a:t>
            </a:r>
          </a:p>
        </p:txBody>
      </p:sp>
      <p:pic>
        <p:nvPicPr>
          <p:cNvPr id="3" name="Picture 2" descr="Screenshot of the &quot;Find and add a student&quot; page. There is callout box on the &quot;Search my student&quot; default option and search options. ">
            <a:extLst>
              <a:ext uri="{FF2B5EF4-FFF2-40B4-BE49-F238E27FC236}">
                <a16:creationId xmlns:a16="http://schemas.microsoft.com/office/drawing/2014/main" id="{268C906C-9755-5A95-7D30-2D69438E9D32}"/>
              </a:ext>
            </a:extLst>
          </p:cNvPr>
          <p:cNvPicPr>
            <a:picLocks noChangeAspect="1"/>
          </p:cNvPicPr>
          <p:nvPr/>
        </p:nvPicPr>
        <p:blipFill rotWithShape="1">
          <a:blip r:embed="rId3"/>
          <a:srcRect r="7661"/>
          <a:stretch/>
        </p:blipFill>
        <p:spPr>
          <a:xfrm>
            <a:off x="6685565" y="2214392"/>
            <a:ext cx="5506435" cy="3195084"/>
          </a:xfrm>
          <a:prstGeom prst="rect">
            <a:avLst/>
          </a:prstGeom>
          <a:ln>
            <a:solidFill>
              <a:schemeClr val="tx1"/>
            </a:solidFill>
          </a:ln>
        </p:spPr>
      </p:pic>
      <p:sp>
        <p:nvSpPr>
          <p:cNvPr id="4" name="Rectangle 3">
            <a:extLst>
              <a:ext uri="{FF2B5EF4-FFF2-40B4-BE49-F238E27FC236}">
                <a16:creationId xmlns:a16="http://schemas.microsoft.com/office/drawing/2014/main" id="{6C2FD673-E261-B480-60E4-007718C6FA22}"/>
              </a:ext>
              <a:ext uri="{C183D7F6-B498-43B3-948B-1728B52AA6E4}">
                <adec:decorative xmlns:adec="http://schemas.microsoft.com/office/drawing/2017/decorative" val="1"/>
              </a:ext>
            </a:extLst>
          </p:cNvPr>
          <p:cNvSpPr/>
          <p:nvPr/>
        </p:nvSpPr>
        <p:spPr>
          <a:xfrm>
            <a:off x="6861299" y="2683378"/>
            <a:ext cx="791130" cy="239403"/>
          </a:xfrm>
          <a:prstGeom prst="rect">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Rounded Corners 4" descr="Return to table of contents button.">
            <a:hlinkClick r:id="rId4"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667824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B5BCC9-B931-4119-AD6F-5D58CCE1E505}"/>
              </a:ext>
            </a:extLst>
          </p:cNvPr>
          <p:cNvSpPr txBox="1">
            <a:spLocks noGrp="1"/>
          </p:cNvSpPr>
          <p:nvPr>
            <p:ph type="title" idx="4294967295"/>
          </p:nvPr>
        </p:nvSpPr>
        <p:spPr>
          <a:xfrm>
            <a:off x="381000" y="272776"/>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en-US" sz="3600" b="1" i="0" u="none" strike="noStrike" kern="1200" cap="none" spc="75" normalizeH="0" baseline="0" noProof="0">
                <a:ln>
                  <a:noFill/>
                </a:ln>
                <a:solidFill>
                  <a:srgbClr val="00427A"/>
                </a:solidFill>
                <a:effectLst/>
                <a:uLnTx/>
                <a:uFillTx/>
                <a:latin typeface="Calibri"/>
                <a:cs typeface="Calibri"/>
                <a:hlinkClick r:id="rId3" action="ppaction://hlinksldjump"/>
              </a:rPr>
              <a:t>Students Tab – Finding a Student Cont'd 1</a:t>
            </a:r>
            <a:endParaRPr kumimoji="0" lang="en-US" sz="3600" b="1" i="0" u="none" strike="noStrike" kern="1200" cap="none" spc="75" normalizeH="0" baseline="0" noProof="0">
              <a:ln>
                <a:noFill/>
              </a:ln>
              <a:solidFill>
                <a:srgbClr val="00427A"/>
              </a:solidFill>
              <a:effectLst/>
              <a:uLnTx/>
              <a:uFillTx/>
              <a:latin typeface="Calibri" panose="020F0502020204030204" pitchFamily="34" charset="0"/>
              <a:ea typeface="+mj-ea"/>
              <a:cs typeface="Calibri" panose="020F0502020204030204" pitchFamily="34" charset="0"/>
              <a:hlinkClick r:id="rId3" action="ppaction://hlinksldjump"/>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158890" y="1326878"/>
            <a:ext cx="5937110" cy="5283200"/>
          </a:xfrm>
        </p:spPr>
        <p:txBody>
          <a:bodyPr/>
          <a:lstStyle/>
          <a:p>
            <a:pPr marL="228600">
              <a:lnSpc>
                <a:spcPct val="115000"/>
              </a:lnSpc>
              <a:spcBef>
                <a:spcPts val="500"/>
              </a:spcBef>
              <a:spcAft>
                <a:spcPts val="1000"/>
              </a:spcAft>
            </a:pPr>
            <a:r>
              <a:rPr lang="en-US" sz="2800" b="1">
                <a:effectLst/>
                <a:ea typeface="MS Mincho" panose="02020609040205080304" pitchFamily="49" charset="-128"/>
              </a:rPr>
              <a:t>b. Search all students</a:t>
            </a:r>
            <a:r>
              <a:rPr lang="en-US" sz="2800">
                <a:effectLst/>
                <a:ea typeface="MS Mincho" panose="02020609040205080304" pitchFamily="49" charset="-128"/>
              </a:rPr>
              <a:t> - Search for a student by “</a:t>
            </a:r>
            <a:r>
              <a:rPr lang="en-US" sz="2800" b="1">
                <a:effectLst/>
                <a:ea typeface="MS Mincho" panose="02020609040205080304" pitchFamily="49" charset="-128"/>
              </a:rPr>
              <a:t>First</a:t>
            </a:r>
            <a:r>
              <a:rPr lang="en-US" sz="2800">
                <a:effectLst/>
                <a:ea typeface="MS Mincho" panose="02020609040205080304" pitchFamily="49" charset="-128"/>
              </a:rPr>
              <a:t> </a:t>
            </a:r>
            <a:r>
              <a:rPr lang="en-US" sz="2800" b="1">
                <a:effectLst/>
                <a:ea typeface="MS Mincho" panose="02020609040205080304" pitchFamily="49" charset="-128"/>
              </a:rPr>
              <a:t>name</a:t>
            </a:r>
            <a:r>
              <a:rPr lang="en-US" sz="2800">
                <a:effectLst/>
                <a:ea typeface="MS Mincho" panose="02020609040205080304" pitchFamily="49" charset="-128"/>
              </a:rPr>
              <a:t>”, “</a:t>
            </a:r>
            <a:r>
              <a:rPr lang="en-US" sz="2800" b="1">
                <a:effectLst/>
                <a:ea typeface="MS Mincho" panose="02020609040205080304" pitchFamily="49" charset="-128"/>
              </a:rPr>
              <a:t>Middle</a:t>
            </a:r>
            <a:r>
              <a:rPr lang="en-US" sz="2800">
                <a:effectLst/>
                <a:ea typeface="MS Mincho" panose="02020609040205080304" pitchFamily="49" charset="-128"/>
              </a:rPr>
              <a:t> </a:t>
            </a:r>
            <a:r>
              <a:rPr lang="en-US" sz="2800" b="1">
                <a:effectLst/>
                <a:ea typeface="MS Mincho" panose="02020609040205080304" pitchFamily="49" charset="-128"/>
              </a:rPr>
              <a:t>name</a:t>
            </a:r>
            <a:r>
              <a:rPr lang="en-US" sz="2800">
                <a:effectLst/>
                <a:ea typeface="MS Mincho" panose="02020609040205080304" pitchFamily="49" charset="-128"/>
              </a:rPr>
              <a:t>”, </a:t>
            </a:r>
            <a:r>
              <a:rPr lang="en-US" sz="2800" b="1">
                <a:effectLst/>
                <a:ea typeface="MS Mincho" panose="02020609040205080304" pitchFamily="49" charset="-128"/>
              </a:rPr>
              <a:t>Last</a:t>
            </a:r>
            <a:r>
              <a:rPr lang="en-US" sz="2800">
                <a:effectLst/>
                <a:ea typeface="MS Mincho" panose="02020609040205080304" pitchFamily="49" charset="-128"/>
              </a:rPr>
              <a:t> </a:t>
            </a:r>
            <a:r>
              <a:rPr lang="en-US" sz="2800" b="1">
                <a:effectLst/>
                <a:ea typeface="MS Mincho" panose="02020609040205080304" pitchFamily="49" charset="-128"/>
              </a:rPr>
              <a:t>name</a:t>
            </a:r>
            <a:r>
              <a:rPr lang="en-US" sz="2800">
                <a:effectLst/>
                <a:ea typeface="MS Mincho" panose="02020609040205080304" pitchFamily="49" charset="-128"/>
              </a:rPr>
              <a:t>”, “</a:t>
            </a:r>
            <a:r>
              <a:rPr lang="en-US" sz="2800" b="1">
                <a:effectLst/>
                <a:ea typeface="MS Mincho" panose="02020609040205080304" pitchFamily="49" charset="-128"/>
              </a:rPr>
              <a:t>Email</a:t>
            </a:r>
            <a:r>
              <a:rPr lang="en-US" sz="2800">
                <a:effectLst/>
                <a:ea typeface="MS Mincho" panose="02020609040205080304" pitchFamily="49" charset="-128"/>
              </a:rPr>
              <a:t>”, “</a:t>
            </a:r>
            <a:r>
              <a:rPr lang="en-US" sz="2800" b="1">
                <a:effectLst/>
                <a:ea typeface="MS Mincho" panose="02020609040205080304" pitchFamily="49" charset="-128"/>
              </a:rPr>
              <a:t>Phone</a:t>
            </a:r>
            <a:r>
              <a:rPr lang="en-US" sz="2800">
                <a:effectLst/>
                <a:ea typeface="MS Mincho" panose="02020609040205080304" pitchFamily="49" charset="-128"/>
              </a:rPr>
              <a:t> </a:t>
            </a:r>
            <a:r>
              <a:rPr lang="en-US" sz="2800" b="1">
                <a:effectLst/>
                <a:ea typeface="MS Mincho" panose="02020609040205080304" pitchFamily="49" charset="-128"/>
              </a:rPr>
              <a:t>number</a:t>
            </a:r>
            <a:r>
              <a:rPr lang="en-US" sz="2800">
                <a:effectLst/>
                <a:ea typeface="MS Mincho" panose="02020609040205080304" pitchFamily="49" charset="-128"/>
              </a:rPr>
              <a:t>”, or “</a:t>
            </a:r>
            <a:r>
              <a:rPr lang="en-US" sz="2800" b="1">
                <a:effectLst/>
                <a:ea typeface="MS Mincho" panose="02020609040205080304" pitchFamily="49" charset="-128"/>
              </a:rPr>
              <a:t>Date</a:t>
            </a:r>
            <a:r>
              <a:rPr lang="en-US" sz="2800">
                <a:effectLst/>
                <a:ea typeface="MS Mincho" panose="02020609040205080304" pitchFamily="49" charset="-128"/>
              </a:rPr>
              <a:t> </a:t>
            </a:r>
            <a:r>
              <a:rPr lang="en-US" sz="2800" b="1">
                <a:effectLst/>
                <a:ea typeface="MS Mincho" panose="02020609040205080304" pitchFamily="49" charset="-128"/>
              </a:rPr>
              <a:t>of</a:t>
            </a:r>
            <a:r>
              <a:rPr lang="en-US" sz="2800">
                <a:effectLst/>
                <a:ea typeface="MS Mincho" panose="02020609040205080304" pitchFamily="49" charset="-128"/>
              </a:rPr>
              <a:t> </a:t>
            </a:r>
            <a:r>
              <a:rPr lang="en-US" sz="2800" b="1">
                <a:effectLst/>
                <a:ea typeface="MS Mincho" panose="02020609040205080304" pitchFamily="49" charset="-128"/>
              </a:rPr>
              <a:t>birth</a:t>
            </a:r>
            <a:r>
              <a:rPr lang="en-US" sz="2800">
                <a:effectLst/>
                <a:ea typeface="MS Mincho" panose="02020609040205080304" pitchFamily="49" charset="-128"/>
              </a:rPr>
              <a:t>”. </a:t>
            </a:r>
          </a:p>
          <a:p>
            <a:pPr marL="228600">
              <a:lnSpc>
                <a:spcPct val="115000"/>
              </a:lnSpc>
              <a:spcBef>
                <a:spcPts val="500"/>
              </a:spcBef>
              <a:spcAft>
                <a:spcPts val="1000"/>
              </a:spcAft>
            </a:pPr>
            <a:endParaRPr lang="en-US" sz="2800" i="1">
              <a:ea typeface="MS Mincho" panose="02020609040205080304" pitchFamily="49" charset="-128"/>
            </a:endParaRPr>
          </a:p>
          <a:p>
            <a:pPr marL="228600">
              <a:lnSpc>
                <a:spcPct val="115000"/>
              </a:lnSpc>
              <a:spcBef>
                <a:spcPts val="500"/>
              </a:spcBef>
              <a:spcAft>
                <a:spcPts val="1000"/>
              </a:spcAft>
            </a:pPr>
            <a:r>
              <a:rPr lang="en-US" sz="1600" i="1">
                <a:effectLst/>
                <a:ea typeface="MS Mincho" panose="02020609040205080304" pitchFamily="49" charset="-128"/>
              </a:rPr>
              <a:t>Note: </a:t>
            </a:r>
          </a:p>
          <a:p>
            <a:pPr marL="571500" marR="0" indent="-342900">
              <a:lnSpc>
                <a:spcPct val="115000"/>
              </a:lnSpc>
              <a:spcBef>
                <a:spcPts val="0"/>
              </a:spcBef>
              <a:spcAft>
                <a:spcPts val="0"/>
              </a:spcAft>
              <a:buFont typeface="Arial" panose="020B0604020202020204" pitchFamily="34" charset="0"/>
              <a:buChar char="•"/>
            </a:pPr>
            <a:r>
              <a:rPr lang="en-US" sz="1600" i="1">
                <a:effectLst/>
                <a:ea typeface="MS Mincho" panose="02020609040205080304" pitchFamily="49" charset="-128"/>
              </a:rPr>
              <a:t>Although all fields are not required to populate search results, there is minimum searc</a:t>
            </a:r>
            <a:r>
              <a:rPr lang="en-US" sz="1600" i="1">
                <a:ea typeface="MS Mincho" panose="02020609040205080304" pitchFamily="49" charset="-128"/>
              </a:rPr>
              <a:t>h criteria of first two letters of Last name or Date of Birth</a:t>
            </a:r>
            <a:r>
              <a:rPr lang="en-US" sz="1600" i="1">
                <a:effectLst/>
                <a:ea typeface="MS Mincho" panose="02020609040205080304" pitchFamily="49" charset="-128"/>
              </a:rPr>
              <a:t>. </a:t>
            </a:r>
          </a:p>
          <a:p>
            <a:pPr marL="571500" marR="0" indent="-342900">
              <a:lnSpc>
                <a:spcPct val="115000"/>
              </a:lnSpc>
              <a:spcBef>
                <a:spcPts val="0"/>
              </a:spcBef>
              <a:spcAft>
                <a:spcPts val="0"/>
              </a:spcAft>
              <a:buFont typeface="Arial" panose="020B0604020202020204" pitchFamily="34" charset="0"/>
              <a:buChar char="•"/>
            </a:pPr>
            <a:r>
              <a:rPr lang="en-US" sz="1600" i="1">
                <a:effectLst/>
                <a:ea typeface="MS Mincho" panose="02020609040205080304" pitchFamily="49" charset="-128"/>
              </a:rPr>
              <a:t>If an SCO can’t find a student using the correct Dat</a:t>
            </a:r>
            <a:r>
              <a:rPr lang="en-US" sz="1600" i="1">
                <a:ea typeface="MS Mincho" panose="02020609040205080304" pitchFamily="49" charset="-128"/>
              </a:rPr>
              <a:t>e of Birth</a:t>
            </a:r>
            <a:r>
              <a:rPr lang="en-US" sz="1600" i="1">
                <a:effectLst/>
                <a:ea typeface="MS Mincho" panose="02020609040205080304" pitchFamily="49" charset="-128"/>
              </a:rPr>
              <a:t>, use 1/1/1900 and the correct last name when searching. This is will resolved in future iterations of EM.  </a:t>
            </a:r>
          </a:p>
        </p:txBody>
      </p:sp>
      <p:pic>
        <p:nvPicPr>
          <p:cNvPr id="3" name="Picture 2" descr="Screenshot of the &quot;Find and add a student&quot; page. There is callout box on the &quot;Search all student&quot; tab and search options. ">
            <a:extLst>
              <a:ext uri="{FF2B5EF4-FFF2-40B4-BE49-F238E27FC236}">
                <a16:creationId xmlns:a16="http://schemas.microsoft.com/office/drawing/2014/main" id="{46F5EB1B-081B-A2F8-327A-256081B1A3CC}"/>
              </a:ext>
            </a:extLst>
          </p:cNvPr>
          <p:cNvPicPr>
            <a:picLocks noChangeAspect="1"/>
          </p:cNvPicPr>
          <p:nvPr/>
        </p:nvPicPr>
        <p:blipFill rotWithShape="1">
          <a:blip r:embed="rId4"/>
          <a:srcRect r="23252"/>
          <a:stretch/>
        </p:blipFill>
        <p:spPr>
          <a:xfrm>
            <a:off x="7078143" y="2007398"/>
            <a:ext cx="4954967" cy="3509680"/>
          </a:xfrm>
          <a:prstGeom prst="rect">
            <a:avLst/>
          </a:prstGeom>
          <a:ln>
            <a:solidFill>
              <a:schemeClr val="tx1"/>
            </a:solidFill>
          </a:ln>
        </p:spPr>
      </p:pic>
      <p:sp>
        <p:nvSpPr>
          <p:cNvPr id="4" name="Rectangle 3">
            <a:extLst>
              <a:ext uri="{FF2B5EF4-FFF2-40B4-BE49-F238E27FC236}">
                <a16:creationId xmlns:a16="http://schemas.microsoft.com/office/drawing/2014/main" id="{1E804035-C1A5-2E08-743E-2729CB15F26F}"/>
              </a:ext>
              <a:ext uri="{C183D7F6-B498-43B3-948B-1728B52AA6E4}">
                <adec:decorative xmlns:adec="http://schemas.microsoft.com/office/drawing/2017/decorative" val="1"/>
              </a:ext>
            </a:extLst>
          </p:cNvPr>
          <p:cNvSpPr/>
          <p:nvPr/>
        </p:nvSpPr>
        <p:spPr>
          <a:xfrm>
            <a:off x="8039092" y="2552088"/>
            <a:ext cx="933450" cy="257175"/>
          </a:xfrm>
          <a:prstGeom prst="rect">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Rounded Corners 4" descr="Return to table of contents button.">
            <a:hlinkClick r:id="rId5"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755265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B78D20A-F255-E74F-4A95-2819738EB688}"/>
              </a:ext>
            </a:extLst>
          </p:cNvPr>
          <p:cNvSpPr txBox="1">
            <a:spLocks noGrp="1"/>
          </p:cNvSpPr>
          <p:nvPr>
            <p:ph type="title" idx="4294967295"/>
          </p:nvPr>
        </p:nvSpPr>
        <p:spPr>
          <a:xfrm>
            <a:off x="2602028" y="2725611"/>
            <a:ext cx="8656320" cy="16538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all" spc="75" normalizeH="0" baseline="0" noProof="0">
                <a:ln>
                  <a:noFill/>
                </a:ln>
                <a:solidFill>
                  <a:schemeClr val="tx1"/>
                </a:solidFill>
                <a:effectLst/>
                <a:uLnTx/>
                <a:uFillTx/>
                <a:latin typeface="Myriad Pro" panose="020B0703030403020204" pitchFamily="34" charset="0"/>
                <a:ea typeface="+mj-ea"/>
                <a:cs typeface="Calibri" panose="020F0502020204030204" pitchFamily="34" charset="0"/>
              </a:rPr>
              <a:t>Adding a student</a:t>
            </a:r>
            <a:endParaRPr kumimoji="0" lang="en-US" sz="9600" b="1" i="0" u="none" strike="noStrike" kern="1200" cap="none" spc="0" normalizeH="0" baseline="0" noProof="0">
              <a:ln>
                <a:noFill/>
              </a:ln>
              <a:solidFill>
                <a:schemeClr val="tx1"/>
              </a:solidFill>
              <a:effectLst/>
              <a:uLnTx/>
              <a:uFillTx/>
              <a:latin typeface="Myriad Pro" panose="020B0703030403020204" pitchFamily="34" charset="0"/>
              <a:ea typeface="+mj-ea"/>
              <a:cs typeface="Calibri" panose="020F0502020204030204" pitchFamily="34" charset="0"/>
            </a:endParaRPr>
          </a:p>
        </p:txBody>
      </p:sp>
      <p:sp>
        <p:nvSpPr>
          <p:cNvPr id="7" name="TextBox 6">
            <a:extLst>
              <a:ext uri="{FF2B5EF4-FFF2-40B4-BE49-F238E27FC236}">
                <a16:creationId xmlns:a16="http://schemas.microsoft.com/office/drawing/2014/main" id="{EE439616-BD03-984F-EAD4-BAEDF87D8CE5}"/>
              </a:ext>
            </a:extLst>
          </p:cNvPr>
          <p:cNvSpPr txBox="1"/>
          <p:nvPr/>
        </p:nvSpPr>
        <p:spPr>
          <a:xfrm>
            <a:off x="2602027" y="2666800"/>
            <a:ext cx="7247825" cy="523220"/>
          </a:xfrm>
          <a:prstGeom prst="rect">
            <a:avLst/>
          </a:prstGeom>
          <a:noFill/>
        </p:spPr>
        <p:txBody>
          <a:bodyPr wrap="square">
            <a:spAutoFit/>
          </a:bodyPr>
          <a:lstStyle/>
          <a:p>
            <a:r>
              <a:rPr lang="en-US" sz="2800" cap="all" spc="75">
                <a:latin typeface="Myriad Pro" panose="020B0703030403020204" pitchFamily="34" charset="0"/>
              </a:rPr>
              <a:t>Students tab</a:t>
            </a:r>
            <a:endParaRPr lang="en-US" sz="2800"/>
          </a:p>
        </p:txBody>
      </p:sp>
    </p:spTree>
    <p:extLst>
      <p:ext uri="{BB962C8B-B14F-4D97-AF65-F5344CB8AC3E}">
        <p14:creationId xmlns:p14="http://schemas.microsoft.com/office/powerpoint/2010/main" val="19213766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E22-3430-26E6-437D-4F62E67405E1}"/>
              </a:ext>
            </a:extLst>
          </p:cNvPr>
          <p:cNvSpPr>
            <a:spLocks noGrp="1"/>
          </p:cNvSpPr>
          <p:nvPr>
            <p:ph type="title" idx="4294967295"/>
          </p:nvPr>
        </p:nvSpPr>
        <p:spPr>
          <a:xfrm>
            <a:off x="381000" y="251792"/>
            <a:ext cx="10698332" cy="990600"/>
          </a:xfrm>
        </p:spPr>
        <p:txBody>
          <a:bodyPr/>
          <a:lstStyle/>
          <a:p>
            <a:pPr marL="0" marR="0" indent="0">
              <a:lnSpc>
                <a:spcPct val="115000"/>
              </a:lnSpc>
              <a:spcBef>
                <a:spcPts val="1500"/>
              </a:spcBef>
              <a:spcAft>
                <a:spcPts val="0"/>
              </a:spcAft>
            </a:pPr>
            <a:r>
              <a:rPr lang="en-US" spc="75">
                <a:solidFill>
                  <a:srgbClr val="00427A"/>
                </a:solidFill>
                <a:hlinkClick r:id="rId2" action="ppaction://hlinksldjump"/>
              </a:rPr>
              <a:t>Students Tab – Adding a Student to a School</a:t>
            </a:r>
            <a:endParaRPr lang="en-US" b="1" spc="75">
              <a:solidFill>
                <a:srgbClr val="00427A"/>
              </a:solidFill>
              <a:effectLst/>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415872" y="1326878"/>
            <a:ext cx="6054502" cy="5283200"/>
          </a:xfrm>
        </p:spPr>
        <p:txBody>
          <a:bodyPr/>
          <a:lstStyle/>
          <a:p>
            <a:pPr marL="457200" indent="-457200">
              <a:lnSpc>
                <a:spcPct val="115000"/>
              </a:lnSpc>
              <a:spcBef>
                <a:spcPts val="500"/>
              </a:spcBef>
              <a:spcAft>
                <a:spcPts val="0"/>
              </a:spcAft>
              <a:buSzPct val="100000"/>
              <a:buFont typeface="+mj-lt"/>
              <a:buAutoNum type="arabicPeriod"/>
            </a:pPr>
            <a:r>
              <a:rPr lang="en-US" sz="2800">
                <a:effectLst/>
                <a:ea typeface="MS Mincho" panose="02020609040205080304" pitchFamily="49" charset="-128"/>
              </a:rPr>
              <a:t>Once you have searched for a student, select the correct student from the list of results. Then, select the “</a:t>
            </a:r>
            <a:r>
              <a:rPr lang="en-US" sz="2800" b="1">
                <a:effectLst/>
                <a:ea typeface="MS Mincho" panose="02020609040205080304" pitchFamily="49" charset="-128"/>
              </a:rPr>
              <a:t>Add student to school</a:t>
            </a:r>
            <a:r>
              <a:rPr lang="en-US" sz="2800" b="1">
                <a:ea typeface="MS Mincho" panose="02020609040205080304" pitchFamily="49" charset="-128"/>
              </a:rPr>
              <a:t>” </a:t>
            </a:r>
            <a:r>
              <a:rPr lang="en-US" sz="2800">
                <a:ea typeface="MS Mincho" panose="02020609040205080304" pitchFamily="49" charset="-128"/>
              </a:rPr>
              <a:t>button</a:t>
            </a:r>
            <a:r>
              <a:rPr lang="en-US" sz="2800">
                <a:effectLst/>
                <a:ea typeface="MS Mincho" panose="02020609040205080304" pitchFamily="49" charset="-128"/>
              </a:rPr>
              <a:t>.</a:t>
            </a:r>
          </a:p>
        </p:txBody>
      </p:sp>
      <p:pic>
        <p:nvPicPr>
          <p:cNvPr id="3" name="Picture 2" descr="Screenshot of the student &quot;Search Results&quot; page. The user selected the student, Gary Smith. Gary Smith's preview profile appears on the right side of the page. There is a highlight box around the &quot;Add student to school&quot; button. ">
            <a:extLst>
              <a:ext uri="{FF2B5EF4-FFF2-40B4-BE49-F238E27FC236}">
                <a16:creationId xmlns:a16="http://schemas.microsoft.com/office/drawing/2014/main" id="{257DC28D-CC2A-0D82-1A84-D612211407A7}"/>
              </a:ext>
            </a:extLst>
          </p:cNvPr>
          <p:cNvPicPr>
            <a:picLocks noChangeAspect="1"/>
          </p:cNvPicPr>
          <p:nvPr/>
        </p:nvPicPr>
        <p:blipFill rotWithShape="1">
          <a:blip r:embed="rId3"/>
          <a:srcRect r="13809" b="2905"/>
          <a:stretch/>
        </p:blipFill>
        <p:spPr bwMode="auto">
          <a:xfrm>
            <a:off x="6553812" y="1813840"/>
            <a:ext cx="5638188" cy="3230320"/>
          </a:xfrm>
          <a:prstGeom prst="rect">
            <a:avLst/>
          </a:prstGeom>
          <a:ln>
            <a:solidFill>
              <a:schemeClr val="tx1"/>
            </a:solid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A676E789-FC08-4D7C-670F-704628B14A4D}"/>
              </a:ext>
              <a:ext uri="{C183D7F6-B498-43B3-948B-1728B52AA6E4}">
                <adec:decorative xmlns:adec="http://schemas.microsoft.com/office/drawing/2017/decorative" val="1"/>
              </a:ext>
            </a:extLst>
          </p:cNvPr>
          <p:cNvSpPr/>
          <p:nvPr/>
        </p:nvSpPr>
        <p:spPr>
          <a:xfrm>
            <a:off x="10263838" y="2724162"/>
            <a:ext cx="1314450" cy="257175"/>
          </a:xfrm>
          <a:prstGeom prst="rect">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Rounded Corners 4" descr="Return to table of contents button.">
            <a:hlinkClick r:id="rId4"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4"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382206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F501575-1D21-38FE-6D6F-823AF9E87A1E}"/>
              </a:ext>
            </a:extLst>
          </p:cNvPr>
          <p:cNvSpPr txBox="1">
            <a:spLocks noGrp="1"/>
          </p:cNvSpPr>
          <p:nvPr>
            <p:ph type="title" idx="4294967295"/>
          </p:nvPr>
        </p:nvSpPr>
        <p:spPr>
          <a:xfrm>
            <a:off x="381000" y="251792"/>
            <a:ext cx="10698332" cy="990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0000"/>
              </a:lnSpc>
              <a:spcBef>
                <a:spcPct val="0"/>
              </a:spcBef>
              <a:buNone/>
              <a:defRPr sz="3600" b="1" i="0" kern="1200">
                <a:solidFill>
                  <a:schemeClr val="accent2"/>
                </a:solidFill>
                <a:latin typeface="Calibri" panose="020F0502020204030204" pitchFamily="34" charset="0"/>
                <a:ea typeface="+mj-ea"/>
                <a:cs typeface="Calibri" panose="020F0502020204030204" pitchFamily="34" charset="0"/>
              </a:defRPr>
            </a:lvl1pPr>
          </a:lstStyle>
          <a:p>
            <a:pPr>
              <a:lnSpc>
                <a:spcPct val="115000"/>
              </a:lnSpc>
              <a:spcBef>
                <a:spcPts val="1500"/>
              </a:spcBef>
              <a:defRPr/>
            </a:pPr>
            <a:r>
              <a:rPr kumimoji="0" lang="en-US" sz="3600" b="1" i="0" u="none" strike="noStrike" kern="1200" cap="none" spc="75" normalizeH="0" baseline="0" noProof="0">
                <a:ln>
                  <a:noFill/>
                </a:ln>
                <a:solidFill>
                  <a:srgbClr val="0E7BBA"/>
                </a:solidFill>
                <a:effectLst/>
                <a:uLnTx/>
                <a:uFillTx/>
                <a:latin typeface="Calibri"/>
                <a:cs typeface="Calibri"/>
                <a:hlinkClick r:id="rId2" action="ppaction://hlinksldjump">
                  <a:extLst>
                    <a:ext uri="{A12FA001-AC4F-418D-AE19-62706E023703}">
                      <ahyp:hlinkClr xmlns:ahyp="http://schemas.microsoft.com/office/drawing/2018/hyperlinkcolor" val="tx"/>
                    </a:ext>
                  </a:extLst>
                </a:hlinkClick>
              </a:rPr>
              <a:t>Students Tab – Adding a Student to a School</a:t>
            </a:r>
            <a:r>
              <a:rPr lang="en-US" spc="75">
                <a:solidFill>
                  <a:srgbClr val="0E7BBA"/>
                </a:solidFill>
                <a:latin typeface="Calibri"/>
                <a:cs typeface="Calibri"/>
                <a:hlinkClick r:id="rId2" action="ppaction://hlinksldjump">
                  <a:extLst>
                    <a:ext uri="{A12FA001-AC4F-418D-AE19-62706E023703}">
                      <ahyp:hlinkClr xmlns:ahyp="http://schemas.microsoft.com/office/drawing/2018/hyperlinkcolor" val="tx"/>
                    </a:ext>
                  </a:extLst>
                </a:hlinkClick>
              </a:rPr>
              <a:t> Cont'd</a:t>
            </a:r>
            <a:endParaRPr kumimoji="0" lang="en-US" sz="3600" b="1" i="0" u="none" strike="noStrike" kern="1200" cap="none" spc="75" normalizeH="0" baseline="0" noProof="0">
              <a:ln>
                <a:noFill/>
              </a:ln>
              <a:solidFill>
                <a:srgbClr val="0E7BBA"/>
              </a:solidFill>
              <a:effectLst/>
              <a:uLnTx/>
              <a:uFillTx/>
              <a:latin typeface="Calibri" panose="020F0502020204030204" pitchFamily="34" charset="0"/>
              <a:ea typeface="+mj-ea"/>
              <a:cs typeface="Calibri" panose="020F0502020204030204" pitchFamily="34" charset="0"/>
            </a:endParaRPr>
          </a:p>
        </p:txBody>
      </p:sp>
      <p:sp>
        <p:nvSpPr>
          <p:cNvPr id="7" name="Content Placeholder 5">
            <a:extLst>
              <a:ext uri="{FF2B5EF4-FFF2-40B4-BE49-F238E27FC236}">
                <a16:creationId xmlns:a16="http://schemas.microsoft.com/office/drawing/2014/main" id="{CA221EC5-5B3D-5076-3C11-5551FE87706E}"/>
              </a:ext>
            </a:extLst>
          </p:cNvPr>
          <p:cNvSpPr>
            <a:spLocks noGrp="1"/>
          </p:cNvSpPr>
          <p:nvPr>
            <p:ph sz="quarter" idx="10"/>
          </p:nvPr>
        </p:nvSpPr>
        <p:spPr>
          <a:xfrm>
            <a:off x="369573" y="1338368"/>
            <a:ext cx="7479027" cy="5283200"/>
          </a:xfrm>
        </p:spPr>
        <p:txBody>
          <a:bodyPr/>
          <a:lstStyle/>
          <a:p>
            <a:pPr marL="514350" marR="0" lvl="0" indent="-514350">
              <a:lnSpc>
                <a:spcPct val="115000"/>
              </a:lnSpc>
              <a:spcBef>
                <a:spcPts val="0"/>
              </a:spcBef>
              <a:spcAft>
                <a:spcPts val="0"/>
              </a:spcAft>
              <a:buFont typeface="+mj-lt"/>
              <a:buAutoNum type="arabicPeriod" startAt="2"/>
            </a:pPr>
            <a:r>
              <a:rPr lang="en-US" sz="2800">
                <a:effectLst/>
                <a:ea typeface="MS Mincho" panose="02020609040205080304" pitchFamily="49" charset="-128"/>
              </a:rPr>
              <a:t>The student’s known biographical, benefit type, and contact information appears. Select the “</a:t>
            </a:r>
            <a:r>
              <a:rPr lang="en-US" sz="2800" b="1">
                <a:effectLst/>
                <a:ea typeface="MS Mincho" panose="02020609040205080304" pitchFamily="49" charset="-128"/>
              </a:rPr>
              <a:t>Continue</a:t>
            </a:r>
            <a:r>
              <a:rPr lang="en-US" sz="2800">
                <a:effectLst/>
                <a:ea typeface="MS Mincho" panose="02020609040205080304" pitchFamily="49" charset="-128"/>
              </a:rPr>
              <a:t>” button after you verify all the information.</a:t>
            </a:r>
          </a:p>
          <a:p>
            <a:pPr marR="0" lvl="0">
              <a:lnSpc>
                <a:spcPct val="115000"/>
              </a:lnSpc>
              <a:spcBef>
                <a:spcPts val="0"/>
              </a:spcBef>
              <a:spcAft>
                <a:spcPts val="0"/>
              </a:spcAft>
            </a:pPr>
            <a:endParaRPr lang="en-US" sz="1800">
              <a:ea typeface="MS Mincho" panose="02020609040205080304" pitchFamily="49" charset="-128"/>
            </a:endParaRPr>
          </a:p>
          <a:p>
            <a:pPr marR="0" lvl="0">
              <a:lnSpc>
                <a:spcPct val="115000"/>
              </a:lnSpc>
              <a:spcBef>
                <a:spcPts val="0"/>
              </a:spcBef>
              <a:spcAft>
                <a:spcPts val="0"/>
              </a:spcAft>
            </a:pPr>
            <a:r>
              <a:rPr lang="en-US" sz="1600" i="1">
                <a:effectLst/>
                <a:ea typeface="MS Mincho" panose="02020609040205080304" pitchFamily="49" charset="-128"/>
              </a:rPr>
              <a:t>Note: </a:t>
            </a:r>
          </a:p>
          <a:p>
            <a:pPr marL="342900" marR="0" lvl="0" indent="-342900">
              <a:lnSpc>
                <a:spcPct val="115000"/>
              </a:lnSpc>
              <a:spcBef>
                <a:spcPts val="0"/>
              </a:spcBef>
              <a:spcAft>
                <a:spcPts val="0"/>
              </a:spcAft>
              <a:buFont typeface="Symbol" panose="05050102010706020507" pitchFamily="18" charset="2"/>
              <a:buChar char=""/>
            </a:pPr>
            <a:r>
              <a:rPr lang="en-US" sz="1600" i="1">
                <a:ea typeface="MS Mincho" panose="02020609040205080304" pitchFamily="49" charset="-128"/>
              </a:rPr>
              <a:t>I</a:t>
            </a:r>
            <a:r>
              <a:rPr lang="en-US" sz="1600" i="1">
                <a:effectLst/>
                <a:ea typeface="MS Mincho" panose="02020609040205080304" pitchFamily="49" charset="-128"/>
              </a:rPr>
              <a:t>n the first release of EM, a SCO could edit biographical information; however, due to the system integration affecting multiple VA Systems, SCOs </a:t>
            </a:r>
            <a:r>
              <a:rPr lang="en-US" sz="1600" b="1" i="1" u="sng">
                <a:effectLst/>
                <a:ea typeface="MS Mincho" panose="02020609040205080304" pitchFamily="49" charset="-128"/>
              </a:rPr>
              <a:t>must not</a:t>
            </a:r>
            <a:r>
              <a:rPr lang="en-US" sz="1600" b="1" i="1">
                <a:effectLst/>
                <a:ea typeface="MS Mincho" panose="02020609040205080304" pitchFamily="49" charset="-128"/>
              </a:rPr>
              <a:t> </a:t>
            </a:r>
            <a:r>
              <a:rPr lang="en-US" sz="1600" i="1">
                <a:effectLst/>
                <a:ea typeface="MS Mincho" panose="02020609040205080304" pitchFamily="49" charset="-128"/>
              </a:rPr>
              <a:t>edit an existing student’s address or other biological information. </a:t>
            </a:r>
          </a:p>
          <a:p>
            <a:pPr marL="342900" indent="-342900">
              <a:lnSpc>
                <a:spcPct val="115000"/>
              </a:lnSpc>
              <a:spcAft>
                <a:spcPts val="0"/>
              </a:spcAft>
              <a:buFont typeface="Symbol" panose="05050102010706020507" pitchFamily="18" charset="2"/>
              <a:buChar char=""/>
            </a:pPr>
            <a:r>
              <a:rPr lang="en-US" sz="1600" i="1">
                <a:effectLst/>
                <a:ea typeface="MS Mincho" panose="02020609040205080304" pitchFamily="49" charset="-128"/>
              </a:rPr>
              <a:t>It is the responsibility of each student to update their address and any other biographical information. If the information is incorrect, students need to reach out to the Education Call Center (ECC) or </a:t>
            </a:r>
            <a:r>
              <a:rPr lang="en-US" sz="1600" i="1" err="1">
                <a:effectLst/>
                <a:ea typeface="MS Mincho" panose="02020609040205080304" pitchFamily="49" charset="-128"/>
              </a:rPr>
              <a:t>AskVA</a:t>
            </a:r>
            <a:r>
              <a:rPr lang="en-US" sz="1600" i="1">
                <a:effectLst/>
                <a:ea typeface="MS Mincho" panose="02020609040205080304" pitchFamily="49" charset="-128"/>
              </a:rPr>
              <a:t> (AVA).</a:t>
            </a:r>
          </a:p>
        </p:txBody>
      </p:sp>
      <p:pic>
        <p:nvPicPr>
          <p:cNvPr id="6" name="Picture 5" descr="Screenshot of &quot;Add student&quot; page 1 of 2 for a the select student. Some of the fields are auto populated. ">
            <a:extLst>
              <a:ext uri="{FF2B5EF4-FFF2-40B4-BE49-F238E27FC236}">
                <a16:creationId xmlns:a16="http://schemas.microsoft.com/office/drawing/2014/main" id="{0701EAF1-5EF0-151A-28BC-CF14D7BF5D7F}"/>
              </a:ext>
            </a:extLst>
          </p:cNvPr>
          <p:cNvPicPr>
            <a:picLocks noChangeAspect="1"/>
          </p:cNvPicPr>
          <p:nvPr/>
        </p:nvPicPr>
        <p:blipFill>
          <a:blip r:embed="rId3"/>
          <a:stretch>
            <a:fillRect/>
          </a:stretch>
        </p:blipFill>
        <p:spPr>
          <a:xfrm>
            <a:off x="8165024" y="1511780"/>
            <a:ext cx="4011296" cy="2666040"/>
          </a:xfrm>
          <a:prstGeom prst="rect">
            <a:avLst/>
          </a:prstGeom>
          <a:ln>
            <a:solidFill>
              <a:schemeClr val="tx1"/>
            </a:solidFill>
          </a:ln>
        </p:spPr>
      </p:pic>
      <p:pic>
        <p:nvPicPr>
          <p:cNvPr id="8" name="Picture 7" descr="Screenshot of &quot;Add student&quot; page 1 of 2 continued. There is a highlight box around the &quot;Continue &gt;&gt;&quot; button. ">
            <a:extLst>
              <a:ext uri="{FF2B5EF4-FFF2-40B4-BE49-F238E27FC236}">
                <a16:creationId xmlns:a16="http://schemas.microsoft.com/office/drawing/2014/main" id="{D75959D6-75BF-34BD-1195-C250FA6444F5}"/>
              </a:ext>
            </a:extLst>
          </p:cNvPr>
          <p:cNvPicPr>
            <a:picLocks noChangeAspect="1"/>
          </p:cNvPicPr>
          <p:nvPr/>
        </p:nvPicPr>
        <p:blipFill rotWithShape="1">
          <a:blip r:embed="rId4"/>
          <a:srcRect b="5039"/>
          <a:stretch/>
        </p:blipFill>
        <p:spPr>
          <a:xfrm>
            <a:off x="9256816" y="4013200"/>
            <a:ext cx="2833094" cy="2463800"/>
          </a:xfrm>
          <a:prstGeom prst="rect">
            <a:avLst/>
          </a:prstGeom>
          <a:ln>
            <a:solidFill>
              <a:schemeClr val="tx1"/>
            </a:solidFill>
          </a:ln>
        </p:spPr>
      </p:pic>
      <p:sp>
        <p:nvSpPr>
          <p:cNvPr id="9" name="Rectangle 8">
            <a:extLst>
              <a:ext uri="{FF2B5EF4-FFF2-40B4-BE49-F238E27FC236}">
                <a16:creationId xmlns:a16="http://schemas.microsoft.com/office/drawing/2014/main" id="{7DDF9CE9-5798-4C9C-4CC0-85B0425546BE}"/>
              </a:ext>
              <a:ext uri="{C183D7F6-B498-43B3-948B-1728B52AA6E4}">
                <adec:decorative xmlns:adec="http://schemas.microsoft.com/office/drawing/2017/decorative" val="1"/>
              </a:ext>
            </a:extLst>
          </p:cNvPr>
          <p:cNvSpPr/>
          <p:nvPr/>
        </p:nvSpPr>
        <p:spPr>
          <a:xfrm>
            <a:off x="10103297" y="6228792"/>
            <a:ext cx="908660" cy="248207"/>
          </a:xfrm>
          <a:prstGeom prst="rect">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Rounded Corners 4" descr="Return to table of contents button.">
            <a:hlinkClick r:id="rId5" action="ppaction://hlinksldjump"/>
            <a:extLst>
              <a:ext uri="{FF2B5EF4-FFF2-40B4-BE49-F238E27FC236}">
                <a16:creationId xmlns:a16="http://schemas.microsoft.com/office/drawing/2014/main" id="{85A91284-21E4-AEAA-5C30-ADF4949DC04E}"/>
              </a:ext>
            </a:extLst>
          </p:cNvPr>
          <p:cNvSpPr/>
          <p:nvPr/>
        </p:nvSpPr>
        <p:spPr>
          <a:xfrm>
            <a:off x="4443046" y="6311901"/>
            <a:ext cx="3305908" cy="457201"/>
          </a:xfrm>
          <a:prstGeom prst="roundRect">
            <a:avLst/>
          </a:prstGeom>
          <a:solidFill>
            <a:srgbClr val="F3C300"/>
          </a:solidFill>
          <a:ln>
            <a:solidFill>
              <a:srgbClr val="A3DFD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hlinkClick r:id="rId5" action="ppaction://hlinksldjump">
                  <a:extLst>
                    <a:ext uri="{A12FA001-AC4F-418D-AE19-62706E023703}">
                      <ahyp:hlinkClr xmlns:ahyp="http://schemas.microsoft.com/office/drawing/2018/hyperlinkcolor" val="tx"/>
                    </a:ext>
                  </a:extLst>
                </a:hlinkClick>
              </a:rPr>
              <a:t>Return to Table of Contents</a:t>
            </a:r>
            <a:endParaRPr kumimoji="0" lang="en-US" sz="1800" b="0" i="0" u="none" strike="noStrike" kern="1200" cap="none" spc="0" normalizeH="0" baseline="0" noProof="0">
              <a:ln>
                <a:noFill/>
              </a:ln>
              <a:solidFill>
                <a:srgbClr val="0C7CBB">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03435798"/>
      </p:ext>
    </p:extLst>
  </p:cSld>
  <p:clrMapOvr>
    <a:masterClrMapping/>
  </p:clrMapOvr>
</p:sld>
</file>

<file path=ppt/theme/theme1.xml><?xml version="1.0" encoding="utf-8"?>
<a:theme xmlns:a="http://schemas.openxmlformats.org/drawingml/2006/main" name="DGIB">
  <a:themeElements>
    <a:clrScheme name="Custom 3">
      <a:dk1>
        <a:srgbClr val="000000"/>
      </a:dk1>
      <a:lt1>
        <a:srgbClr val="FFFFFF"/>
      </a:lt1>
      <a:dk2>
        <a:srgbClr val="1A1D28"/>
      </a:dk2>
      <a:lt2>
        <a:srgbClr val="E5F2F7"/>
      </a:lt2>
      <a:accent1>
        <a:srgbClr val="0C7CBB"/>
      </a:accent1>
      <a:accent2>
        <a:srgbClr val="004279"/>
      </a:accent2>
      <a:accent3>
        <a:srgbClr val="C7D7EB"/>
      </a:accent3>
      <a:accent4>
        <a:srgbClr val="598426"/>
      </a:accent4>
      <a:accent5>
        <a:srgbClr val="F2C217"/>
      </a:accent5>
      <a:accent6>
        <a:srgbClr val="F4A81B"/>
      </a:accent6>
      <a:hlink>
        <a:srgbClr val="0E7BBA"/>
      </a:hlink>
      <a:folHlink>
        <a:srgbClr val="0E7BB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5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defTabSz="228600">
          <a:spcAft>
            <a:spcPts val="1200"/>
          </a:spcAft>
          <a:defRPr noProof="0" dirty="0" smtClean="0"/>
        </a:defPPr>
      </a:lstStyle>
    </a:txDef>
  </a:objectDefaults>
  <a:extraClrSchemeLst/>
  <a:extLst>
    <a:ext uri="{05A4C25C-085E-4340-85A3-A5531E510DB2}">
      <thm15:themeFamily xmlns:thm15="http://schemas.microsoft.com/office/thememl/2012/main" name="DGIB" id="{3343095B-9A65-4271-BD24-424AAF9FD6A1}" vid="{27C703F3-B695-4E69-808B-B09AB97D0E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8e25bd3-5a06-43c9-ae08-f8fec766f57c">
      <UserInfo>
        <DisplayName>Thomas, Anthony L.</DisplayName>
        <AccountId>3481</AccountId>
        <AccountType/>
      </UserInfo>
      <UserInfo>
        <DisplayName>Ifill, Khristian (accenture Federal Services Llc)</DisplayName>
        <AccountId>4371</AccountId>
        <AccountType/>
      </UserInfo>
    </SharedWithUsers>
    <TaxCatchAll xmlns="08e25bd3-5a06-43c9-ae08-f8fec766f57c" xsi:nil="true"/>
    <_ip_UnifiedCompliancePolicyUIAction xmlns="http://schemas.microsoft.com/sharepoint/v3" xsi:nil="true"/>
    <lcf76f155ced4ddcb4097134ff3c332f xmlns="e3e5b81f-3cbe-4473-bf74-d6639aa96845">
      <Terms xmlns="http://schemas.microsoft.com/office/infopath/2007/PartnerControls"/>
    </lcf76f155ced4ddcb4097134ff3c332f>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9B2C96121A9F84188FA1EE525CC717D" ma:contentTypeVersion="21" ma:contentTypeDescription="Create a new document." ma:contentTypeScope="" ma:versionID="cf14e91b335164fb98c88ac469d0b6ce">
  <xsd:schema xmlns:xsd="http://www.w3.org/2001/XMLSchema" xmlns:xs="http://www.w3.org/2001/XMLSchema" xmlns:p="http://schemas.microsoft.com/office/2006/metadata/properties" xmlns:ns1="http://schemas.microsoft.com/sharepoint/v3" xmlns:ns2="08e25bd3-5a06-43c9-ae08-f8fec766f57c" xmlns:ns3="e3e5b81f-3cbe-4473-bf74-d6639aa96845" targetNamespace="http://schemas.microsoft.com/office/2006/metadata/properties" ma:root="true" ma:fieldsID="969f7740bbca0098d88766aa3bbd42b0" ns1:_="" ns2:_="" ns3:_="">
    <xsd:import namespace="http://schemas.microsoft.com/sharepoint/v3"/>
    <xsd:import namespace="08e25bd3-5a06-43c9-ae08-f8fec766f57c"/>
    <xsd:import namespace="e3e5b81f-3cbe-4473-bf74-d6639aa9684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1:_ip_UnifiedCompliancePolicyProperties" minOccurs="0"/>
                <xsd:element ref="ns1:_ip_UnifiedCompliancePolicyUIAction" minOccurs="0"/>
                <xsd:element ref="ns2:TaxCatchAll" minOccurs="0"/>
                <xsd:element ref="ns3:lcf76f155ced4ddcb4097134ff3c332f"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8e25bd3-5a06-43c9-ae08-f8fec766f57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4b0b5e75-d0fb-438c-a36c-c72c3fc11c6c}" ma:internalName="TaxCatchAll" ma:showField="CatchAllData" ma:web="08e25bd3-5a06-43c9-ae08-f8fec766f57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e5b81f-3cbe-4473-bf74-d6639aa9684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0ac6538-d41a-4f9a-bd67-5f7ae81a6d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5A2E43-DC87-40AF-AF54-07CF4692D018}">
  <ds:schemaRefs>
    <ds:schemaRef ds:uri="e3e5b81f-3cbe-4473-bf74-d6639aa96845"/>
    <ds:schemaRef ds:uri="http://schemas.microsoft.com/office/2006/documentManagement/types"/>
    <ds:schemaRef ds:uri="http://schemas.openxmlformats.org/package/2006/metadata/core-properties"/>
    <ds:schemaRef ds:uri="http://purl.org/dc/elements/1.1/"/>
    <ds:schemaRef ds:uri="http://purl.org/dc/dcmitype/"/>
    <ds:schemaRef ds:uri="http://schemas.microsoft.com/office/infopath/2007/PartnerControls"/>
    <ds:schemaRef ds:uri="http://purl.org/dc/terms/"/>
    <ds:schemaRef ds:uri="08e25bd3-5a06-43c9-ae08-f8fec766f57c"/>
    <ds:schemaRef ds:uri="http://schemas.microsoft.com/office/2006/metadata/properties"/>
    <ds:schemaRef ds:uri="http://schemas.microsoft.com/sharepoint/v3"/>
    <ds:schemaRef ds:uri="http://www.w3.org/XML/1998/namespace"/>
  </ds:schemaRefs>
</ds:datastoreItem>
</file>

<file path=customXml/itemProps2.xml><?xml version="1.0" encoding="utf-8"?>
<ds:datastoreItem xmlns:ds="http://schemas.openxmlformats.org/officeDocument/2006/customXml" ds:itemID="{0FB83AE8-B307-44A1-9E14-15C885C8AE40}">
  <ds:schemaRefs>
    <ds:schemaRef ds:uri="http://schemas.microsoft.com/sharepoint/v3/contenttype/forms"/>
  </ds:schemaRefs>
</ds:datastoreItem>
</file>

<file path=customXml/itemProps3.xml><?xml version="1.0" encoding="utf-8"?>
<ds:datastoreItem xmlns:ds="http://schemas.openxmlformats.org/officeDocument/2006/customXml" ds:itemID="{8BC0BA75-4CE0-4263-AD02-76BBD53622FE}">
  <ds:schemaRefs>
    <ds:schemaRef ds:uri="08e25bd3-5a06-43c9-ae08-f8fec766f57c"/>
    <ds:schemaRef ds:uri="e3e5b81f-3cbe-4473-bf74-d6639aa9684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6c9b68e5-0371-4f27-93af-8d15f794dc29}" enabled="1" method="Privileged" siteId="{a01f407a-85cb-4a16-98bb-f28e6384bd28}" removed="0"/>
</clbl:labelList>
</file>

<file path=docProps/app.xml><?xml version="1.0" encoding="utf-8"?>
<Properties xmlns="http://schemas.openxmlformats.org/officeDocument/2006/extended-properties" xmlns:vt="http://schemas.openxmlformats.org/officeDocument/2006/docPropsVTypes">
  <Template/>
  <TotalTime>26</TotalTime>
  <Words>20296</Words>
  <Application>Microsoft Office PowerPoint</Application>
  <PresentationFormat>Widescreen</PresentationFormat>
  <Paragraphs>1778</Paragraphs>
  <Slides>316</Slides>
  <Notes>27</Notes>
  <HiddenSlides>0</HiddenSlides>
  <MMClips>0</MMClips>
  <ScaleCrop>false</ScaleCrop>
  <HeadingPairs>
    <vt:vector size="4" baseType="variant">
      <vt:variant>
        <vt:lpstr>Theme</vt:lpstr>
      </vt:variant>
      <vt:variant>
        <vt:i4>1</vt:i4>
      </vt:variant>
      <vt:variant>
        <vt:lpstr>Slide Titles</vt:lpstr>
      </vt:variant>
      <vt:variant>
        <vt:i4>316</vt:i4>
      </vt:variant>
    </vt:vector>
  </HeadingPairs>
  <TitlesOfParts>
    <vt:vector size="317" baseType="lpstr">
      <vt:lpstr>DGIB</vt:lpstr>
      <vt:lpstr>ENROLLMENT MANAGER  USER GUIDE</vt:lpstr>
      <vt:lpstr>Table of Contents</vt:lpstr>
      <vt:lpstr>Overview</vt:lpstr>
      <vt:lpstr>Purpose</vt:lpstr>
      <vt:lpstr>Enrollment Manager</vt:lpstr>
      <vt:lpstr>VA Education Platform</vt:lpstr>
      <vt:lpstr>VA Education Platform Portal</vt:lpstr>
      <vt:lpstr>Definitions</vt:lpstr>
      <vt:lpstr>Accessing Enrollment Manager</vt:lpstr>
      <vt:lpstr>Accessing the VA Education Platform </vt:lpstr>
      <vt:lpstr>Accessing the VA Education Platform  </vt:lpstr>
      <vt:lpstr>Accessing the VA Education Platform Cont'd  </vt:lpstr>
      <vt:lpstr>Create an ID.me account</vt:lpstr>
      <vt:lpstr>Create an ID.me Account Cont'd</vt:lpstr>
      <vt:lpstr>Create an ID.me Account Cont'd 1</vt:lpstr>
      <vt:lpstr>Create an ID.me Account Cont’d 2</vt:lpstr>
      <vt:lpstr>Create an ID.me Account Cont’d 3</vt:lpstr>
      <vt:lpstr>Create an ID.me Account Cont’d 4</vt:lpstr>
      <vt:lpstr>Create an ID.me Account Cont'd 5</vt:lpstr>
      <vt:lpstr>Create an ID.me Account Cont'd 6</vt:lpstr>
      <vt:lpstr>Create a login.gov account</vt:lpstr>
      <vt:lpstr>Create a Login.gov Account Cont’d</vt:lpstr>
      <vt:lpstr>Create a Login.gov Account Cont’d 1</vt:lpstr>
      <vt:lpstr>Create a Login.gov Account Cont’d 2</vt:lpstr>
      <vt:lpstr>Create a Login.gov Account Cont’d 3</vt:lpstr>
      <vt:lpstr>Create a Login.gov Account Cont'd 4</vt:lpstr>
      <vt:lpstr>Create a Login.gov Account Cont'd 5</vt:lpstr>
      <vt:lpstr>Create a Login.gov Account Cont'd 6</vt:lpstr>
      <vt:lpstr>Create a Login.gov Account Cont'd 7</vt:lpstr>
      <vt:lpstr>Create a Login.gov Account Cont'd 8</vt:lpstr>
      <vt:lpstr>Sign in with id.me</vt:lpstr>
      <vt:lpstr>Sign in with ID.me Cont'd </vt:lpstr>
      <vt:lpstr>Sign in with ID.me Cont'd 1</vt:lpstr>
      <vt:lpstr>Sign in with ID.me Cont'd 2</vt:lpstr>
      <vt:lpstr>Sign in with ID.me Cont'd 3</vt:lpstr>
      <vt:lpstr>Sign in with ID.me Cont'd 4</vt:lpstr>
      <vt:lpstr>Sign in with ID.me Cont'd 5</vt:lpstr>
      <vt:lpstr>Sign in with ID.me Cont'd 6</vt:lpstr>
      <vt:lpstr>Sign in with login.gov</vt:lpstr>
      <vt:lpstr>Sign in with Login.gov Cont'd </vt:lpstr>
      <vt:lpstr>Sign in with Login.gov Cont'd 1</vt:lpstr>
      <vt:lpstr>Sign in with Login.gov Cont'd 2</vt:lpstr>
      <vt:lpstr>Sign in with Login.gov Cont'd 3</vt:lpstr>
      <vt:lpstr>Sign in with Login.gov Cont'd 4</vt:lpstr>
      <vt:lpstr>Requesting first time access</vt:lpstr>
      <vt:lpstr>Requesting First-Time Access</vt:lpstr>
      <vt:lpstr>SCO – Requesting First-Time Access</vt:lpstr>
      <vt:lpstr>SCO – Requesting First-Time Access</vt:lpstr>
      <vt:lpstr>SCO – Requesting First-Time Access Cont'd</vt:lpstr>
      <vt:lpstr>SCO – Requesting First-Time Access Cont'd 1</vt:lpstr>
      <vt:lpstr>SCO – Requesting First-Time Access Cont'd 2</vt:lpstr>
      <vt:lpstr>SCO – Requesting First-Time Access Cont'd 3</vt:lpstr>
      <vt:lpstr>SCO – Requesting First-Time Access Cont'd 4</vt:lpstr>
      <vt:lpstr>SCO – Requesting First-Time Access Cont'd 5</vt:lpstr>
      <vt:lpstr>SCO – Requesting First-Time Access Cont'd 6</vt:lpstr>
      <vt:lpstr>SCO – Requesting First-Time Access Cont'd 7</vt:lpstr>
      <vt:lpstr>Assistants and SCO Read Only –  Requesting First-Time Access</vt:lpstr>
      <vt:lpstr>Assistants and SCO Read Only – Requesting First-Time Access</vt:lpstr>
      <vt:lpstr>Assistants and SCO Read Only – Requesting First-Time Access Cont'd</vt:lpstr>
      <vt:lpstr>Assistants and SCO Read Only – Requesting First-Time Access Cont'd 1</vt:lpstr>
      <vt:lpstr>Assistants and SCO Read Only – Requesting First-Time Access Cont'd 2</vt:lpstr>
      <vt:lpstr>Assistants and SCO Read Only – Requesting First-Time Access Cont'd 3</vt:lpstr>
      <vt:lpstr>Assistants and SCO Read Only – Requesting First-Time Access Cont'd 4</vt:lpstr>
      <vt:lpstr>Assistants and SCO Read Only – Requesting First-Time Access Cont'd 5</vt:lpstr>
      <vt:lpstr>Assistants and SCO Read Only – Requesting First-Time Access Cont'd 6</vt:lpstr>
      <vt:lpstr>SCO – Approving, Denying, and Revoking Enrollment Manager Access</vt:lpstr>
      <vt:lpstr>SCO – Approving, Denying, and Revoking Enrollment Manager Access</vt:lpstr>
      <vt:lpstr>Approving and Denying Access</vt:lpstr>
      <vt:lpstr>Approving and Denying Access – Approving</vt:lpstr>
      <vt:lpstr>Approving and Denying Access – Approving Cont'd</vt:lpstr>
      <vt:lpstr>Approving and Denying Access – Approving Cont'd 1</vt:lpstr>
      <vt:lpstr>Approving and Denying Access – Denying</vt:lpstr>
      <vt:lpstr>Approving and Denying Access – Denying Cont'd </vt:lpstr>
      <vt:lpstr>Approving and Denying Access – Denying Cont'd 1</vt:lpstr>
      <vt:lpstr>Revoking Access</vt:lpstr>
      <vt:lpstr>Revoking Access Cont'd</vt:lpstr>
      <vt:lpstr>Revoking Access Cont'd 1</vt:lpstr>
      <vt:lpstr>Revoking Access Cont'd 2</vt:lpstr>
      <vt:lpstr>Revoking Access Cont'd 3 </vt:lpstr>
      <vt:lpstr>Assigning and Unassigning Facilities</vt:lpstr>
      <vt:lpstr>Assigning/Unassigning Facilities</vt:lpstr>
      <vt:lpstr>Assigning/Unassigning Facilities Cont'd</vt:lpstr>
      <vt:lpstr>Assigning/Unassigning Facilities Cont'd 1</vt:lpstr>
      <vt:lpstr>Assigning/Unassigning Facilities Cont'd 2</vt:lpstr>
      <vt:lpstr>Assigning/Unassigning Facilities Cont'd 3</vt:lpstr>
      <vt:lpstr>Enrollment manager main tabs</vt:lpstr>
      <vt:lpstr>Enrollment Manager Main Tabs Cont'd</vt:lpstr>
      <vt:lpstr>Dashboard tab</vt:lpstr>
      <vt:lpstr>Dashboard Tab Cont'd</vt:lpstr>
      <vt:lpstr>Dashboard Tab Cont'd 1</vt:lpstr>
      <vt:lpstr>Students tab</vt:lpstr>
      <vt:lpstr>Students Tab Cont'd</vt:lpstr>
      <vt:lpstr>Finding a student</vt:lpstr>
      <vt:lpstr>Students Tab – Finding a Student</vt:lpstr>
      <vt:lpstr>Students Tab – Finding a Student Cont'd</vt:lpstr>
      <vt:lpstr>Students Tab – Finding a Student Cont'd 1</vt:lpstr>
      <vt:lpstr>Adding a student</vt:lpstr>
      <vt:lpstr>Students Tab – Adding a Student to a School</vt:lpstr>
      <vt:lpstr>Students Tab – Adding a Student to a School Cont'd</vt:lpstr>
      <vt:lpstr>Students Tab – Adding a Student to a School Cont'd 1</vt:lpstr>
      <vt:lpstr>Students Tab – Adding a Student to a School Cont'd 2</vt:lpstr>
      <vt:lpstr>Students Tab – Adding a Student to a School Cont'd 3</vt:lpstr>
      <vt:lpstr>Student profile</vt:lpstr>
      <vt:lpstr>Student Profile Cont'd</vt:lpstr>
      <vt:lpstr>ENROLLMENTS TAB</vt:lpstr>
      <vt:lpstr>Student Profile – Enrollments Tab</vt:lpstr>
      <vt:lpstr>STUDENT INFO TAB</vt:lpstr>
      <vt:lpstr>Student Profile – Student Info Tab</vt:lpstr>
      <vt:lpstr>Student Profile – Student Info Tab Cont'd</vt:lpstr>
      <vt:lpstr>Student Profile – Student Info Tab Cont'd 1</vt:lpstr>
      <vt:lpstr>PROGRAMS TAB</vt:lpstr>
      <vt:lpstr>Student Profile – Programs Tab</vt:lpstr>
      <vt:lpstr>Student Profile – Programs Tab – STEM Scholarship </vt:lpstr>
      <vt:lpstr>Student Profile – Programs Tab – STEM Scholarship Cont’d</vt:lpstr>
      <vt:lpstr>Student Profile – Programs Tab – Updating Student’s Academic Info</vt:lpstr>
      <vt:lpstr>Student Profile – Programs Tab – Updating Student’s Academic Info Cont’d</vt:lpstr>
      <vt:lpstr>Student Profile – Programs Tab – Updating Student’s Academic Info Cont’d 1</vt:lpstr>
      <vt:lpstr>Student Profile – Programs Tab – Updating Student’s Academic Info Cont’d 2</vt:lpstr>
      <vt:lpstr>Student Profile – Programs Tab – Adding a Guest Student</vt:lpstr>
      <vt:lpstr>BENEFITS TAB</vt:lpstr>
      <vt:lpstr>Student Profile – Benefits Tab</vt:lpstr>
      <vt:lpstr>NOTES TAB</vt:lpstr>
      <vt:lpstr>Student Profile – Notes Tab</vt:lpstr>
      <vt:lpstr>HISTORY TAB</vt:lpstr>
      <vt:lpstr>Student Profile – History Tab</vt:lpstr>
      <vt:lpstr>Schools TAB</vt:lpstr>
      <vt:lpstr>Schools Tab Cont'd</vt:lpstr>
      <vt:lpstr>Schools Tab Cont’d 1</vt:lpstr>
      <vt:lpstr>Reports tab</vt:lpstr>
      <vt:lpstr>Reports Tab Cont'd</vt:lpstr>
      <vt:lpstr>Reports Tab Cont’d 1</vt:lpstr>
      <vt:lpstr>Reports Tab Cont’d 2</vt:lpstr>
      <vt:lpstr>Reports Tab Cont’d 2 </vt:lpstr>
      <vt:lpstr>Reports Tab Cont'd 3</vt:lpstr>
      <vt:lpstr>Reports Tab Cont'd 4</vt:lpstr>
      <vt:lpstr>Reports Tab Cont'd 5</vt:lpstr>
      <vt:lpstr>Certifications by Facility Type</vt:lpstr>
      <vt:lpstr>Certifications by Facility Type Cont'd</vt:lpstr>
      <vt:lpstr>Institution of higher learning</vt:lpstr>
      <vt:lpstr>IHL – Table of Contents</vt:lpstr>
      <vt:lpstr>IHL – Preset Enrollment Overview </vt:lpstr>
      <vt:lpstr>Add a Preset Enrollment</vt:lpstr>
      <vt:lpstr>Add a Preset Enrollment </vt:lpstr>
      <vt:lpstr>Add a Preset Enrollment Cont'd </vt:lpstr>
      <vt:lpstr>Add a Preset Enrollment Cont'd 1</vt:lpstr>
      <vt:lpstr>Add a Preset Enrollment – Basic information </vt:lpstr>
      <vt:lpstr>Add a Preset Enrollment – Vacation periods </vt:lpstr>
      <vt:lpstr>Add a Preset Enrollment – Vacation periods Cont'd </vt:lpstr>
      <vt:lpstr>Edit a Preset Enrollment</vt:lpstr>
      <vt:lpstr>Edit a Preset Enrollment </vt:lpstr>
      <vt:lpstr>Correct existing information for this preset enrollment period such as the begin or end date or vacation period dates. The school cannot be changed while editing a preset enrollment. Select the “Save preset enrollment” button when finished making edits. </vt:lpstr>
      <vt:lpstr>Edit a Preset Enrollment Cont’d 1  </vt:lpstr>
      <vt:lpstr>Add and Submit an Enrollment</vt:lpstr>
      <vt:lpstr>Add and Submit an Enrollment </vt:lpstr>
      <vt:lpstr>Add and Submit an Enrollment Cont'd </vt:lpstr>
      <vt:lpstr>Add and Submit an Enrollment Cont’d 1</vt:lpstr>
      <vt:lpstr>Add and Submit an Enrollment Cont'd 2</vt:lpstr>
      <vt:lpstr>Add and Submit an Enrollment – Enrollment Information</vt:lpstr>
      <vt:lpstr>Add and Submit an Enrollment – Credits and Tuition</vt:lpstr>
      <vt:lpstr>Add and Submit an Enrollment – Credits and Tuition Cont'd</vt:lpstr>
      <vt:lpstr>Add and Submit an Enrollment – Vacation Periods </vt:lpstr>
      <vt:lpstr>Add and Submit an Enrollment – Remarks</vt:lpstr>
      <vt:lpstr>Add and Submit an Enrollment – Submit or Discard </vt:lpstr>
      <vt:lpstr>Add and Submit an Enrollment Cont’d 3</vt:lpstr>
      <vt:lpstr>Add and Submit an Enrollment Cont’d 4</vt:lpstr>
      <vt:lpstr>Amend an enrollment</vt:lpstr>
      <vt:lpstr>Amend an Enrollment </vt:lpstr>
      <vt:lpstr>Amend an Enrollment Cont'd </vt:lpstr>
      <vt:lpstr>Amend an Enrollment – Enrollment Information</vt:lpstr>
      <vt:lpstr>Amend an Enrollment – Enrollment Information Cont'd</vt:lpstr>
      <vt:lpstr>Amend an Enrollment – Credits and Tuition</vt:lpstr>
      <vt:lpstr>Amend an Enrollment – Amendment information</vt:lpstr>
      <vt:lpstr>Amend an Enrollment – Credits and Tuition Cont'd</vt:lpstr>
      <vt:lpstr>Amend an Enrollment – Notes</vt:lpstr>
      <vt:lpstr>Amend an Enrollment Cont’d 1</vt:lpstr>
      <vt:lpstr>Amend an Enrollment Cont'd 2</vt:lpstr>
      <vt:lpstr>Amend an Enrollment Cont’d 3</vt:lpstr>
      <vt:lpstr>Select here to navigate to the Helpful Resources section.</vt:lpstr>
      <vt:lpstr>Non-College Degree</vt:lpstr>
      <vt:lpstr>NCD – Table of Contents</vt:lpstr>
      <vt:lpstr>NCD Add a Preset Enrollment</vt:lpstr>
      <vt:lpstr>Preset Enrollment Overview </vt:lpstr>
      <vt:lpstr>Add a Preset Enrollment Cont'd </vt:lpstr>
      <vt:lpstr>Add a Preset Enrollment Cont’d 1</vt:lpstr>
      <vt:lpstr>Add a Preset Enrollment Cont'd 2</vt:lpstr>
      <vt:lpstr>Add a Preset Enrollment – Basic information</vt:lpstr>
      <vt:lpstr>Add a Preset Enrollment – Vacation periods</vt:lpstr>
      <vt:lpstr>Add a Preset Enrollment Cont’d 3</vt:lpstr>
      <vt:lpstr>NCD EDIT a preset enrollment</vt:lpstr>
      <vt:lpstr>Edit a Preset Enrollment Cont'd</vt:lpstr>
      <vt:lpstr>Edit a Preset Enrollment Cont'd 1</vt:lpstr>
      <vt:lpstr>Edit a Preset Enrollment Cont'd 2</vt:lpstr>
      <vt:lpstr>NCDAdd and Submit an enrollment</vt:lpstr>
      <vt:lpstr>Add and Submit an Enrollment Cont’d</vt:lpstr>
      <vt:lpstr>Add and Submit an Enrollment Cont'd 1</vt:lpstr>
      <vt:lpstr>Add and Submit an Enrollment Cont’d 2</vt:lpstr>
      <vt:lpstr>Add and Submit an Enrollment Cont’d 3</vt:lpstr>
      <vt:lpstr>Add and Submit an Enrollment – Enrollment information </vt:lpstr>
      <vt:lpstr>Add and Submit an Enrollment – Credits and tuition </vt:lpstr>
      <vt:lpstr>NCD - Add and Submit an Enrollment – Credits and tuition Cont'd </vt:lpstr>
      <vt:lpstr>Add and Submit an Enrollment – Vacation periods</vt:lpstr>
      <vt:lpstr>NCD Add and Submit an Enrollment – Remarks</vt:lpstr>
      <vt:lpstr>Add and Submit an Enrollment Cont'd 4</vt:lpstr>
      <vt:lpstr>Add and Submit an Enrollment Cont'd 5</vt:lpstr>
      <vt:lpstr>NCD Amend an Enrollment</vt:lpstr>
      <vt:lpstr>Amend an Enrollment Cont'd</vt:lpstr>
      <vt:lpstr>Amend an Enrollment Cont’d 1</vt:lpstr>
      <vt:lpstr>Amend an Enrollment – Enrollment Information  </vt:lpstr>
      <vt:lpstr>Amend an Enrollment – Credits and Tuition &amp; Amendment information </vt:lpstr>
      <vt:lpstr>Amend an Enrollment – Credits and Tuition </vt:lpstr>
      <vt:lpstr>Amend an Enrollment – Amendment information </vt:lpstr>
      <vt:lpstr>Amend an Enrollment – Amendment information Cont'd </vt:lpstr>
      <vt:lpstr>NCD Amend an Enrollment – Notes</vt:lpstr>
      <vt:lpstr>Amend an Enrollment Cont’d 2</vt:lpstr>
      <vt:lpstr>Amend an Enrollment Cont'd 3</vt:lpstr>
      <vt:lpstr>Amend an Enrollment </vt:lpstr>
      <vt:lpstr>NCD End of Section. </vt:lpstr>
      <vt:lpstr>On-the-Job Training / Apprenticeship</vt:lpstr>
      <vt:lpstr>OJT/APP — Table of Contents</vt:lpstr>
      <vt:lpstr>OJT/APP Add and Submit an Enrollment</vt:lpstr>
      <vt:lpstr>Add and Submit an Enrollment Cont'd</vt:lpstr>
      <vt:lpstr>Add and Submit an Enrollment Cont’d 1</vt:lpstr>
      <vt:lpstr>OJT/APP Add and Submit an Enrollment Cont’d 2</vt:lpstr>
      <vt:lpstr>Add and Submit an Enrollment Cont’d 3</vt:lpstr>
      <vt:lpstr>Add and Submit an Enrollment – Enrollment Information  </vt:lpstr>
      <vt:lpstr>Add and Submit an Enrollment – Hours and Time </vt:lpstr>
      <vt:lpstr>Add and Submit an Enrollment – Remarks </vt:lpstr>
      <vt:lpstr>Add and Submit an Enrollment – Submit or Discard</vt:lpstr>
      <vt:lpstr>Add and Submit an Enrollment Cont’d 4</vt:lpstr>
      <vt:lpstr>OJT /APP Amend an Enrollment</vt:lpstr>
      <vt:lpstr>OJT/APP Amend an Enrollment</vt:lpstr>
      <vt:lpstr>OJT/APP Amend an Enrollment Cont’d</vt:lpstr>
      <vt:lpstr>OJT/APP Amend an Enrollment Cont’d 1</vt:lpstr>
      <vt:lpstr>OJT/APP Amend an Enrollment – Enrollment information &amp; Hours and Time</vt:lpstr>
      <vt:lpstr>OJT/APP Amend an Enrollment Notes</vt:lpstr>
      <vt:lpstr>Amend an Enrollment Cont’d 2</vt:lpstr>
      <vt:lpstr>Add a Monthly Certification</vt:lpstr>
      <vt:lpstr>Add a Monthly Certification Cont’d </vt:lpstr>
      <vt:lpstr>Add a Monthly Certification – Certification information</vt:lpstr>
      <vt:lpstr>OJT/APP Add a Monthly Certification – Certification information</vt:lpstr>
      <vt:lpstr>Add a Monthly Certification – Remarks</vt:lpstr>
      <vt:lpstr>Add a Monthly Certification Cont’d 1</vt:lpstr>
      <vt:lpstr>Add a Monthly Certification Cont'd 2</vt:lpstr>
      <vt:lpstr>Terminate an Enrollment</vt:lpstr>
      <vt:lpstr>Terminate an Enrollment Cont’d </vt:lpstr>
      <vt:lpstr>Terminate an Enrollment – Certification information </vt:lpstr>
      <vt:lpstr>OJT/APP Terminate an Enrollment – Certification information </vt:lpstr>
      <vt:lpstr>Terminate an Enrollment – Remarks </vt:lpstr>
      <vt:lpstr>Terminate an Enrollment Cont’d 1</vt:lpstr>
      <vt:lpstr>OJT/APP End of Section.</vt:lpstr>
      <vt:lpstr>FLIGHT</vt:lpstr>
      <vt:lpstr>Flight – Table of Contents</vt:lpstr>
      <vt:lpstr>Create Flight Instructions</vt:lpstr>
      <vt:lpstr>Create Flight Instructions Cont’d </vt:lpstr>
      <vt:lpstr>Create Flight Instructions Cont’d 1</vt:lpstr>
      <vt:lpstr>Create Flight Instructions Cont'd 2</vt:lpstr>
      <vt:lpstr>Create Flight Instructions – Ground Instruction</vt:lpstr>
      <vt:lpstr>Create Flight Instructions – Ground Instruction Cont’d</vt:lpstr>
      <vt:lpstr>Create Flight Instructions – Ground Instruction Cont’d 1</vt:lpstr>
      <vt:lpstr>Create Flight Instructions – Pre/post Instruction</vt:lpstr>
      <vt:lpstr>Create Flight Instructions – Pre/post Instruction Cont’d</vt:lpstr>
      <vt:lpstr>Create Flight Instructions – Pre/post Instruction Cont’d 1</vt:lpstr>
      <vt:lpstr>Create Flight Instructions – Aircraft &amp; Full Flight Simulator instructions</vt:lpstr>
      <vt:lpstr>Create Flight Instructions – Add new aircraft instruction</vt:lpstr>
      <vt:lpstr>Create Flight Instructions – Add new flight simulator instructions</vt:lpstr>
      <vt:lpstr>Create Flight Instructions – Add new flight simulator instructions Cont'd</vt:lpstr>
      <vt:lpstr>Create Flight Instructions Cont'd 3</vt:lpstr>
      <vt:lpstr>Create Flight Instructions Cont'd 4</vt:lpstr>
      <vt:lpstr>FLIGHT Add and Submit an Enrollment</vt:lpstr>
      <vt:lpstr>FLIGHT Add and Submit an Enrollment Cont'd</vt:lpstr>
      <vt:lpstr>FLIGHT Add and Submit an Enrollment Cont’d1 </vt:lpstr>
      <vt:lpstr>FLIGHT Add and Submit an Enrollment Cont’d12</vt:lpstr>
      <vt:lpstr>Add and Submit an Enrollment – Enrollment information Cont'd </vt:lpstr>
      <vt:lpstr>Add and Submit an Enrollment – Course hours and charges </vt:lpstr>
      <vt:lpstr>Add and Submit an Enrollment – Remarks Cont'd </vt:lpstr>
      <vt:lpstr>FLIGHT Add and Submit an Enrollment Cont3d1 </vt:lpstr>
      <vt:lpstr>FLIGHT Add and Submit an Enrollment Cont’d 4 </vt:lpstr>
      <vt:lpstr>FLIGHT Amend an Enrollment</vt:lpstr>
      <vt:lpstr>FLIGHT Amend an Enrollment Cont'd</vt:lpstr>
      <vt:lpstr>FLIGHT Amend an Enrollment Cont’d 1</vt:lpstr>
      <vt:lpstr>Amend an Enrollment Cont’d 2</vt:lpstr>
      <vt:lpstr>Amend an Enrollment – Course hours and charges </vt:lpstr>
      <vt:lpstr>FLIGHT FLIGHT Amend an Enrollment Cont’d 1</vt:lpstr>
      <vt:lpstr>Amend an Enrollment Cont’d 3</vt:lpstr>
      <vt:lpstr>FLIGHT Add a Monthly Certification</vt:lpstr>
      <vt:lpstr>Add a Monthly Certification Cont'd</vt:lpstr>
      <vt:lpstr>Add a Monthly Certification – Monthly certification information </vt:lpstr>
      <vt:lpstr>Add a Monthly Certification – Course hours and charges</vt:lpstr>
      <vt:lpstr>Add a Monthly Certification – Course hours and charges Cont'd</vt:lpstr>
      <vt:lpstr>Add a Monthly Certification – Course hours and charges Cont’d 1</vt:lpstr>
      <vt:lpstr>Add a Monthly Certification – Course hours and charges Cont'd 2</vt:lpstr>
      <vt:lpstr>Add a Monthly Certification – Course hours and charges Cont’d 3</vt:lpstr>
      <vt:lpstr>Add a Monthly Certification – Remarks and notes</vt:lpstr>
      <vt:lpstr>FLIGHT Add a Monthly Certification Cont’d 1</vt:lpstr>
      <vt:lpstr>Add a Monthly Certification Cont'd 2 </vt:lpstr>
      <vt:lpstr>END an enrollment</vt:lpstr>
      <vt:lpstr>End an Enrollment Cont'd</vt:lpstr>
      <vt:lpstr>End an Enrollment– Monthly certification information</vt:lpstr>
      <vt:lpstr>End an Enrollment– Monthly certification information Cont'd</vt:lpstr>
      <vt:lpstr>End an Enrollment– Course hours and charges</vt:lpstr>
      <vt:lpstr>End an Enrollment– Course hours and charges Cont'd</vt:lpstr>
      <vt:lpstr>End an Enrollment– Course hours and charges  Cont’d 1</vt:lpstr>
      <vt:lpstr>End an Enrollment– Course hours and charges  Cont'd 3</vt:lpstr>
      <vt:lpstr>End an Enrollment– Remarks and notes</vt:lpstr>
      <vt:lpstr>End an Enrollment Cont’d 1</vt:lpstr>
      <vt:lpstr>End an Enrollment Cont’d 2</vt:lpstr>
      <vt:lpstr>Flight section end.</vt:lpstr>
      <vt:lpstr>HELPFUL RESOURCES </vt:lpstr>
      <vt:lpstr>BILLIE, THE GI BILL CHATBOT</vt:lpstr>
      <vt:lpstr>Billie, the GI Bill Chatbot Cont'd</vt:lpstr>
      <vt:lpstr>Billie, the GI Bill Chatbot Cont’d 1</vt:lpstr>
      <vt:lpstr>ADDITIONAL RESOURCES</vt:lpstr>
      <vt:lpstr>Additional Resources </vt:lpstr>
      <vt:lpstr>Additional Resources – Bookmarking EM </vt:lpstr>
      <vt:lpstr>Additional Resources – VBA Remarks Guide</vt:lpstr>
      <vt:lpstr>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Ifill, Khristian (accenture Federal Services Llc)</dc:creator>
  <cp:lastModifiedBy>Ifill, Khristian (accenture Federal Services Llc)</cp:lastModifiedBy>
  <cp:revision>2</cp:revision>
  <dcterms:created xsi:type="dcterms:W3CDTF">2023-04-05T16:06:10Z</dcterms:created>
  <dcterms:modified xsi:type="dcterms:W3CDTF">2023-10-24T18:08:18Z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0x01010059B2C96121A9F84188FA1EE525CC717D</vt:lpwstr>
  </property>
  <property fmtid="{D5CDD505-2E9C-101B-9397-08002B2CF9AE}" pid="3" name="MediaServiceImageTags">
    <vt:lpwstr/>
  </property>
  <property fmtid="{D5CDD505-2E9C-101B-9397-08002B2CF9AE}" pid="4" name="Link">
    <vt:lpwstr>, </vt:lpwstr>
  </property>
  <property fmtid="{D5CDD505-2E9C-101B-9397-08002B2CF9AE}" pid="5" name="SharedWithUsers">
    <vt:lpwstr>3481;#Jack, Juliet</vt:lpwstr>
  </property>
</Properties>
</file>